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4"/>
  </p:notesMasterIdLst>
  <p:sldIdLst>
    <p:sldId id="414" r:id="rId2"/>
    <p:sldId id="415" r:id="rId3"/>
    <p:sldId id="463" r:id="rId4"/>
    <p:sldId id="416" r:id="rId5"/>
    <p:sldId id="459" r:id="rId6"/>
    <p:sldId id="481" r:id="rId7"/>
    <p:sldId id="482" r:id="rId8"/>
    <p:sldId id="417" r:id="rId9"/>
    <p:sldId id="453" r:id="rId10"/>
    <p:sldId id="418" r:id="rId11"/>
    <p:sldId id="483" r:id="rId12"/>
    <p:sldId id="485" r:id="rId13"/>
    <p:sldId id="486" r:id="rId14"/>
    <p:sldId id="484" r:id="rId15"/>
    <p:sldId id="618" r:id="rId16"/>
    <p:sldId id="487" r:id="rId17"/>
    <p:sldId id="488" r:id="rId18"/>
    <p:sldId id="619" r:id="rId19"/>
    <p:sldId id="620" r:id="rId20"/>
    <p:sldId id="621" r:id="rId21"/>
    <p:sldId id="454" r:id="rId22"/>
    <p:sldId id="457" r:id="rId23"/>
    <p:sldId id="445" r:id="rId24"/>
    <p:sldId id="458" r:id="rId25"/>
    <p:sldId id="491" r:id="rId26"/>
    <p:sldId id="428" r:id="rId27"/>
    <p:sldId id="430" r:id="rId28"/>
    <p:sldId id="489" r:id="rId29"/>
    <p:sldId id="490" r:id="rId30"/>
    <p:sldId id="492" r:id="rId31"/>
    <p:sldId id="493" r:id="rId32"/>
    <p:sldId id="494" r:id="rId33"/>
    <p:sldId id="622" r:id="rId34"/>
    <p:sldId id="495" r:id="rId35"/>
    <p:sldId id="623" r:id="rId36"/>
    <p:sldId id="624" r:id="rId37"/>
    <p:sldId id="625" r:id="rId38"/>
    <p:sldId id="626" r:id="rId39"/>
    <p:sldId id="627" r:id="rId40"/>
    <p:sldId id="628" r:id="rId41"/>
    <p:sldId id="629" r:id="rId42"/>
    <p:sldId id="630" r:id="rId43"/>
    <p:sldId id="631" r:id="rId44"/>
    <p:sldId id="632" r:id="rId45"/>
    <p:sldId id="633" r:id="rId46"/>
    <p:sldId id="634" r:id="rId47"/>
    <p:sldId id="635" r:id="rId48"/>
    <p:sldId id="636" r:id="rId49"/>
    <p:sldId id="637" r:id="rId50"/>
    <p:sldId id="638" r:id="rId51"/>
    <p:sldId id="639" r:id="rId52"/>
    <p:sldId id="640" r:id="rId53"/>
    <p:sldId id="641" r:id="rId54"/>
    <p:sldId id="642" r:id="rId55"/>
    <p:sldId id="643" r:id="rId56"/>
    <p:sldId id="644" r:id="rId57"/>
    <p:sldId id="645" r:id="rId58"/>
    <p:sldId id="646" r:id="rId59"/>
    <p:sldId id="647" r:id="rId60"/>
    <p:sldId id="648" r:id="rId61"/>
    <p:sldId id="649" r:id="rId62"/>
    <p:sldId id="650" r:id="rId63"/>
    <p:sldId id="651" r:id="rId64"/>
    <p:sldId id="652" r:id="rId65"/>
    <p:sldId id="653" r:id="rId66"/>
    <p:sldId id="654" r:id="rId67"/>
    <p:sldId id="655" r:id="rId68"/>
    <p:sldId id="656" r:id="rId69"/>
    <p:sldId id="657" r:id="rId70"/>
    <p:sldId id="658" r:id="rId71"/>
    <p:sldId id="659" r:id="rId72"/>
    <p:sldId id="660" r:id="rId73"/>
    <p:sldId id="661" r:id="rId74"/>
    <p:sldId id="662" r:id="rId75"/>
    <p:sldId id="663" r:id="rId76"/>
    <p:sldId id="664" r:id="rId77"/>
    <p:sldId id="665" r:id="rId78"/>
    <p:sldId id="666" r:id="rId79"/>
    <p:sldId id="667" r:id="rId80"/>
    <p:sldId id="668" r:id="rId81"/>
    <p:sldId id="669" r:id="rId82"/>
    <p:sldId id="670" r:id="rId83"/>
    <p:sldId id="671" r:id="rId84"/>
    <p:sldId id="672" r:id="rId85"/>
    <p:sldId id="673" r:id="rId86"/>
    <p:sldId id="674" r:id="rId87"/>
    <p:sldId id="675" r:id="rId88"/>
    <p:sldId id="676" r:id="rId89"/>
    <p:sldId id="677" r:id="rId90"/>
    <p:sldId id="678" r:id="rId91"/>
    <p:sldId id="679" r:id="rId92"/>
    <p:sldId id="680" r:id="rId93"/>
    <p:sldId id="681" r:id="rId94"/>
    <p:sldId id="682" r:id="rId95"/>
    <p:sldId id="683" r:id="rId96"/>
    <p:sldId id="684" r:id="rId97"/>
    <p:sldId id="685" r:id="rId98"/>
    <p:sldId id="686" r:id="rId99"/>
    <p:sldId id="687" r:id="rId100"/>
    <p:sldId id="688" r:id="rId101"/>
    <p:sldId id="689" r:id="rId102"/>
    <p:sldId id="690" r:id="rId103"/>
    <p:sldId id="691" r:id="rId104"/>
    <p:sldId id="692" r:id="rId105"/>
    <p:sldId id="693" r:id="rId106"/>
    <p:sldId id="694" r:id="rId107"/>
    <p:sldId id="695" r:id="rId108"/>
    <p:sldId id="696" r:id="rId109"/>
    <p:sldId id="697" r:id="rId110"/>
    <p:sldId id="698" r:id="rId111"/>
    <p:sldId id="699" r:id="rId112"/>
    <p:sldId id="700" r:id="rId113"/>
    <p:sldId id="701" r:id="rId114"/>
    <p:sldId id="702" r:id="rId115"/>
    <p:sldId id="703" r:id="rId116"/>
    <p:sldId id="704" r:id="rId117"/>
    <p:sldId id="705" r:id="rId118"/>
    <p:sldId id="706" r:id="rId119"/>
    <p:sldId id="707" r:id="rId120"/>
    <p:sldId id="708" r:id="rId121"/>
    <p:sldId id="709" r:id="rId122"/>
    <p:sldId id="710" r:id="rId123"/>
    <p:sldId id="711" r:id="rId124"/>
    <p:sldId id="712" r:id="rId125"/>
    <p:sldId id="713" r:id="rId126"/>
    <p:sldId id="714" r:id="rId127"/>
    <p:sldId id="715" r:id="rId128"/>
    <p:sldId id="716" r:id="rId129"/>
    <p:sldId id="717" r:id="rId130"/>
    <p:sldId id="718" r:id="rId131"/>
    <p:sldId id="719" r:id="rId132"/>
    <p:sldId id="720" r:id="rId133"/>
    <p:sldId id="721" r:id="rId134"/>
    <p:sldId id="737" r:id="rId135"/>
    <p:sldId id="722" r:id="rId136"/>
    <p:sldId id="738" r:id="rId137"/>
    <p:sldId id="723" r:id="rId138"/>
    <p:sldId id="724" r:id="rId139"/>
    <p:sldId id="725" r:id="rId140"/>
    <p:sldId id="726" r:id="rId141"/>
    <p:sldId id="739" r:id="rId142"/>
    <p:sldId id="727" r:id="rId143"/>
    <p:sldId id="728" r:id="rId144"/>
    <p:sldId id="740" r:id="rId145"/>
    <p:sldId id="729" r:id="rId146"/>
    <p:sldId id="730" r:id="rId147"/>
    <p:sldId id="731" r:id="rId148"/>
    <p:sldId id="732" r:id="rId149"/>
    <p:sldId id="733" r:id="rId150"/>
    <p:sldId id="734" r:id="rId151"/>
    <p:sldId id="735" r:id="rId152"/>
    <p:sldId id="736" r:id="rId15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702"/>
    <a:srgbClr val="C11E03"/>
    <a:srgbClr val="651A03"/>
    <a:srgbClr val="422C16"/>
    <a:srgbClr val="0C788E"/>
    <a:srgbClr val="025198"/>
    <a:srgbClr val="000099"/>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07" autoAdjust="0"/>
    <p:restoredTop sz="94686" autoAdjust="0"/>
  </p:normalViewPr>
  <p:slideViewPr>
    <p:cSldViewPr>
      <p:cViewPr>
        <p:scale>
          <a:sx n="77" d="100"/>
          <a:sy n="77" d="100"/>
        </p:scale>
        <p:origin x="-936"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C07831-AF2D-401A-A634-52E00D06BA6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5A0301F8-2AD3-4B3E-8D3D-D8ADE34A520F}">
      <dgm:prSet phldrT="[Texte]" custT="1"/>
      <dgm:spPr/>
      <dgm:t>
        <a:bodyPr/>
        <a:lstStyle/>
        <a:p>
          <a:r>
            <a:rPr kumimoji="0" lang="fr-FR" sz="2000" b="1" i="0" u="none" strike="noStrike" cap="none" normalizeH="0" baseline="0" dirty="0" smtClean="0">
              <a:ln>
                <a:noFill/>
              </a:ln>
              <a:solidFill>
                <a:srgbClr val="FF0000"/>
              </a:solidFill>
              <a:effectLst/>
              <a:latin typeface="Comic Sans MS" pitchFamily="66" charset="0"/>
              <a:ea typeface="Calibri" pitchFamily="34" charset="0"/>
              <a:cs typeface="Arial" pitchFamily="34" charset="0"/>
            </a:rPr>
            <a:t>Financement du déficit </a:t>
          </a:r>
        </a:p>
        <a:p>
          <a:r>
            <a:rPr lang="fr-FR" sz="2000" b="0" dirty="0" smtClean="0">
              <a:solidFill>
                <a:srgbClr val="FF0000"/>
              </a:solidFill>
              <a:latin typeface="Comic Sans MS" pitchFamily="66" charset="0"/>
            </a:rPr>
            <a:t>4187Mds DA  </a:t>
          </a:r>
          <a:r>
            <a:rPr kumimoji="0" lang="fr-FR" sz="2000" b="0" i="0" u="none" strike="noStrike" cap="none" normalizeH="0" baseline="0" dirty="0" smtClean="0">
              <a:ln>
                <a:noFill/>
              </a:ln>
              <a:solidFill>
                <a:srgbClr val="FF0000"/>
              </a:solidFill>
              <a:effectLst/>
              <a:latin typeface="Comic Sans MS" pitchFamily="66" charset="0"/>
              <a:ea typeface="Calibri" pitchFamily="34" charset="0"/>
              <a:cs typeface="Arial" pitchFamily="34" charset="0"/>
            </a:rPr>
            <a:t>        </a:t>
          </a:r>
          <a:r>
            <a:rPr kumimoji="0" lang="fr-FR" sz="2000" b="0" i="0" u="none" strike="noStrike" cap="none" normalizeH="0" dirty="0" smtClean="0">
              <a:ln>
                <a:noFill/>
              </a:ln>
              <a:solidFill>
                <a:srgbClr val="FF0000"/>
              </a:solidFill>
              <a:effectLst/>
              <a:latin typeface="Comic Sans MS" pitchFamily="66" charset="0"/>
              <a:ea typeface="Calibri" pitchFamily="34" charset="0"/>
              <a:cs typeface="Arial" pitchFamily="34" charset="0"/>
            </a:rPr>
            <a:t>   </a:t>
          </a:r>
          <a:r>
            <a:rPr lang="fr-FR" sz="2000" b="0" u="none" dirty="0" smtClean="0">
              <a:solidFill>
                <a:srgbClr val="FF0000"/>
              </a:solidFill>
              <a:latin typeface="Comic Sans MS" pitchFamily="66" charset="0"/>
              <a:ea typeface="Calibri" pitchFamily="34" charset="0"/>
              <a:cs typeface="Arial" pitchFamily="34" charset="0"/>
            </a:rPr>
            <a:t> </a:t>
          </a:r>
          <a:r>
            <a:rPr kumimoji="0" lang="fr-FR" sz="2000" b="0" i="0" u="none" strike="noStrike" cap="none" normalizeH="0" baseline="0" dirty="0" smtClean="0">
              <a:ln>
                <a:noFill/>
              </a:ln>
              <a:solidFill>
                <a:srgbClr val="FF0000"/>
              </a:solidFill>
              <a:effectLst/>
              <a:latin typeface="Comic Sans MS" pitchFamily="66" charset="0"/>
              <a:ea typeface="Calibri" pitchFamily="34" charset="0"/>
              <a:cs typeface="Arial" pitchFamily="34" charset="0"/>
            </a:rPr>
            <a:t> </a:t>
          </a:r>
          <a:endParaRPr lang="fr-FR" sz="2000" b="0" u="none" dirty="0">
            <a:solidFill>
              <a:srgbClr val="FF0000"/>
            </a:solidFill>
            <a:latin typeface="Comic Sans MS" pitchFamily="66" charset="0"/>
          </a:endParaRPr>
        </a:p>
      </dgm:t>
    </dgm:pt>
    <dgm:pt modelId="{0CB0A1AB-F45A-482D-90BB-0B3E5BD788FC}" type="parTrans" cxnId="{DD1908B4-532E-468D-8A1B-38DBC413A62B}">
      <dgm:prSet/>
      <dgm:spPr/>
      <dgm:t>
        <a:bodyPr/>
        <a:lstStyle/>
        <a:p>
          <a:endParaRPr lang="fr-FR"/>
        </a:p>
      </dgm:t>
    </dgm:pt>
    <dgm:pt modelId="{741B0536-85B8-4BEE-9F56-EC11FA20E433}" type="sibTrans" cxnId="{DD1908B4-532E-468D-8A1B-38DBC413A62B}">
      <dgm:prSet/>
      <dgm:spPr/>
      <dgm:t>
        <a:bodyPr/>
        <a:lstStyle/>
        <a:p>
          <a:endParaRPr lang="fr-FR"/>
        </a:p>
      </dgm:t>
    </dgm:pt>
    <dgm:pt modelId="{B548D4D5-14C3-4D02-B5A6-82076F8D81EF}">
      <dgm:prSet phldrT="[Texte]" phldr="1"/>
      <dgm:spPr/>
      <dgm:t>
        <a:bodyPr/>
        <a:lstStyle/>
        <a:p>
          <a:endParaRPr lang="fr-FR" dirty="0"/>
        </a:p>
      </dgm:t>
    </dgm:pt>
    <dgm:pt modelId="{B3C52939-8EDE-4677-AB73-31EFEA11B9AC}" type="parTrans" cxnId="{46C0FC5D-85AB-4E90-91E4-489AE4F0506E}">
      <dgm:prSet/>
      <dgm:spPr/>
      <dgm:t>
        <a:bodyPr/>
        <a:lstStyle/>
        <a:p>
          <a:endParaRPr lang="fr-FR"/>
        </a:p>
      </dgm:t>
    </dgm:pt>
    <dgm:pt modelId="{F9E37BA1-C0C0-4690-94FE-53506CD8C327}" type="sibTrans" cxnId="{46C0FC5D-85AB-4E90-91E4-489AE4F0506E}">
      <dgm:prSet/>
      <dgm:spPr/>
      <dgm:t>
        <a:bodyPr/>
        <a:lstStyle/>
        <a:p>
          <a:endParaRPr lang="fr-FR"/>
        </a:p>
      </dgm:t>
    </dgm:pt>
    <dgm:pt modelId="{B8B49BB2-E3FC-4E62-B218-85E29D6A85F3}">
      <dgm:prSet phldrT="[Texte]" phldr="1"/>
      <dgm:spPr/>
      <dgm:t>
        <a:bodyPr/>
        <a:lstStyle/>
        <a:p>
          <a:endParaRPr lang="fr-FR" dirty="0"/>
        </a:p>
      </dgm:t>
    </dgm:pt>
    <dgm:pt modelId="{4DCDDB98-8FD4-4C7F-8AD8-5E84EBE6D319}" type="parTrans" cxnId="{F63169D9-623B-46A2-B110-8DF09D2A79AD}">
      <dgm:prSet/>
      <dgm:spPr/>
      <dgm:t>
        <a:bodyPr/>
        <a:lstStyle/>
        <a:p>
          <a:endParaRPr lang="fr-FR"/>
        </a:p>
      </dgm:t>
    </dgm:pt>
    <dgm:pt modelId="{56561FF1-2A25-4746-BAA8-597EA5635E74}" type="sibTrans" cxnId="{F63169D9-623B-46A2-B110-8DF09D2A79AD}">
      <dgm:prSet/>
      <dgm:spPr/>
      <dgm:t>
        <a:bodyPr/>
        <a:lstStyle/>
        <a:p>
          <a:endParaRPr lang="fr-FR"/>
        </a:p>
      </dgm:t>
    </dgm:pt>
    <dgm:pt modelId="{4E8C6C81-F670-4F6D-8CA8-610981941B87}">
      <dgm:prSet phldrT="[Texte]" phldr="1"/>
      <dgm:spPr/>
      <dgm:t>
        <a:bodyPr/>
        <a:lstStyle/>
        <a:p>
          <a:endParaRPr lang="fr-FR" dirty="0"/>
        </a:p>
      </dgm:t>
    </dgm:pt>
    <dgm:pt modelId="{7D6AD7DB-03E0-4B49-AD6D-D2969E513D18}" type="parTrans" cxnId="{8534CA46-9535-4DAB-8E69-6F83D8348247}">
      <dgm:prSet/>
      <dgm:spPr/>
      <dgm:t>
        <a:bodyPr/>
        <a:lstStyle/>
        <a:p>
          <a:endParaRPr lang="fr-FR"/>
        </a:p>
      </dgm:t>
    </dgm:pt>
    <dgm:pt modelId="{1F49B0B8-A481-4F5D-A85B-C49005A1B292}" type="sibTrans" cxnId="{8534CA46-9535-4DAB-8E69-6F83D8348247}">
      <dgm:prSet/>
      <dgm:spPr/>
      <dgm:t>
        <a:bodyPr/>
        <a:lstStyle/>
        <a:p>
          <a:endParaRPr lang="fr-FR"/>
        </a:p>
      </dgm:t>
    </dgm:pt>
    <dgm:pt modelId="{04F0F414-1BA0-44C4-8F4A-2C160750129C}">
      <dgm:prSet/>
      <dgm:spPr/>
      <dgm:t>
        <a:bodyPr/>
        <a:lstStyle/>
        <a:p>
          <a:endParaRPr lang="fr-FR" dirty="0"/>
        </a:p>
      </dgm:t>
    </dgm:pt>
    <dgm:pt modelId="{A36AD0E2-43BE-4B8F-A609-E71C71D1CFEE}" type="parTrans" cxnId="{0EC9B4A7-1DB4-4BB0-8033-327A2007B3AE}">
      <dgm:prSet/>
      <dgm:spPr/>
      <dgm:t>
        <a:bodyPr/>
        <a:lstStyle/>
        <a:p>
          <a:endParaRPr lang="fr-FR"/>
        </a:p>
      </dgm:t>
    </dgm:pt>
    <dgm:pt modelId="{E64A7679-ADBB-4724-A3BF-85CB71B37B62}" type="sibTrans" cxnId="{0EC9B4A7-1DB4-4BB0-8033-327A2007B3AE}">
      <dgm:prSet/>
      <dgm:spPr/>
      <dgm:t>
        <a:bodyPr/>
        <a:lstStyle/>
        <a:p>
          <a:endParaRPr lang="fr-FR"/>
        </a:p>
      </dgm:t>
    </dgm:pt>
    <dgm:pt modelId="{550BB57E-45CD-44CE-B2B5-87CFF212A63D}">
      <dgm:prSet/>
      <dgm:spPr/>
      <dgm:t>
        <a:bodyPr/>
        <a:lstStyle/>
        <a:p>
          <a:r>
            <a:rPr kumimoji="0" lang="fr-FR" b="1" i="0" u="sng" strike="noStrike" cap="none" normalizeH="0" baseline="0" dirty="0" smtClean="0">
              <a:ln>
                <a:noFill/>
              </a:ln>
              <a:solidFill>
                <a:srgbClr val="FFFF00"/>
              </a:solidFill>
              <a:effectLst/>
              <a:latin typeface="Comic Sans MS" pitchFamily="66" charset="0"/>
              <a:ea typeface="Calibri" pitchFamily="34" charset="0"/>
              <a:cs typeface="Arial" pitchFamily="34" charset="0"/>
            </a:rPr>
            <a:t>Bancaire</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 </a:t>
          </a:r>
        </a:p>
        <a:p>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titres du trésor</a:t>
          </a:r>
          <a:endParaRPr lang="fr-FR" b="1" dirty="0">
            <a:solidFill>
              <a:srgbClr val="FFFF00"/>
            </a:solidFill>
            <a:latin typeface="Comic Sans MS" pitchFamily="66" charset="0"/>
          </a:endParaRPr>
        </a:p>
      </dgm:t>
    </dgm:pt>
    <dgm:pt modelId="{BD37E010-92F4-4B19-9085-C05AB6DDF88C}" type="parTrans" cxnId="{51B72F11-F707-4A2D-8D48-3D2381F770BE}">
      <dgm:prSet/>
      <dgm:spPr/>
      <dgm:t>
        <a:bodyPr/>
        <a:lstStyle/>
        <a:p>
          <a:endParaRPr lang="fr-FR"/>
        </a:p>
      </dgm:t>
    </dgm:pt>
    <dgm:pt modelId="{B5F8692B-43C2-4ADF-9F42-B3434C66D26A}" type="sibTrans" cxnId="{51B72F11-F707-4A2D-8D48-3D2381F770BE}">
      <dgm:prSet/>
      <dgm:spPr/>
      <dgm:t>
        <a:bodyPr/>
        <a:lstStyle/>
        <a:p>
          <a:endParaRPr lang="fr-FR"/>
        </a:p>
      </dgm:t>
    </dgm:pt>
    <dgm:pt modelId="{080BE4DD-F665-4E5D-AADB-AEFEE90E594A}">
      <dgm:prSet/>
      <dgm:spPr/>
      <dgm:t>
        <a:bodyPr/>
        <a:lstStyle/>
        <a:p>
          <a:r>
            <a:rPr kumimoji="0" lang="fr-FR" b="1" i="0" u="sng" strike="noStrike" cap="none" normalizeH="0" baseline="0" dirty="0" smtClean="0">
              <a:ln>
                <a:noFill/>
              </a:ln>
              <a:solidFill>
                <a:srgbClr val="FFFF00"/>
              </a:solidFill>
              <a:effectLst/>
              <a:latin typeface="Comic Sans MS" pitchFamily="66" charset="0"/>
              <a:ea typeface="Calibri" pitchFamily="34" charset="0"/>
              <a:cs typeface="Arial" pitchFamily="34" charset="0"/>
            </a:rPr>
            <a:t>Non bancaire</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a:t>
          </a:r>
        </a:p>
        <a:p>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disponibilités du  trésor</a:t>
          </a:r>
          <a:endParaRPr lang="fr-FR" b="1" dirty="0">
            <a:solidFill>
              <a:srgbClr val="FFFF00"/>
            </a:solidFill>
            <a:latin typeface="Comic Sans MS" pitchFamily="66" charset="0"/>
          </a:endParaRPr>
        </a:p>
      </dgm:t>
    </dgm:pt>
    <dgm:pt modelId="{B4BE19ED-8BD1-45FD-9E82-ACC7EE481D95}" type="parTrans" cxnId="{26D08CF6-1C28-4DF1-91FB-7AFAB61A304A}">
      <dgm:prSet/>
      <dgm:spPr/>
      <dgm:t>
        <a:bodyPr/>
        <a:lstStyle/>
        <a:p>
          <a:endParaRPr lang="fr-FR"/>
        </a:p>
      </dgm:t>
    </dgm:pt>
    <dgm:pt modelId="{D1496C94-6DDB-4386-A377-DE757FE27E91}" type="sibTrans" cxnId="{26D08CF6-1C28-4DF1-91FB-7AFAB61A304A}">
      <dgm:prSet/>
      <dgm:spPr/>
      <dgm:t>
        <a:bodyPr/>
        <a:lstStyle/>
        <a:p>
          <a:endParaRPr lang="fr-FR"/>
        </a:p>
      </dgm:t>
    </dgm:pt>
    <dgm:pt modelId="{5D185CA1-3760-42DE-AA68-FAE692B64863}">
      <dgm:prSet/>
      <dgm:spPr/>
      <dgm:t>
        <a:bodyPr/>
        <a:lstStyle/>
        <a:p>
          <a:r>
            <a:rPr kumimoji="0" lang="fr-FR" b="1" i="0" u="sng" strike="noStrike" cap="none" normalizeH="0" baseline="0" dirty="0" smtClean="0">
              <a:ln>
                <a:noFill/>
              </a:ln>
              <a:solidFill>
                <a:srgbClr val="FFFF00"/>
              </a:solidFill>
              <a:effectLst/>
              <a:latin typeface="Comic Sans MS" pitchFamily="66" charset="0"/>
              <a:ea typeface="Calibri" pitchFamily="34" charset="0"/>
              <a:cs typeface="Arial" pitchFamily="34" charset="0"/>
            </a:rPr>
            <a:t>Emprunt externe</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a:t>
          </a:r>
        </a:p>
        <a:p>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abandonné à partir de 2004</a:t>
          </a:r>
          <a:endParaRPr lang="fr-FR" b="1" dirty="0">
            <a:solidFill>
              <a:srgbClr val="FFFF00"/>
            </a:solidFill>
            <a:latin typeface="Comic Sans MS" pitchFamily="66" charset="0"/>
          </a:endParaRPr>
        </a:p>
      </dgm:t>
    </dgm:pt>
    <dgm:pt modelId="{3BA50532-3DA1-4731-B7D8-6AD589070D6E}" type="parTrans" cxnId="{8197A679-A9FE-4464-957C-C2BAE1926735}">
      <dgm:prSet/>
      <dgm:spPr/>
      <dgm:t>
        <a:bodyPr/>
        <a:lstStyle/>
        <a:p>
          <a:endParaRPr lang="fr-FR"/>
        </a:p>
      </dgm:t>
    </dgm:pt>
    <dgm:pt modelId="{891E70B0-3A2B-49B6-9F0E-FD84C73CD8AE}" type="sibTrans" cxnId="{8197A679-A9FE-4464-957C-C2BAE1926735}">
      <dgm:prSet/>
      <dgm:spPr/>
      <dgm:t>
        <a:bodyPr/>
        <a:lstStyle/>
        <a:p>
          <a:endParaRPr lang="fr-FR"/>
        </a:p>
      </dgm:t>
    </dgm:pt>
    <dgm:pt modelId="{54CA6D69-AE86-4F97-812B-D7DA77D180E1}">
      <dgm:prSet/>
      <dgm:spPr/>
      <dgm:t>
        <a:bodyPr/>
        <a:lstStyle/>
        <a:p>
          <a:r>
            <a:rPr kumimoji="0" lang="fr-FR" b="1" i="0" u="sng" strike="noStrike" cap="none" normalizeH="0" baseline="0" dirty="0" smtClean="0">
              <a:ln>
                <a:noFill/>
              </a:ln>
              <a:solidFill>
                <a:srgbClr val="FFFF00"/>
              </a:solidFill>
              <a:effectLst/>
              <a:latin typeface="Comic Sans MS" pitchFamily="66" charset="0"/>
              <a:ea typeface="Calibri" pitchFamily="34" charset="0"/>
              <a:cs typeface="Arial" pitchFamily="34" charset="0"/>
            </a:rPr>
            <a:t>FRR</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 </a:t>
          </a:r>
          <a:r>
            <a:rPr kumimoji="0" lang="fr-FR" b="1" i="0" u="none" strike="noStrike" cap="none" normalizeH="0" baseline="0" dirty="0" smtClean="0">
              <a:ln>
                <a:noFill/>
              </a:ln>
              <a:solidFill>
                <a:srgbClr val="FF0000"/>
              </a:solidFill>
              <a:effectLst/>
              <a:latin typeface="Comic Sans MS" pitchFamily="66" charset="0"/>
              <a:ea typeface="Calibri" pitchFamily="34" charset="0"/>
              <a:cs typeface="Arial" pitchFamily="34" charset="0"/>
            </a:rPr>
            <a:t>3490</a:t>
          </a:r>
        </a:p>
        <a:p>
          <a:r>
            <a:rPr kumimoji="0" lang="fr-FR" b="1" i="0" u="none" strike="noStrike" cap="none" normalizeH="0" baseline="0" dirty="0" smtClean="0">
              <a:ln>
                <a:noFill/>
              </a:ln>
              <a:solidFill>
                <a:srgbClr val="FFFF00"/>
              </a:solidFill>
              <a:effectLst/>
              <a:latin typeface="Comic Sans MS" pitchFamily="66" charset="0"/>
              <a:ea typeface="Calibri" pitchFamily="34" charset="0"/>
              <a:cs typeface="Arial" pitchFamily="34" charset="0"/>
            </a:rPr>
            <a:t> PV de la FP (création art 10 LFC -2000)</a:t>
          </a:r>
          <a:endParaRPr lang="fr-FR" b="1" dirty="0">
            <a:solidFill>
              <a:srgbClr val="FFFF00"/>
            </a:solidFill>
            <a:latin typeface="Comic Sans MS" pitchFamily="66" charset="0"/>
          </a:endParaRPr>
        </a:p>
      </dgm:t>
    </dgm:pt>
    <dgm:pt modelId="{31DB7F24-D7CE-4AFD-BD95-81B208CC1C20}" type="parTrans" cxnId="{41E30280-5C9C-46E1-B2A7-A0C32613FDE1}">
      <dgm:prSet/>
      <dgm:spPr/>
      <dgm:t>
        <a:bodyPr/>
        <a:lstStyle/>
        <a:p>
          <a:endParaRPr lang="fr-FR"/>
        </a:p>
      </dgm:t>
    </dgm:pt>
    <dgm:pt modelId="{E74E1BF4-2CFA-4821-8780-E4794306ED33}" type="sibTrans" cxnId="{41E30280-5C9C-46E1-B2A7-A0C32613FDE1}">
      <dgm:prSet/>
      <dgm:spPr/>
      <dgm:t>
        <a:bodyPr/>
        <a:lstStyle/>
        <a:p>
          <a:endParaRPr lang="fr-FR"/>
        </a:p>
      </dgm:t>
    </dgm:pt>
    <dgm:pt modelId="{8BE819A1-053D-4A84-93AF-71DEE7397D4D}" type="pres">
      <dgm:prSet presAssocID="{DFC07831-AF2D-401A-A634-52E00D06BA65}" presName="diagram" presStyleCnt="0">
        <dgm:presLayoutVars>
          <dgm:chMax val="1"/>
          <dgm:dir/>
          <dgm:animLvl val="ctr"/>
          <dgm:resizeHandles val="exact"/>
        </dgm:presLayoutVars>
      </dgm:prSet>
      <dgm:spPr/>
      <dgm:t>
        <a:bodyPr/>
        <a:lstStyle/>
        <a:p>
          <a:endParaRPr lang="fr-FR"/>
        </a:p>
      </dgm:t>
    </dgm:pt>
    <dgm:pt modelId="{C51A7768-817C-4B54-AB6B-05E55681BBA7}" type="pres">
      <dgm:prSet presAssocID="{DFC07831-AF2D-401A-A634-52E00D06BA65}" presName="matrix" presStyleCnt="0"/>
      <dgm:spPr/>
    </dgm:pt>
    <dgm:pt modelId="{CEC6F9F2-6A10-47E9-AF88-0DCE1DF9D0F7}" type="pres">
      <dgm:prSet presAssocID="{DFC07831-AF2D-401A-A634-52E00D06BA65}" presName="tile1" presStyleLbl="node1" presStyleIdx="0" presStyleCnt="4"/>
      <dgm:spPr/>
      <dgm:t>
        <a:bodyPr/>
        <a:lstStyle/>
        <a:p>
          <a:endParaRPr lang="fr-FR"/>
        </a:p>
      </dgm:t>
    </dgm:pt>
    <dgm:pt modelId="{4784374E-1902-453F-94CE-A7B2BF267304}" type="pres">
      <dgm:prSet presAssocID="{DFC07831-AF2D-401A-A634-52E00D06BA65}" presName="tile1text" presStyleLbl="node1" presStyleIdx="0" presStyleCnt="4">
        <dgm:presLayoutVars>
          <dgm:chMax val="0"/>
          <dgm:chPref val="0"/>
          <dgm:bulletEnabled val="1"/>
        </dgm:presLayoutVars>
      </dgm:prSet>
      <dgm:spPr/>
      <dgm:t>
        <a:bodyPr/>
        <a:lstStyle/>
        <a:p>
          <a:endParaRPr lang="fr-FR"/>
        </a:p>
      </dgm:t>
    </dgm:pt>
    <dgm:pt modelId="{7586D751-BA20-4094-909E-1ADB02BAB76E}" type="pres">
      <dgm:prSet presAssocID="{DFC07831-AF2D-401A-A634-52E00D06BA65}" presName="tile2" presStyleLbl="node1" presStyleIdx="1" presStyleCnt="4"/>
      <dgm:spPr/>
      <dgm:t>
        <a:bodyPr/>
        <a:lstStyle/>
        <a:p>
          <a:endParaRPr lang="fr-FR"/>
        </a:p>
      </dgm:t>
    </dgm:pt>
    <dgm:pt modelId="{C4898B8F-9A21-42CD-85E5-524365002580}" type="pres">
      <dgm:prSet presAssocID="{DFC07831-AF2D-401A-A634-52E00D06BA65}" presName="tile2text" presStyleLbl="node1" presStyleIdx="1" presStyleCnt="4">
        <dgm:presLayoutVars>
          <dgm:chMax val="0"/>
          <dgm:chPref val="0"/>
          <dgm:bulletEnabled val="1"/>
        </dgm:presLayoutVars>
      </dgm:prSet>
      <dgm:spPr/>
      <dgm:t>
        <a:bodyPr/>
        <a:lstStyle/>
        <a:p>
          <a:endParaRPr lang="fr-FR"/>
        </a:p>
      </dgm:t>
    </dgm:pt>
    <dgm:pt modelId="{D9FECF19-0951-4C8B-B4EE-4C374BD645F2}" type="pres">
      <dgm:prSet presAssocID="{DFC07831-AF2D-401A-A634-52E00D06BA65}" presName="tile3" presStyleLbl="node1" presStyleIdx="2" presStyleCnt="4"/>
      <dgm:spPr/>
      <dgm:t>
        <a:bodyPr/>
        <a:lstStyle/>
        <a:p>
          <a:endParaRPr lang="fr-FR"/>
        </a:p>
      </dgm:t>
    </dgm:pt>
    <dgm:pt modelId="{A63AEA85-0554-4AA6-B9EC-CA5BE8A317F2}" type="pres">
      <dgm:prSet presAssocID="{DFC07831-AF2D-401A-A634-52E00D06BA65}" presName="tile3text" presStyleLbl="node1" presStyleIdx="2" presStyleCnt="4">
        <dgm:presLayoutVars>
          <dgm:chMax val="0"/>
          <dgm:chPref val="0"/>
          <dgm:bulletEnabled val="1"/>
        </dgm:presLayoutVars>
      </dgm:prSet>
      <dgm:spPr/>
      <dgm:t>
        <a:bodyPr/>
        <a:lstStyle/>
        <a:p>
          <a:endParaRPr lang="fr-FR"/>
        </a:p>
      </dgm:t>
    </dgm:pt>
    <dgm:pt modelId="{90526397-BABE-4A2B-AB3A-07A36AB9A4C0}" type="pres">
      <dgm:prSet presAssocID="{DFC07831-AF2D-401A-A634-52E00D06BA65}" presName="tile4" presStyleLbl="node1" presStyleIdx="3" presStyleCnt="4"/>
      <dgm:spPr/>
      <dgm:t>
        <a:bodyPr/>
        <a:lstStyle/>
        <a:p>
          <a:endParaRPr lang="fr-FR"/>
        </a:p>
      </dgm:t>
    </dgm:pt>
    <dgm:pt modelId="{19156142-1CC0-4E2F-A467-C38FE967771E}" type="pres">
      <dgm:prSet presAssocID="{DFC07831-AF2D-401A-A634-52E00D06BA65}" presName="tile4text" presStyleLbl="node1" presStyleIdx="3" presStyleCnt="4">
        <dgm:presLayoutVars>
          <dgm:chMax val="0"/>
          <dgm:chPref val="0"/>
          <dgm:bulletEnabled val="1"/>
        </dgm:presLayoutVars>
      </dgm:prSet>
      <dgm:spPr/>
      <dgm:t>
        <a:bodyPr/>
        <a:lstStyle/>
        <a:p>
          <a:endParaRPr lang="fr-FR"/>
        </a:p>
      </dgm:t>
    </dgm:pt>
    <dgm:pt modelId="{699F5055-EBD2-4FB8-83C9-8BD2D46CBC39}" type="pres">
      <dgm:prSet presAssocID="{DFC07831-AF2D-401A-A634-52E00D06BA65}" presName="centerTile" presStyleLbl="fgShp" presStyleIdx="0" presStyleCnt="1">
        <dgm:presLayoutVars>
          <dgm:chMax val="0"/>
          <dgm:chPref val="0"/>
        </dgm:presLayoutVars>
      </dgm:prSet>
      <dgm:spPr/>
      <dgm:t>
        <a:bodyPr/>
        <a:lstStyle/>
        <a:p>
          <a:endParaRPr lang="fr-FR"/>
        </a:p>
      </dgm:t>
    </dgm:pt>
  </dgm:ptLst>
  <dgm:cxnLst>
    <dgm:cxn modelId="{E22CDF0E-FE67-45F3-A4D9-C3C04061F862}" type="presOf" srcId="{54CA6D69-AE86-4F97-812B-D7DA77D180E1}" destId="{CEC6F9F2-6A10-47E9-AF88-0DCE1DF9D0F7}" srcOrd="0" destOrd="0" presId="urn:microsoft.com/office/officeart/2005/8/layout/matrix1"/>
    <dgm:cxn modelId="{DD1908B4-532E-468D-8A1B-38DBC413A62B}" srcId="{DFC07831-AF2D-401A-A634-52E00D06BA65}" destId="{5A0301F8-2AD3-4B3E-8D3D-D8ADE34A520F}" srcOrd="0" destOrd="0" parTransId="{0CB0A1AB-F45A-482D-90BB-0B3E5BD788FC}" sibTransId="{741B0536-85B8-4BEE-9F56-EC11FA20E433}"/>
    <dgm:cxn modelId="{FB7C9509-3609-4636-81CF-AFFEA946E8B4}" type="presOf" srcId="{54CA6D69-AE86-4F97-812B-D7DA77D180E1}" destId="{4784374E-1902-453F-94CE-A7B2BF267304}" srcOrd="1" destOrd="0" presId="urn:microsoft.com/office/officeart/2005/8/layout/matrix1"/>
    <dgm:cxn modelId="{8197A679-A9FE-4464-957C-C2BAE1926735}" srcId="{5A0301F8-2AD3-4B3E-8D3D-D8ADE34A520F}" destId="{5D185CA1-3760-42DE-AA68-FAE692B64863}" srcOrd="1" destOrd="0" parTransId="{3BA50532-3DA1-4731-B7D8-6AD589070D6E}" sibTransId="{891E70B0-3A2B-49B6-9F0E-FD84C73CD8AE}"/>
    <dgm:cxn modelId="{51B72F11-F707-4A2D-8D48-3D2381F770BE}" srcId="{5A0301F8-2AD3-4B3E-8D3D-D8ADE34A520F}" destId="{550BB57E-45CD-44CE-B2B5-87CFF212A63D}" srcOrd="3" destOrd="0" parTransId="{BD37E010-92F4-4B19-9085-C05AB6DDF88C}" sibTransId="{B5F8692B-43C2-4ADF-9F42-B3434C66D26A}"/>
    <dgm:cxn modelId="{974ED09E-7B4F-4E03-858C-95043A541AA1}" type="presOf" srcId="{080BE4DD-F665-4E5D-AADB-AEFEE90E594A}" destId="{A63AEA85-0554-4AA6-B9EC-CA5BE8A317F2}" srcOrd="1" destOrd="0" presId="urn:microsoft.com/office/officeart/2005/8/layout/matrix1"/>
    <dgm:cxn modelId="{46C0FC5D-85AB-4E90-91E4-489AE4F0506E}" srcId="{5A0301F8-2AD3-4B3E-8D3D-D8ADE34A520F}" destId="{B548D4D5-14C3-4D02-B5A6-82076F8D81EF}" srcOrd="4" destOrd="0" parTransId="{B3C52939-8EDE-4677-AB73-31EFEA11B9AC}" sibTransId="{F9E37BA1-C0C0-4690-94FE-53506CD8C327}"/>
    <dgm:cxn modelId="{8534CA46-9535-4DAB-8E69-6F83D8348247}" srcId="{5A0301F8-2AD3-4B3E-8D3D-D8ADE34A520F}" destId="{4E8C6C81-F670-4F6D-8CA8-610981941B87}" srcOrd="6" destOrd="0" parTransId="{7D6AD7DB-03E0-4B49-AD6D-D2969E513D18}" sibTransId="{1F49B0B8-A481-4F5D-A85B-C49005A1B292}"/>
    <dgm:cxn modelId="{92E6394C-A903-4EDE-B9DE-032C107CF1D7}" type="presOf" srcId="{DFC07831-AF2D-401A-A634-52E00D06BA65}" destId="{8BE819A1-053D-4A84-93AF-71DEE7397D4D}" srcOrd="0" destOrd="0" presId="urn:microsoft.com/office/officeart/2005/8/layout/matrix1"/>
    <dgm:cxn modelId="{BF553E80-F2BB-4461-B841-F4C2A6762AE0}" type="presOf" srcId="{5D185CA1-3760-42DE-AA68-FAE692B64863}" destId="{C4898B8F-9A21-42CD-85E5-524365002580}" srcOrd="1" destOrd="0" presId="urn:microsoft.com/office/officeart/2005/8/layout/matrix1"/>
    <dgm:cxn modelId="{6705CC1D-0F34-4A90-9737-E246A368D9B9}" type="presOf" srcId="{080BE4DD-F665-4E5D-AADB-AEFEE90E594A}" destId="{D9FECF19-0951-4C8B-B4EE-4C374BD645F2}" srcOrd="0" destOrd="0" presId="urn:microsoft.com/office/officeart/2005/8/layout/matrix1"/>
    <dgm:cxn modelId="{26D08CF6-1C28-4DF1-91FB-7AFAB61A304A}" srcId="{5A0301F8-2AD3-4B3E-8D3D-D8ADE34A520F}" destId="{080BE4DD-F665-4E5D-AADB-AEFEE90E594A}" srcOrd="2" destOrd="0" parTransId="{B4BE19ED-8BD1-45FD-9E82-ACC7EE481D95}" sibTransId="{D1496C94-6DDB-4386-A377-DE757FE27E91}"/>
    <dgm:cxn modelId="{3951215A-2250-42F2-A9E9-9634A8A4F5BE}" type="presOf" srcId="{5A0301F8-2AD3-4B3E-8D3D-D8ADE34A520F}" destId="{699F5055-EBD2-4FB8-83C9-8BD2D46CBC39}" srcOrd="0" destOrd="0" presId="urn:microsoft.com/office/officeart/2005/8/layout/matrix1"/>
    <dgm:cxn modelId="{19135CCA-EC59-4B8B-9E4E-14803AE3DC72}" type="presOf" srcId="{550BB57E-45CD-44CE-B2B5-87CFF212A63D}" destId="{19156142-1CC0-4E2F-A467-C38FE967771E}" srcOrd="1" destOrd="0" presId="urn:microsoft.com/office/officeart/2005/8/layout/matrix1"/>
    <dgm:cxn modelId="{0EC9B4A7-1DB4-4BB0-8033-327A2007B3AE}" srcId="{DFC07831-AF2D-401A-A634-52E00D06BA65}" destId="{04F0F414-1BA0-44C4-8F4A-2C160750129C}" srcOrd="1" destOrd="0" parTransId="{A36AD0E2-43BE-4B8F-A609-E71C71D1CFEE}" sibTransId="{E64A7679-ADBB-4724-A3BF-85CB71B37B62}"/>
    <dgm:cxn modelId="{58A538E6-F415-4391-9EC1-090977FD975C}" type="presOf" srcId="{5D185CA1-3760-42DE-AA68-FAE692B64863}" destId="{7586D751-BA20-4094-909E-1ADB02BAB76E}" srcOrd="0" destOrd="0" presId="urn:microsoft.com/office/officeart/2005/8/layout/matrix1"/>
    <dgm:cxn modelId="{41E30280-5C9C-46E1-B2A7-A0C32613FDE1}" srcId="{5A0301F8-2AD3-4B3E-8D3D-D8ADE34A520F}" destId="{54CA6D69-AE86-4F97-812B-D7DA77D180E1}" srcOrd="0" destOrd="0" parTransId="{31DB7F24-D7CE-4AFD-BD95-81B208CC1C20}" sibTransId="{E74E1BF4-2CFA-4821-8780-E4794306ED33}"/>
    <dgm:cxn modelId="{B8AEBF4F-D843-4608-AD52-0BFB480E46E1}" type="presOf" srcId="{550BB57E-45CD-44CE-B2B5-87CFF212A63D}" destId="{90526397-BABE-4A2B-AB3A-07A36AB9A4C0}" srcOrd="0" destOrd="0" presId="urn:microsoft.com/office/officeart/2005/8/layout/matrix1"/>
    <dgm:cxn modelId="{F63169D9-623B-46A2-B110-8DF09D2A79AD}" srcId="{5A0301F8-2AD3-4B3E-8D3D-D8ADE34A520F}" destId="{B8B49BB2-E3FC-4E62-B218-85E29D6A85F3}" srcOrd="5" destOrd="0" parTransId="{4DCDDB98-8FD4-4C7F-8AD8-5E84EBE6D319}" sibTransId="{56561FF1-2A25-4746-BAA8-597EA5635E74}"/>
    <dgm:cxn modelId="{6DAE5047-6A4C-4FE0-918F-6DEF34DADBD1}" type="presParOf" srcId="{8BE819A1-053D-4A84-93AF-71DEE7397D4D}" destId="{C51A7768-817C-4B54-AB6B-05E55681BBA7}" srcOrd="0" destOrd="0" presId="urn:microsoft.com/office/officeart/2005/8/layout/matrix1"/>
    <dgm:cxn modelId="{92B4A5FD-8E22-4210-9999-5916CDED8443}" type="presParOf" srcId="{C51A7768-817C-4B54-AB6B-05E55681BBA7}" destId="{CEC6F9F2-6A10-47E9-AF88-0DCE1DF9D0F7}" srcOrd="0" destOrd="0" presId="urn:microsoft.com/office/officeart/2005/8/layout/matrix1"/>
    <dgm:cxn modelId="{924D3A01-E9E9-4004-A6ED-325EEC796F95}" type="presParOf" srcId="{C51A7768-817C-4B54-AB6B-05E55681BBA7}" destId="{4784374E-1902-453F-94CE-A7B2BF267304}" srcOrd="1" destOrd="0" presId="urn:microsoft.com/office/officeart/2005/8/layout/matrix1"/>
    <dgm:cxn modelId="{D0A8BA15-14E3-4F85-BD20-912E903C0B0F}" type="presParOf" srcId="{C51A7768-817C-4B54-AB6B-05E55681BBA7}" destId="{7586D751-BA20-4094-909E-1ADB02BAB76E}" srcOrd="2" destOrd="0" presId="urn:microsoft.com/office/officeart/2005/8/layout/matrix1"/>
    <dgm:cxn modelId="{B80920AA-EADD-4EAB-9AD3-4341476411F1}" type="presParOf" srcId="{C51A7768-817C-4B54-AB6B-05E55681BBA7}" destId="{C4898B8F-9A21-42CD-85E5-524365002580}" srcOrd="3" destOrd="0" presId="urn:microsoft.com/office/officeart/2005/8/layout/matrix1"/>
    <dgm:cxn modelId="{532AD0E7-4E97-4E1B-B614-692408D81AE9}" type="presParOf" srcId="{C51A7768-817C-4B54-AB6B-05E55681BBA7}" destId="{D9FECF19-0951-4C8B-B4EE-4C374BD645F2}" srcOrd="4" destOrd="0" presId="urn:microsoft.com/office/officeart/2005/8/layout/matrix1"/>
    <dgm:cxn modelId="{F9BD298C-A457-4069-BEE5-65C2FA50443F}" type="presParOf" srcId="{C51A7768-817C-4B54-AB6B-05E55681BBA7}" destId="{A63AEA85-0554-4AA6-B9EC-CA5BE8A317F2}" srcOrd="5" destOrd="0" presId="urn:microsoft.com/office/officeart/2005/8/layout/matrix1"/>
    <dgm:cxn modelId="{B30D2549-D770-446C-97E5-777F8C7AE786}" type="presParOf" srcId="{C51A7768-817C-4B54-AB6B-05E55681BBA7}" destId="{90526397-BABE-4A2B-AB3A-07A36AB9A4C0}" srcOrd="6" destOrd="0" presId="urn:microsoft.com/office/officeart/2005/8/layout/matrix1"/>
    <dgm:cxn modelId="{E47230BC-90AF-4EC7-9D63-3ADD1D9F7D66}" type="presParOf" srcId="{C51A7768-817C-4B54-AB6B-05E55681BBA7}" destId="{19156142-1CC0-4E2F-A467-C38FE967771E}" srcOrd="7" destOrd="0" presId="urn:microsoft.com/office/officeart/2005/8/layout/matrix1"/>
    <dgm:cxn modelId="{7C32FB33-95C8-4593-9E7C-A8A3FB5283EB}" type="presParOf" srcId="{8BE819A1-053D-4A84-93AF-71DEE7397D4D}" destId="{699F5055-EBD2-4FB8-83C9-8BD2D46CBC3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DB1F743-C752-499E-9398-43AEB6389662}" type="datetimeFigureOut">
              <a:rPr lang="fr-FR"/>
              <a:pPr>
                <a:defRPr/>
              </a:pPr>
              <a:t>04/02/2015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79C31D7-FE51-422B-ADBE-C6B46E40FB1D}" type="slidenum">
              <a:rPr lang="fr-FR"/>
              <a:pPr>
                <a:defRPr/>
              </a:pPr>
              <a:t>‹N°›</a:t>
            </a:fld>
            <a:endParaRPr lang="fr-FR"/>
          </a:p>
        </p:txBody>
      </p:sp>
    </p:spTree>
    <p:extLst>
      <p:ext uri="{BB962C8B-B14F-4D97-AF65-F5344CB8AC3E}">
        <p14:creationId xmlns:p14="http://schemas.microsoft.com/office/powerpoint/2010/main" val="1110099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63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18637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40145F-32AE-45A8-BAC1-BE310EF36A62}" type="slidenum">
              <a:rPr lang="fr-FR" smtClean="0"/>
              <a:pPr/>
              <a:t>1</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739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18739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DD187C-85C3-46E7-899A-E8C205178FE4}" type="slidenum">
              <a:rPr lang="fr-FR" smtClean="0"/>
              <a:pPr/>
              <a:t>8</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84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18842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E99C60-E0DA-473B-AABA-9DA9FA593BE7}" type="slidenum">
              <a:rPr lang="fr-FR" smtClean="0"/>
              <a:pPr/>
              <a:t>29</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6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16691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6E1966-9017-46CB-8D63-9EA9CC6DE531}" type="slidenum">
              <a:rPr lang="en-US" smtClean="0"/>
              <a:pPr/>
              <a:t>42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7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16794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338F8D-9641-4E85-AA15-75A19BA5EBD4}" type="slidenum">
              <a:rPr lang="fr-FR" smtClean="0"/>
              <a:pPr/>
              <a:t>129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s-ES"/>
          </a:p>
        </p:txBody>
      </p:sp>
      <p:sp>
        <p:nvSpPr>
          <p:cNvPr id="19" name="Espace réservé du pied de page 18"/>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27" name="Espace réservé du numéro de diapositive 26"/>
          <p:cNvSpPr>
            <a:spLocks noGrp="1"/>
          </p:cNvSpPr>
          <p:nvPr>
            <p:ph type="sldNum" sz="quarter" idx="12"/>
          </p:nvPr>
        </p:nvSpPr>
        <p:spPr/>
        <p:txBody>
          <a:bodyPr/>
          <a:lstStyle/>
          <a:p>
            <a:pPr>
              <a:defRPr/>
            </a:pPr>
            <a:fld id="{6014AB35-42A4-4E7C-8518-4A83071197B5}" type="slidenum">
              <a:rPr lang="es-ES" smtClean="0"/>
              <a:pPr>
                <a:defRPr/>
              </a:pPr>
              <a:t>‹N°›</a:t>
            </a:fld>
            <a:endParaRPr lang="es-ES" dirty="0"/>
          </a:p>
        </p:txBody>
      </p:sp>
    </p:spTree>
  </p:cSld>
  <p:clrMapOvr>
    <a:overrideClrMapping bg1="dk1" tx1="lt1" bg2="dk2" tx2="lt2" accent1="accent1" accent2="accent2" accent3="accent3" accent4="accent4" accent5="accent5" accent6="accent6" hlink="hlink" folHlink="folHlink"/>
  </p:clrMapOvr>
  <p:transition>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s-ES"/>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6" name="Espace réservé du numéro de diapositive 5"/>
          <p:cNvSpPr>
            <a:spLocks noGrp="1"/>
          </p:cNvSpPr>
          <p:nvPr>
            <p:ph type="sldNum" sz="quarter" idx="12"/>
          </p:nvPr>
        </p:nvSpPr>
        <p:spPr/>
        <p:txBody>
          <a:bodyPr/>
          <a:lstStyle/>
          <a:p>
            <a:pPr>
              <a:defRPr/>
            </a:pPr>
            <a:fld id="{19B4DEF4-AB5C-45A0-AE4F-5FE217CBC0B0}"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s-ES"/>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6" name="Espace réservé du numéro de diapositive 5"/>
          <p:cNvSpPr>
            <a:spLocks noGrp="1"/>
          </p:cNvSpPr>
          <p:nvPr>
            <p:ph type="sldNum" sz="quarter" idx="12"/>
          </p:nvPr>
        </p:nvSpPr>
        <p:spPr/>
        <p:txBody>
          <a:bodyPr/>
          <a:lstStyle/>
          <a:p>
            <a:pPr>
              <a:defRPr/>
            </a:pPr>
            <a:fld id="{D7CB6D70-DC94-4DBB-8DFE-14C02822D372}"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s-ES"/>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6" name="Espace réservé du numéro de diapositive 5"/>
          <p:cNvSpPr>
            <a:spLocks noGrp="1"/>
          </p:cNvSpPr>
          <p:nvPr>
            <p:ph type="sldNum" sz="quarter" idx="12"/>
          </p:nvPr>
        </p:nvSpPr>
        <p:spPr/>
        <p:txBody>
          <a:bodyPr/>
          <a:lstStyle/>
          <a:p>
            <a:pPr>
              <a:defRPr/>
            </a:pPr>
            <a:fld id="{419CDED7-DCF3-4196-A686-29F2F4478898}"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s-ES"/>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6" name="Espace réservé du numéro de diapositive 5"/>
          <p:cNvSpPr>
            <a:spLocks noGrp="1"/>
          </p:cNvSpPr>
          <p:nvPr>
            <p:ph type="sldNum" sz="quarter" idx="12"/>
          </p:nvPr>
        </p:nvSpPr>
        <p:spPr/>
        <p:txBody>
          <a:bodyPr/>
          <a:lstStyle/>
          <a:p>
            <a:pPr>
              <a:defRPr/>
            </a:pPr>
            <a:fld id="{A54E1C3C-0AB4-4B48-AD36-9C3F7B992754}" type="slidenum">
              <a:rPr lang="es-ES" smtClean="0"/>
              <a:pPr>
                <a:defRPr/>
              </a:pPr>
              <a:t>‹N°›</a:t>
            </a:fld>
            <a:endParaRPr lang="es-ES" dirty="0"/>
          </a:p>
        </p:txBody>
      </p:sp>
    </p:spTree>
  </p:cSld>
  <p:clrMapOvr>
    <a:overrideClrMapping bg1="dk1" tx1="lt1" bg2="dk2" tx2="lt2" accent1="accent1" accent2="accent2" accent3="accent3" accent4="accent4" accent5="accent5" accent6="accent6" hlink="hlink" folHlink="folHlink"/>
  </p:clrMapOvr>
  <p:transition>
    <p:wheel spokes="8"/>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s-ES"/>
          </a:p>
        </p:txBody>
      </p:sp>
      <p:sp>
        <p:nvSpPr>
          <p:cNvPr id="6" name="Espace réservé du pied de page 5"/>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7" name="Espace réservé du numéro de diapositive 6"/>
          <p:cNvSpPr>
            <a:spLocks noGrp="1"/>
          </p:cNvSpPr>
          <p:nvPr>
            <p:ph type="sldNum" sz="quarter" idx="12"/>
          </p:nvPr>
        </p:nvSpPr>
        <p:spPr/>
        <p:txBody>
          <a:bodyPr/>
          <a:lstStyle/>
          <a:p>
            <a:pPr>
              <a:defRPr/>
            </a:pPr>
            <a:fld id="{15D6CD10-F030-4590-BF51-4A3F6DE31982}"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s-ES"/>
          </a:p>
        </p:txBody>
      </p:sp>
      <p:sp>
        <p:nvSpPr>
          <p:cNvPr id="8" name="Espace réservé du pied de page 7"/>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9" name="Espace réservé du numéro de diapositive 8"/>
          <p:cNvSpPr>
            <a:spLocks noGrp="1"/>
          </p:cNvSpPr>
          <p:nvPr>
            <p:ph type="sldNum" sz="quarter" idx="12"/>
          </p:nvPr>
        </p:nvSpPr>
        <p:spPr/>
        <p:txBody>
          <a:bodyPr/>
          <a:lstStyle/>
          <a:p>
            <a:pPr>
              <a:defRPr/>
            </a:pPr>
            <a:fld id="{7A6A3640-0753-4BDD-9C97-7185018BC663}"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s-ES"/>
          </a:p>
        </p:txBody>
      </p:sp>
      <p:sp>
        <p:nvSpPr>
          <p:cNvPr id="4" name="Espace réservé du pied de page 3"/>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5" name="Espace réservé du numéro de diapositive 4"/>
          <p:cNvSpPr>
            <a:spLocks noGrp="1"/>
          </p:cNvSpPr>
          <p:nvPr>
            <p:ph type="sldNum" sz="quarter" idx="12"/>
          </p:nvPr>
        </p:nvSpPr>
        <p:spPr/>
        <p:txBody>
          <a:bodyPr/>
          <a:lstStyle/>
          <a:p>
            <a:pPr>
              <a:defRPr/>
            </a:pPr>
            <a:fld id="{83F4E211-1479-4D78-859D-70E2518ADE08}"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s-ES"/>
          </a:p>
        </p:txBody>
      </p:sp>
      <p:sp>
        <p:nvSpPr>
          <p:cNvPr id="3" name="Espace réservé du pied de page 2"/>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4" name="Espace réservé du numéro de diapositive 3"/>
          <p:cNvSpPr>
            <a:spLocks noGrp="1"/>
          </p:cNvSpPr>
          <p:nvPr>
            <p:ph type="sldNum" sz="quarter" idx="12"/>
          </p:nvPr>
        </p:nvSpPr>
        <p:spPr/>
        <p:txBody>
          <a:bodyPr/>
          <a:lstStyle/>
          <a:p>
            <a:pPr>
              <a:defRPr/>
            </a:pPr>
            <a:fld id="{9282AE9E-6F6C-4709-BEC2-DE1257905429}"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s-ES"/>
          </a:p>
        </p:txBody>
      </p:sp>
      <p:sp>
        <p:nvSpPr>
          <p:cNvPr id="6" name="Espace réservé du pied de page 5"/>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7" name="Espace réservé du numéro de diapositive 6"/>
          <p:cNvSpPr>
            <a:spLocks noGrp="1"/>
          </p:cNvSpPr>
          <p:nvPr>
            <p:ph type="sldNum" sz="quarter" idx="12"/>
          </p:nvPr>
        </p:nvSpPr>
        <p:spPr/>
        <p:txBody>
          <a:bodyPr/>
          <a:lstStyle/>
          <a:p>
            <a:pPr>
              <a:defRPr/>
            </a:pPr>
            <a:fld id="{559863A0-286E-4AE2-B244-D4F8833B63FC}" type="slidenum">
              <a:rPr lang="es-ES" smtClean="0"/>
              <a:pPr>
                <a:defRPr/>
              </a:pPr>
              <a:t>‹N°›</a:t>
            </a:fld>
            <a:endParaRPr lang="es-ES" dirty="0"/>
          </a:p>
        </p:txBody>
      </p:sp>
    </p:spTree>
  </p:cSld>
  <p:clrMapOvr>
    <a:masterClrMapping/>
  </p:clrMapOvr>
  <p:transition>
    <p:wheel spokes="8"/>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s-ES"/>
          </a:p>
        </p:txBody>
      </p:sp>
      <p:sp>
        <p:nvSpPr>
          <p:cNvPr id="6" name="Espace réservé du pied de page 5"/>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B6DA6D1D-1B5A-40C2-96EC-DFD9B4EC863E}" type="slidenum">
              <a:rPr lang="es-ES" smtClean="0"/>
              <a:pPr>
                <a:defRPr/>
              </a:pPr>
              <a:t>‹N°›</a:t>
            </a:fld>
            <a:endParaRPr lang="es-ES"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heel spokes="8"/>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fr-FR" smtClean="0"/>
              <a:t>Loi des finances et son impact sur l'entreprise : CCI Souk Ahras Le 27/01/2015</a:t>
            </a:r>
            <a:endParaRPr lang="es-E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FE7D499-ED43-448D-AD15-0C8C1E9CCD41}" type="slidenum">
              <a:rPr lang="es-ES" smtClean="0"/>
              <a:pPr>
                <a:defRPr/>
              </a:pPr>
              <a:t>‹N°›</a:t>
            </a:fld>
            <a:endParaRPr lang="es-ES"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heel spokes="8"/>
  </p:transition>
  <p:timing>
    <p:tnLst>
      <p:par>
        <p:cTn id="1" dur="indefinite" restart="never" nodeType="tmRoot"/>
      </p:par>
    </p:tnLst>
  </p:timing>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a:xfrm>
            <a:off x="611560" y="1700808"/>
            <a:ext cx="7851648" cy="1440160"/>
          </a:xfrm>
        </p:spPr>
        <p:style>
          <a:lnRef idx="0">
            <a:schemeClr val="accent3"/>
          </a:lnRef>
          <a:fillRef idx="3">
            <a:schemeClr val="accent3"/>
          </a:fillRef>
          <a:effectRef idx="3">
            <a:schemeClr val="accent3"/>
          </a:effectRef>
          <a:fontRef idx="minor">
            <a:schemeClr val="lt1"/>
          </a:fontRef>
        </p:style>
        <p:txBody>
          <a:bodyPr bIns="360000">
            <a:normAutofit fontScale="90000"/>
          </a:bodyPr>
          <a:lstStyle/>
          <a:p>
            <a:pPr algn="ctr"/>
            <a:r>
              <a:rPr lang="fr-F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r>
            <a:br>
              <a:rPr lang="fr-F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br>
            <a:r>
              <a:rPr lang="fr-F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r>
            <a:br>
              <a:rPr lang="fr-FR" sz="6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br>
            <a:r>
              <a:rPr lang="fr-FR" sz="49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Loi de Finances pour 2015</a:t>
            </a:r>
            <a:endParaRPr lang="fr-FR"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050" name="Sous-titre 2"/>
          <p:cNvSpPr>
            <a:spLocks noGrp="1"/>
          </p:cNvSpPr>
          <p:nvPr>
            <p:ph type="subTitle" idx="1"/>
          </p:nvPr>
        </p:nvSpPr>
        <p:spPr>
          <a:xfrm>
            <a:off x="539552" y="3645024"/>
            <a:ext cx="7854696" cy="1584176"/>
          </a:xfrm>
        </p:spPr>
        <p:txBody>
          <a:bodyPr>
            <a:normAutofit fontScale="25000" lnSpcReduction="20000"/>
          </a:bodyPr>
          <a:lstStyle/>
          <a:p>
            <a:endParaRPr lang="fr-F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cript MT Bold" pitchFamily="66" charset="0"/>
            </a:endParaRPr>
          </a:p>
          <a:p>
            <a:pPr algn="ctr">
              <a:lnSpc>
                <a:spcPct val="120000"/>
              </a:lnSpc>
            </a:pPr>
            <a:r>
              <a:rPr lang="fr-FR" sz="1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Commentaire des principales dispositions de la loi n°14-10 du 30 décembre 2014 portant Loi de Finances pour 2015  </a:t>
            </a:r>
          </a:p>
          <a:p>
            <a:pPr algn="ctr"/>
            <a:endParaRPr lang="fr-F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endParaRPr lang="fr-F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cript MT Bold" pitchFamily="66" charset="0"/>
            </a:endParaRPr>
          </a:p>
          <a:p>
            <a:endParaRPr lang="fr-F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cript MT Bold" pitchFamily="66" charset="0"/>
            </a:endParaRPr>
          </a:p>
          <a:p>
            <a:endParaRPr lang="fr-F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cript MT Bold" pitchFamily="66" charset="0"/>
            </a:endParaRPr>
          </a:p>
          <a:p>
            <a:endParaRPr lang="fr-FR" sz="48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cript MT Bold" pitchFamily="66" charset="0"/>
            </a:endParaRPr>
          </a:p>
        </p:txBody>
      </p:sp>
      <p:sp>
        <p:nvSpPr>
          <p:cNvPr id="5" name="ZoneTexte 4"/>
          <p:cNvSpPr txBox="1"/>
          <p:nvPr/>
        </p:nvSpPr>
        <p:spPr>
          <a:xfrm>
            <a:off x="6516216" y="5877273"/>
            <a:ext cx="244827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t>Souk </a:t>
            </a:r>
            <a:r>
              <a:rPr lang="fr-FR" b="1" dirty="0" err="1" smtClean="0"/>
              <a:t>Ahras</a:t>
            </a:r>
            <a:r>
              <a:rPr lang="fr-FR" b="1" dirty="0" smtClean="0"/>
              <a:t> </a:t>
            </a:r>
          </a:p>
          <a:p>
            <a:pPr algn="ctr"/>
            <a:r>
              <a:rPr lang="fr-FR" b="1" smtClean="0"/>
              <a:t>27  </a:t>
            </a:r>
            <a:r>
              <a:rPr lang="fr-FR" b="1" dirty="0" smtClean="0"/>
              <a:t>Janvier  2015</a:t>
            </a:r>
            <a:endParaRPr lang="fr-FR"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8"/>
          <p:cNvSpPr>
            <a:spLocks noGrp="1"/>
          </p:cNvSpPr>
          <p:nvPr>
            <p:ph type="title"/>
          </p:nvPr>
        </p:nvSpPr>
        <p:spPr>
          <a:xfrm>
            <a:off x="395536" y="404664"/>
            <a:ext cx="8229600" cy="708688"/>
          </a:xfrm>
        </p:spPr>
        <p:txBody>
          <a:bodyPr>
            <a:normAutofit fontScale="90000"/>
          </a:bodyPr>
          <a:lstStyle/>
          <a:p>
            <a:r>
              <a:rPr lang="fr-FR" sz="5400" b="1" dirty="0" smtClean="0">
                <a:latin typeface="Comic Sans MS" pitchFamily="66" charset="0"/>
              </a:rPr>
              <a:t>Loi de finances pour 2015</a:t>
            </a:r>
            <a:endParaRPr lang="fr-FR" b="1" dirty="0" smtClean="0"/>
          </a:p>
        </p:txBody>
      </p:sp>
      <p:sp>
        <p:nvSpPr>
          <p:cNvPr id="8195" name="Espace réservé du contenu 9"/>
          <p:cNvSpPr>
            <a:spLocks noGrp="1"/>
          </p:cNvSpPr>
          <p:nvPr>
            <p:ph idx="1"/>
          </p:nvPr>
        </p:nvSpPr>
        <p:spPr>
          <a:xfrm>
            <a:off x="251520" y="1628800"/>
            <a:ext cx="8686800" cy="4355405"/>
          </a:xfrm>
        </p:spPr>
        <p:txBody>
          <a:bodyPr>
            <a:normAutofit fontScale="85000" lnSpcReduction="10000"/>
          </a:bodyPr>
          <a:lstStyle/>
          <a:p>
            <a:r>
              <a:rPr lang="fr-FR" sz="3000" dirty="0" smtClean="0">
                <a:latin typeface="Comic Sans MS" pitchFamily="66" charset="0"/>
              </a:rPr>
              <a:t>L’activité économique mondiale s’est renforcée à partir du second semestre de l’année 2013, et </a:t>
            </a:r>
            <a:r>
              <a:rPr lang="fr-FR" sz="3000" b="1" u="sng" dirty="0" smtClean="0">
                <a:solidFill>
                  <a:srgbClr val="FF0000"/>
                </a:solidFill>
                <a:latin typeface="Comic Sans MS" pitchFamily="66" charset="0"/>
              </a:rPr>
              <a:t>cette tendance devrait se poursuivre en 2014 et 2015.</a:t>
            </a:r>
          </a:p>
          <a:p>
            <a:pPr>
              <a:buNone/>
            </a:pPr>
            <a:endParaRPr lang="fr-FR" sz="3000" dirty="0" smtClean="0">
              <a:latin typeface="Comic Sans MS" pitchFamily="66" charset="0"/>
            </a:endParaRPr>
          </a:p>
          <a:p>
            <a:r>
              <a:rPr lang="fr-FR" sz="3000" dirty="0" smtClean="0">
                <a:latin typeface="Comic Sans MS" pitchFamily="66" charset="0"/>
              </a:rPr>
              <a:t> L’impulsion vient principalement </a:t>
            </a:r>
            <a:r>
              <a:rPr lang="fr-FR" sz="3000" b="1" u="sng" dirty="0" smtClean="0">
                <a:solidFill>
                  <a:srgbClr val="FF0000"/>
                </a:solidFill>
                <a:latin typeface="Comic Sans MS" pitchFamily="66" charset="0"/>
              </a:rPr>
              <a:t>des pays avancés</a:t>
            </a:r>
            <a:r>
              <a:rPr lang="fr-FR" sz="3000" dirty="0" smtClean="0">
                <a:latin typeface="Comic Sans MS" pitchFamily="66" charset="0"/>
              </a:rPr>
              <a:t>, bien que leurs redressements restent inégaux.</a:t>
            </a:r>
          </a:p>
          <a:p>
            <a:pPr>
              <a:buNone/>
            </a:pPr>
            <a:r>
              <a:rPr lang="fr-FR" sz="3000" dirty="0" smtClean="0">
                <a:latin typeface="Comic Sans MS" pitchFamily="66" charset="0"/>
              </a:rPr>
              <a:t> </a:t>
            </a:r>
          </a:p>
          <a:p>
            <a:r>
              <a:rPr lang="fr-FR" sz="3000" dirty="0" smtClean="0">
                <a:latin typeface="Comic Sans MS" pitchFamily="66" charset="0"/>
              </a:rPr>
              <a:t>Selon les prévisions du Fonds Monétaire International (FMI) (avril 2014), </a:t>
            </a:r>
            <a:r>
              <a:rPr lang="fr-FR" sz="3000" b="1" dirty="0" smtClean="0">
                <a:latin typeface="Comic Sans MS" pitchFamily="66" charset="0"/>
              </a:rPr>
              <a:t>la croissance mondiale</a:t>
            </a:r>
            <a:r>
              <a:rPr lang="fr-FR" sz="3000" dirty="0" smtClean="0">
                <a:latin typeface="Comic Sans MS" pitchFamily="66" charset="0"/>
              </a:rPr>
              <a:t> devrait passer de </a:t>
            </a:r>
            <a:r>
              <a:rPr lang="fr-FR" sz="3000" b="1" u="sng" dirty="0" smtClean="0">
                <a:solidFill>
                  <a:srgbClr val="FF0000"/>
                </a:solidFill>
                <a:latin typeface="Comic Sans MS" pitchFamily="66" charset="0"/>
              </a:rPr>
              <a:t>3,0%</a:t>
            </a:r>
            <a:r>
              <a:rPr lang="fr-FR" sz="3000" u="sng" dirty="0" smtClean="0">
                <a:solidFill>
                  <a:srgbClr val="FF0000"/>
                </a:solidFill>
                <a:latin typeface="Comic Sans MS" pitchFamily="66" charset="0"/>
              </a:rPr>
              <a:t> en </a:t>
            </a:r>
            <a:r>
              <a:rPr lang="fr-FR" sz="3000" b="1" u="sng" dirty="0" smtClean="0">
                <a:solidFill>
                  <a:srgbClr val="FF0000"/>
                </a:solidFill>
                <a:latin typeface="Comic Sans MS" pitchFamily="66" charset="0"/>
              </a:rPr>
              <a:t>2013</a:t>
            </a:r>
            <a:r>
              <a:rPr lang="fr-FR" sz="3000" u="sng" dirty="0" smtClean="0">
                <a:solidFill>
                  <a:srgbClr val="FF0000"/>
                </a:solidFill>
                <a:latin typeface="Comic Sans MS" pitchFamily="66" charset="0"/>
              </a:rPr>
              <a:t> à </a:t>
            </a:r>
            <a:r>
              <a:rPr lang="fr-FR" sz="3000" b="1" u="sng" dirty="0" smtClean="0">
                <a:solidFill>
                  <a:srgbClr val="FF0000"/>
                </a:solidFill>
                <a:latin typeface="Comic Sans MS" pitchFamily="66" charset="0"/>
              </a:rPr>
              <a:t>3,6% </a:t>
            </a:r>
            <a:r>
              <a:rPr lang="fr-FR" sz="3000" u="sng" dirty="0" smtClean="0">
                <a:solidFill>
                  <a:srgbClr val="FF0000"/>
                </a:solidFill>
                <a:latin typeface="Comic Sans MS" pitchFamily="66" charset="0"/>
              </a:rPr>
              <a:t>en </a:t>
            </a:r>
            <a:r>
              <a:rPr lang="fr-FR" sz="3000" b="1" u="sng" dirty="0" smtClean="0">
                <a:solidFill>
                  <a:srgbClr val="FF0000"/>
                </a:solidFill>
                <a:latin typeface="Comic Sans MS" pitchFamily="66" charset="0"/>
              </a:rPr>
              <a:t>2014</a:t>
            </a:r>
            <a:r>
              <a:rPr lang="fr-FR" sz="3000" u="sng" dirty="0" smtClean="0">
                <a:solidFill>
                  <a:srgbClr val="FF0000"/>
                </a:solidFill>
                <a:latin typeface="Comic Sans MS" pitchFamily="66" charset="0"/>
              </a:rPr>
              <a:t> et à </a:t>
            </a:r>
            <a:r>
              <a:rPr lang="fr-FR" sz="3000" b="1" u="sng" dirty="0" smtClean="0">
                <a:solidFill>
                  <a:srgbClr val="FF0000"/>
                </a:solidFill>
                <a:latin typeface="Comic Sans MS" pitchFamily="66" charset="0"/>
              </a:rPr>
              <a:t>3,9%</a:t>
            </a:r>
            <a:r>
              <a:rPr lang="fr-FR" sz="3000" u="sng" dirty="0" smtClean="0">
                <a:solidFill>
                  <a:srgbClr val="FF0000"/>
                </a:solidFill>
                <a:latin typeface="Comic Sans MS" pitchFamily="66" charset="0"/>
              </a:rPr>
              <a:t> en </a:t>
            </a:r>
            <a:r>
              <a:rPr lang="fr-FR" sz="3000" b="1" u="sng" dirty="0" smtClean="0">
                <a:solidFill>
                  <a:srgbClr val="FF0000"/>
                </a:solidFill>
                <a:latin typeface="Comic Sans MS" pitchFamily="66" charset="0"/>
              </a:rPr>
              <a:t>2015</a:t>
            </a:r>
            <a:r>
              <a:rPr lang="fr-FR" sz="3000" u="sng" dirty="0" smtClean="0">
                <a:solidFill>
                  <a:srgbClr val="FF0000"/>
                </a:solidFill>
                <a:latin typeface="Comic Sans MS" pitchFamily="66" charset="0"/>
              </a:rPr>
              <a:t>.</a:t>
            </a:r>
          </a:p>
          <a:p>
            <a:endParaRPr lang="fr-FR" dirty="0" smtClean="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1071563" y="1071563"/>
            <a:ext cx="7643812" cy="461962"/>
          </a:xfrm>
          <a:prstGeom prst="rect">
            <a:avLst/>
          </a:prstGeom>
          <a:noFill/>
          <a:ln w="9525">
            <a:noFill/>
            <a:miter lim="800000"/>
            <a:headEnd/>
            <a:tailEnd/>
          </a:ln>
        </p:spPr>
        <p:txBody>
          <a:bodyPr>
            <a:spAutoFit/>
          </a:bodyPr>
          <a:lstStyle/>
          <a:p>
            <a:r>
              <a:rPr lang="fr-FR" sz="2400" b="1" u="sng"/>
              <a:t>Rappel des conditions d’octroi des abattements</a:t>
            </a:r>
            <a:endParaRPr lang="fr-FR" sz="2400"/>
          </a:p>
        </p:txBody>
      </p:sp>
      <p:sp>
        <p:nvSpPr>
          <p:cNvPr id="113668" name="Rectangle 1"/>
          <p:cNvSpPr>
            <a:spLocks noChangeArrowheads="1"/>
          </p:cNvSpPr>
          <p:nvPr/>
        </p:nvSpPr>
        <p:spPr bwMode="auto">
          <a:xfrm>
            <a:off x="214313" y="3286125"/>
            <a:ext cx="8715375" cy="830263"/>
          </a:xfrm>
          <a:prstGeom prst="rect">
            <a:avLst/>
          </a:prstGeom>
          <a:noFill/>
          <a:ln w="9525">
            <a:noFill/>
            <a:miter lim="800000"/>
            <a:headEnd/>
            <a:tailEnd/>
          </a:ln>
        </p:spPr>
        <p:txBody>
          <a:bodyPr anchor="ctr">
            <a:spAutoFit/>
          </a:bodyPr>
          <a:lstStyle/>
          <a:p>
            <a:pPr eaLnBrk="0" hangingPunct="0">
              <a:tabLst>
                <a:tab pos="2136775" algn="l"/>
              </a:tabLst>
            </a:pPr>
            <a:r>
              <a:rPr lang="fr-FR" sz="1600"/>
              <a:t>Maintien du contrat         -à jour dans le                 –application avec                     -Exclusion</a:t>
            </a:r>
          </a:p>
          <a:p>
            <a:pPr eaLnBrk="0" hangingPunct="0">
              <a:tabLst>
                <a:tab pos="2136775" algn="l"/>
              </a:tabLst>
            </a:pPr>
            <a:r>
              <a:rPr lang="fr-FR" sz="1600"/>
              <a:t>           3 ans              paiement des cotisations        effet 23/02/11                          des non  </a:t>
            </a:r>
          </a:p>
          <a:p>
            <a:pPr eaLnBrk="0" hangingPunct="0">
              <a:tabLst>
                <a:tab pos="2136775" algn="l"/>
              </a:tabLst>
            </a:pPr>
            <a:r>
              <a:rPr lang="fr-FR" sz="1600"/>
              <a:t>                                                                                                                                Résidents </a:t>
            </a:r>
          </a:p>
        </p:txBody>
      </p:sp>
      <p:cxnSp>
        <p:nvCxnSpPr>
          <p:cNvPr id="6" name="Connecteur droit 5"/>
          <p:cNvCxnSpPr/>
          <p:nvPr/>
        </p:nvCxnSpPr>
        <p:spPr>
          <a:xfrm>
            <a:off x="1000125" y="2357438"/>
            <a:ext cx="7072313" cy="1587"/>
          </a:xfrm>
          <a:prstGeom prst="line">
            <a:avLst/>
          </a:prstGeom>
        </p:spPr>
        <p:style>
          <a:lnRef idx="1">
            <a:schemeClr val="dk1"/>
          </a:lnRef>
          <a:fillRef idx="0">
            <a:schemeClr val="dk1"/>
          </a:fillRef>
          <a:effectRef idx="0">
            <a:schemeClr val="dk1"/>
          </a:effectRef>
          <a:fontRef idx="minor">
            <a:schemeClr val="tx1"/>
          </a:fontRef>
        </p:style>
      </p:cxnSp>
      <p:cxnSp>
        <p:nvCxnSpPr>
          <p:cNvPr id="8" name="Connecteur droit 7"/>
          <p:cNvCxnSpPr/>
          <p:nvPr/>
        </p:nvCxnSpPr>
        <p:spPr>
          <a:xfrm rot="5400000">
            <a:off x="4035425" y="2035175"/>
            <a:ext cx="642938" cy="1588"/>
          </a:xfrm>
          <a:prstGeom prst="line">
            <a:avLst/>
          </a:prstGeom>
        </p:spPr>
        <p:style>
          <a:lnRef idx="1">
            <a:schemeClr val="dk1"/>
          </a:lnRef>
          <a:fillRef idx="0">
            <a:schemeClr val="dk1"/>
          </a:fillRef>
          <a:effectRef idx="0">
            <a:schemeClr val="dk1"/>
          </a:effectRef>
          <a:fontRef idx="minor">
            <a:schemeClr val="tx1"/>
          </a:fontRef>
        </p:style>
      </p:cxnSp>
      <p:cxnSp>
        <p:nvCxnSpPr>
          <p:cNvPr id="10" name="Connecteur droit 9"/>
          <p:cNvCxnSpPr/>
          <p:nvPr/>
        </p:nvCxnSpPr>
        <p:spPr>
          <a:xfrm rot="5400000">
            <a:off x="642144" y="2713832"/>
            <a:ext cx="714375" cy="1587"/>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rot="5400000">
            <a:off x="2678907" y="2750344"/>
            <a:ext cx="785812" cy="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rot="5400000">
            <a:off x="7644607" y="2785269"/>
            <a:ext cx="857250" cy="1587"/>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rot="5400000">
            <a:off x="5108576" y="2749550"/>
            <a:ext cx="785812" cy="1587"/>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285750" y="285780"/>
            <a:ext cx="8643938" cy="4524315"/>
          </a:xfrm>
          <a:prstGeom prst="rect">
            <a:avLst/>
          </a:prstGeom>
          <a:noFill/>
          <a:ln w="9525">
            <a:noFill/>
            <a:miter lim="800000"/>
            <a:headEnd/>
            <a:tailEnd/>
          </a:ln>
        </p:spPr>
        <p:txBody>
          <a:bodyPr anchor="ctr">
            <a:spAutoFit/>
          </a:bodyPr>
          <a:lstStyle/>
          <a:p>
            <a:pPr eaLnBrk="0" hangingPunct="0">
              <a:lnSpc>
                <a:spcPct val="150000"/>
              </a:lnSpc>
              <a:tabLst>
                <a:tab pos="5210175" algn="l"/>
              </a:tabLst>
            </a:pPr>
            <a:r>
              <a:rPr lang="fr-FR" sz="2400" b="1" u="sng" dirty="0" smtClean="0">
                <a:latin typeface="Comic Sans MS" pitchFamily="66" charset="0"/>
              </a:rPr>
              <a:t>20</a:t>
            </a:r>
            <a:r>
              <a:rPr lang="fr-FR" sz="2400" b="1" u="sng" dirty="0">
                <a:latin typeface="Comic Sans MS" pitchFamily="66" charset="0"/>
              </a:rPr>
              <a:t> </a:t>
            </a:r>
            <a:r>
              <a:rPr lang="fr-FR" sz="2400" b="1" u="sng" dirty="0" smtClean="0">
                <a:latin typeface="Comic Sans MS" pitchFamily="66" charset="0"/>
              </a:rPr>
              <a:t>- </a:t>
            </a:r>
            <a:r>
              <a:rPr lang="fr-FR" sz="2400" b="1" u="sng" dirty="0">
                <a:latin typeface="Comic Sans MS" pitchFamily="66" charset="0"/>
              </a:rPr>
              <a:t>Réaménagement de la partie dépenses du « Fonds de soutien public de l’Etat aux clubs professionnels de football </a:t>
            </a:r>
            <a:r>
              <a:rPr lang="fr-FR" sz="2400" b="1" u="sng" dirty="0" smtClean="0">
                <a:latin typeface="Comic Sans MS" pitchFamily="66" charset="0"/>
              </a:rPr>
              <a:t>»</a:t>
            </a:r>
          </a:p>
          <a:p>
            <a:pPr eaLnBrk="0" hangingPunct="0">
              <a:lnSpc>
                <a:spcPct val="150000"/>
              </a:lnSpc>
              <a:tabLst>
                <a:tab pos="5210175" algn="l"/>
              </a:tabLst>
            </a:pPr>
            <a:endParaRPr lang="fr-FR" sz="2400" b="1" u="sng" dirty="0">
              <a:latin typeface="Comic Sans MS" pitchFamily="66" charset="0"/>
            </a:endParaRPr>
          </a:p>
          <a:p>
            <a:pPr eaLnBrk="0" hangingPunct="0">
              <a:lnSpc>
                <a:spcPct val="150000"/>
              </a:lnSpc>
              <a:tabLst>
                <a:tab pos="5210175" algn="l"/>
              </a:tabLst>
            </a:pPr>
            <a:r>
              <a:rPr lang="fr-FR" sz="2400" dirty="0">
                <a:latin typeface="Comic Sans MS" pitchFamily="66" charset="0"/>
              </a:rPr>
              <a:t>      L’art 68 de la LFC 2010 a institué un CAS n°302-135 dédié au soutien public des clubs professionnels de foot. </a:t>
            </a:r>
            <a:r>
              <a:rPr lang="fr-FR" sz="2400" b="1" u="sng" dirty="0">
                <a:solidFill>
                  <a:srgbClr val="FF0000"/>
                </a:solidFill>
                <a:latin typeface="Comic Sans MS" pitchFamily="66" charset="0"/>
              </a:rPr>
              <a:t>L’ordonnateur de ce compte est le ministre chargé des sports.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15716" name="Rectangle 3"/>
          <p:cNvSpPr>
            <a:spLocks noChangeArrowheads="1"/>
          </p:cNvSpPr>
          <p:nvPr/>
        </p:nvSpPr>
        <p:spPr bwMode="auto">
          <a:xfrm>
            <a:off x="1643063" y="457200"/>
            <a:ext cx="5500687" cy="461963"/>
          </a:xfrm>
          <a:prstGeom prst="rect">
            <a:avLst/>
          </a:prstGeom>
          <a:noFill/>
          <a:ln w="9525">
            <a:noFill/>
            <a:miter lim="800000"/>
            <a:headEnd/>
            <a:tailEnd/>
          </a:ln>
        </p:spPr>
        <p:txBody>
          <a:bodyPr anchor="ctr">
            <a:spAutoFit/>
          </a:bodyPr>
          <a:lstStyle/>
          <a:p>
            <a:pPr algn="ctr" eaLnBrk="0" hangingPunct="0">
              <a:tabLst>
                <a:tab pos="5210175" algn="l"/>
              </a:tabLst>
            </a:pPr>
            <a:r>
              <a:rPr lang="fr-FR" sz="2400" u="sng"/>
              <a:t>Nomenclature du compte n°302-135</a:t>
            </a:r>
            <a:endParaRPr lang="fr-FR" sz="2400"/>
          </a:p>
        </p:txBody>
      </p:sp>
      <p:sp>
        <p:nvSpPr>
          <p:cNvPr id="115717" name="Rectangle 4"/>
          <p:cNvSpPr>
            <a:spLocks noChangeArrowheads="1"/>
          </p:cNvSpPr>
          <p:nvPr/>
        </p:nvSpPr>
        <p:spPr bwMode="auto">
          <a:xfrm>
            <a:off x="214313" y="1000125"/>
            <a:ext cx="8715375" cy="5200650"/>
          </a:xfrm>
          <a:prstGeom prst="rect">
            <a:avLst/>
          </a:prstGeom>
          <a:noFill/>
          <a:ln w="9525">
            <a:noFill/>
            <a:miter lim="800000"/>
            <a:headEnd/>
            <a:tailEnd/>
          </a:ln>
        </p:spPr>
        <p:txBody>
          <a:bodyPr anchor="ctr">
            <a:spAutoFit/>
          </a:bodyPr>
          <a:lstStyle/>
          <a:p>
            <a:pPr eaLnBrk="0" hangingPunct="0">
              <a:lnSpc>
                <a:spcPct val="200000"/>
              </a:lnSpc>
              <a:tabLst>
                <a:tab pos="3433763" algn="l"/>
              </a:tabLst>
            </a:pPr>
            <a:r>
              <a:rPr lang="fr-FR" sz="2000" u="sng"/>
              <a:t>-Dépenses                                                                                  -Recettes  </a:t>
            </a:r>
            <a:endParaRPr lang="fr-FR" sz="1100"/>
          </a:p>
          <a:p>
            <a:pPr eaLnBrk="0" hangingPunct="0">
              <a:lnSpc>
                <a:spcPct val="200000"/>
              </a:lnSpc>
              <a:tabLst>
                <a:tab pos="3433763" algn="l"/>
              </a:tabLst>
            </a:pPr>
            <a:r>
              <a:rPr lang="fr-FR" sz="2000"/>
              <a:t>- </a:t>
            </a:r>
            <a:r>
              <a:rPr lang="fr-FR" sz="1400"/>
              <a:t>Etudes pour la réalisation de centres                                   – Dotation budgétaire ;</a:t>
            </a:r>
            <a:endParaRPr lang="fr-FR" sz="1100"/>
          </a:p>
          <a:p>
            <a:pPr eaLnBrk="0" hangingPunct="0">
              <a:lnSpc>
                <a:spcPct val="200000"/>
              </a:lnSpc>
              <a:tabLst>
                <a:tab pos="3433763" algn="l"/>
              </a:tabLst>
            </a:pPr>
            <a:r>
              <a:rPr lang="fr-FR" sz="1400"/>
              <a:t>D’entrainement ;                                                                      - 1% des revenus des stades réservés aux </a:t>
            </a:r>
            <a:endParaRPr lang="fr-FR" sz="1100"/>
          </a:p>
          <a:p>
            <a:pPr eaLnBrk="0" hangingPunct="0">
              <a:lnSpc>
                <a:spcPct val="200000"/>
              </a:lnSpc>
              <a:tabLst>
                <a:tab pos="3433763" algn="l"/>
              </a:tabLst>
            </a:pPr>
            <a:r>
              <a:rPr lang="fr-FR" sz="1400"/>
              <a:t>- Financement à 80% de la réalisation de ces centres ;            rencontres de l’équipe  nationale et des clubs </a:t>
            </a:r>
            <a:endParaRPr lang="fr-FR" sz="1100"/>
          </a:p>
          <a:p>
            <a:pPr eaLnBrk="0" hangingPunct="0">
              <a:lnSpc>
                <a:spcPct val="200000"/>
              </a:lnSpc>
              <a:tabLst>
                <a:tab pos="3433763" algn="l"/>
              </a:tabLst>
            </a:pPr>
            <a:r>
              <a:rPr lang="fr-FR" sz="1400"/>
              <a:t>- Acquisition d’autobus ;                                                              professionnels ;</a:t>
            </a:r>
            <a:endParaRPr lang="fr-FR" sz="1100"/>
          </a:p>
          <a:p>
            <a:pPr eaLnBrk="0" hangingPunct="0">
              <a:lnSpc>
                <a:spcPct val="200000"/>
              </a:lnSpc>
              <a:tabLst>
                <a:tab pos="3433763" algn="l"/>
              </a:tabLst>
            </a:pPr>
            <a:r>
              <a:rPr lang="fr-FR" sz="1400"/>
              <a:t>-prise en charges à 50% des frais de déplacement                 -  2% des revenus sponsoring de la FAF, de </a:t>
            </a:r>
            <a:endParaRPr lang="fr-FR" sz="1100"/>
          </a:p>
          <a:p>
            <a:pPr eaLnBrk="0" hangingPunct="0">
              <a:lnSpc>
                <a:spcPct val="200000"/>
              </a:lnSpc>
              <a:tabLst>
                <a:tab pos="3433763" algn="l"/>
              </a:tabLst>
            </a:pPr>
            <a:r>
              <a:rPr lang="fr-FR" sz="1400"/>
              <a:t> par avion  dans les compétition nationales,                            l’équipe nationale et des clubs professionnels ;</a:t>
            </a:r>
            <a:endParaRPr lang="fr-FR" sz="1100"/>
          </a:p>
          <a:p>
            <a:pPr eaLnBrk="0" hangingPunct="0">
              <a:lnSpc>
                <a:spcPct val="200000"/>
              </a:lnSpc>
              <a:tabLst>
                <a:tab pos="3433763" algn="l"/>
              </a:tabLst>
            </a:pPr>
            <a:r>
              <a:rPr lang="fr-FR" sz="1400"/>
              <a:t>continentales et régionales ;                                                     -  Dons et legs.</a:t>
            </a:r>
            <a:endParaRPr lang="fr-FR" sz="1100"/>
          </a:p>
          <a:p>
            <a:pPr eaLnBrk="0" hangingPunct="0">
              <a:lnSpc>
                <a:spcPct val="200000"/>
              </a:lnSpc>
              <a:tabLst>
                <a:tab pos="3433763" algn="l"/>
              </a:tabLst>
            </a:pPr>
            <a:r>
              <a:rPr lang="fr-FR" sz="1400"/>
              <a:t>- Financement  à raison 25 million DA (au 31/12/14)</a:t>
            </a:r>
            <a:endParaRPr lang="fr-FR" sz="1100"/>
          </a:p>
          <a:p>
            <a:pPr eaLnBrk="0" hangingPunct="0">
              <a:lnSpc>
                <a:spcPct val="200000"/>
              </a:lnSpc>
              <a:tabLst>
                <a:tab pos="3433763" algn="l"/>
              </a:tabLst>
            </a:pPr>
            <a:r>
              <a:rPr lang="fr-FR" sz="1400"/>
              <a:t>du Fonds de roulement ;</a:t>
            </a:r>
            <a:endParaRPr lang="fr-FR" sz="1100"/>
          </a:p>
          <a:p>
            <a:pPr eaLnBrk="0" hangingPunct="0">
              <a:lnSpc>
                <a:spcPct val="200000"/>
              </a:lnSpc>
              <a:tabLst>
                <a:tab pos="3433763" algn="l"/>
              </a:tabLst>
            </a:pPr>
            <a:r>
              <a:rPr lang="fr-FR" sz="1400"/>
              <a:t>- Autres dépenses pour les équipes de jeunes.</a:t>
            </a:r>
            <a:endParaRPr lang="fr-FR" sz="3200"/>
          </a:p>
        </p:txBody>
      </p:sp>
      <p:cxnSp>
        <p:nvCxnSpPr>
          <p:cNvPr id="8" name="Connecteur droit 7"/>
          <p:cNvCxnSpPr>
            <a:stCxn id="115717" idx="0"/>
            <a:endCxn id="115717" idx="2"/>
          </p:cNvCxnSpPr>
          <p:nvPr/>
        </p:nvCxnSpPr>
        <p:spPr>
          <a:xfrm rot="16200000" flipH="1">
            <a:off x="1970882" y="3599656"/>
            <a:ext cx="5202238" cy="3175"/>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214313" y="499855"/>
            <a:ext cx="8534151" cy="5262979"/>
          </a:xfrm>
          <a:prstGeom prst="rect">
            <a:avLst/>
          </a:prstGeom>
          <a:noFill/>
          <a:ln w="9525">
            <a:noFill/>
            <a:miter lim="800000"/>
            <a:headEnd/>
            <a:tailEnd/>
          </a:ln>
        </p:spPr>
        <p:txBody>
          <a:bodyPr wrap="square" anchor="ctr">
            <a:spAutoFit/>
          </a:bodyPr>
          <a:lstStyle/>
          <a:p>
            <a:pPr eaLnBrk="0" hangingPunct="0">
              <a:lnSpc>
                <a:spcPct val="200000"/>
              </a:lnSpc>
              <a:tabLst>
                <a:tab pos="3433763" algn="l"/>
              </a:tabLst>
            </a:pPr>
            <a:r>
              <a:rPr lang="fr-FR" sz="2400" dirty="0">
                <a:latin typeface="Comic Sans MS" pitchFamily="66" charset="0"/>
              </a:rPr>
              <a:t>Afin d’assurer un soutien suffisant aux clubs professionnels, la présente mesure vise à :</a:t>
            </a:r>
          </a:p>
          <a:p>
            <a:pPr eaLnBrk="0" hangingPunct="0">
              <a:lnSpc>
                <a:spcPct val="200000"/>
              </a:lnSpc>
              <a:buFontTx/>
              <a:buChar char="•"/>
              <a:tabLst>
                <a:tab pos="3433763" algn="l"/>
              </a:tabLst>
            </a:pPr>
            <a:r>
              <a:rPr lang="fr-FR" sz="2400" dirty="0">
                <a:latin typeface="Comic Sans MS" pitchFamily="66" charset="0"/>
              </a:rPr>
              <a:t> Porter à 100% au lieu de </a:t>
            </a:r>
            <a:r>
              <a:rPr lang="fr-FR" sz="2400" dirty="0" smtClean="0">
                <a:latin typeface="Comic Sans MS" pitchFamily="66" charset="0"/>
              </a:rPr>
              <a:t>80%, </a:t>
            </a:r>
            <a:r>
              <a:rPr lang="fr-FR" sz="2400" dirty="0">
                <a:latin typeface="Comic Sans MS" pitchFamily="66" charset="0"/>
              </a:rPr>
              <a:t>le financement du cout de réalisation des centres d’entrainement (mise en concession sur la base d’un cahier des charges) ;</a:t>
            </a:r>
          </a:p>
          <a:p>
            <a:pPr eaLnBrk="0" hangingPunct="0">
              <a:lnSpc>
                <a:spcPct val="200000"/>
              </a:lnSpc>
              <a:buFontTx/>
              <a:buChar char="•"/>
              <a:tabLst>
                <a:tab pos="3433763" algn="l"/>
              </a:tabLst>
            </a:pPr>
            <a:r>
              <a:rPr lang="fr-FR" sz="2400" dirty="0">
                <a:latin typeface="Comic Sans MS" pitchFamily="66" charset="0"/>
              </a:rPr>
              <a:t> Etendre la prise en charge de 50% des frais de déplacement aux compétitions mondiales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fade">
                                      <p:cBhvr>
                                        <p:cTn id="7" dur="2000"/>
                                        <p:tgtEl>
                                          <p:spTgt spid="116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fade">
                                      <p:cBhvr>
                                        <p:cTn id="12" dur="2000"/>
                                        <p:tgtEl>
                                          <p:spTgt spid="116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fade">
                                      <p:cBhvr>
                                        <p:cTn id="17" dur="2000"/>
                                        <p:tgtEl>
                                          <p:spTgt spid="116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1"/>
          <p:cNvSpPr>
            <a:spLocks noChangeArrowheads="1"/>
          </p:cNvSpPr>
          <p:nvPr/>
        </p:nvSpPr>
        <p:spPr bwMode="auto">
          <a:xfrm>
            <a:off x="357188" y="928688"/>
            <a:ext cx="8215312" cy="3786187"/>
          </a:xfrm>
          <a:prstGeom prst="rect">
            <a:avLst/>
          </a:prstGeom>
          <a:noFill/>
          <a:ln w="9525">
            <a:noFill/>
            <a:miter lim="800000"/>
            <a:headEnd/>
            <a:tailEnd/>
          </a:ln>
        </p:spPr>
        <p:txBody>
          <a:bodyPr anchor="ctr">
            <a:spAutoFit/>
          </a:bodyPr>
          <a:lstStyle/>
          <a:p>
            <a:pPr eaLnBrk="0" hangingPunct="0">
              <a:lnSpc>
                <a:spcPct val="250000"/>
              </a:lnSpc>
              <a:buFontTx/>
              <a:buChar char="•"/>
              <a:tabLst>
                <a:tab pos="3433763" algn="l"/>
              </a:tabLst>
            </a:pPr>
            <a:r>
              <a:rPr lang="fr-FR" sz="2400"/>
              <a:t> Proroger le financement du fonds de roulement pour une durée de 04 années à compter de 2015 ;</a:t>
            </a:r>
          </a:p>
          <a:p>
            <a:pPr eaLnBrk="0" hangingPunct="0">
              <a:lnSpc>
                <a:spcPct val="250000"/>
              </a:lnSpc>
              <a:buFontTx/>
              <a:buChar char="•"/>
              <a:tabLst>
                <a:tab pos="3433763" algn="l"/>
              </a:tabLst>
            </a:pPr>
            <a:r>
              <a:rPr lang="fr-FR" sz="2400"/>
              <a:t> Attribuer la qualité d’ordonnateur secondaire du CAS aux DJS de wilaya.</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1"/>
          <p:cNvSpPr>
            <a:spLocks noChangeArrowheads="1"/>
          </p:cNvSpPr>
          <p:nvPr/>
        </p:nvSpPr>
        <p:spPr bwMode="auto">
          <a:xfrm>
            <a:off x="357188" y="747762"/>
            <a:ext cx="8429625" cy="5078313"/>
          </a:xfrm>
          <a:prstGeom prst="rect">
            <a:avLst/>
          </a:prstGeom>
          <a:noFill/>
          <a:ln w="9525">
            <a:noFill/>
            <a:miter lim="800000"/>
            <a:headEnd/>
            <a:tailEnd/>
          </a:ln>
        </p:spPr>
        <p:txBody>
          <a:bodyPr anchor="ctr">
            <a:spAutoFit/>
          </a:bodyPr>
          <a:lstStyle/>
          <a:p>
            <a:pPr algn="just" eaLnBrk="0" hangingPunct="0">
              <a:lnSpc>
                <a:spcPct val="150000"/>
              </a:lnSpc>
              <a:tabLst>
                <a:tab pos="5210175" algn="l"/>
              </a:tabLst>
            </a:pPr>
            <a:r>
              <a:rPr lang="fr-FR" sz="2400" b="1" u="sng" dirty="0" smtClean="0">
                <a:latin typeface="Comic Sans MS" pitchFamily="66" charset="0"/>
              </a:rPr>
              <a:t>21</a:t>
            </a:r>
            <a:r>
              <a:rPr lang="fr-FR" sz="2400" b="1" u="sng" dirty="0">
                <a:latin typeface="Comic Sans MS" pitchFamily="66" charset="0"/>
              </a:rPr>
              <a:t> </a:t>
            </a:r>
            <a:r>
              <a:rPr lang="fr-FR" sz="2400" b="1" u="sng" dirty="0" smtClean="0">
                <a:latin typeface="Comic Sans MS" pitchFamily="66" charset="0"/>
              </a:rPr>
              <a:t>- </a:t>
            </a:r>
            <a:r>
              <a:rPr lang="fr-FR" sz="2400" b="1" u="sng" dirty="0">
                <a:latin typeface="Comic Sans MS" pitchFamily="66" charset="0"/>
              </a:rPr>
              <a:t>Reconduction de la période de financement des projets d’achats de matières premiers en faveur des micro-entreprises dans les wilayas du sud (art 124</a:t>
            </a:r>
            <a:r>
              <a:rPr lang="fr-FR" sz="2400" b="1" u="sng" dirty="0" smtClean="0">
                <a:latin typeface="Comic Sans MS" pitchFamily="66" charset="0"/>
              </a:rPr>
              <a:t>)</a:t>
            </a:r>
          </a:p>
          <a:p>
            <a:pPr algn="just" eaLnBrk="0" hangingPunct="0">
              <a:lnSpc>
                <a:spcPct val="150000"/>
              </a:lnSpc>
              <a:tabLst>
                <a:tab pos="5210175" algn="l"/>
              </a:tabLst>
            </a:pPr>
            <a:endParaRPr lang="fr-FR" sz="2400" dirty="0">
              <a:latin typeface="Comic Sans MS" pitchFamily="66" charset="0"/>
            </a:endParaRPr>
          </a:p>
          <a:p>
            <a:pPr algn="just" eaLnBrk="0" hangingPunct="0">
              <a:lnSpc>
                <a:spcPct val="150000"/>
              </a:lnSpc>
              <a:tabLst>
                <a:tab pos="5210175" algn="l"/>
              </a:tabLst>
            </a:pPr>
            <a:r>
              <a:rPr lang="fr-FR" sz="2400" dirty="0">
                <a:latin typeface="Comic Sans MS" pitchFamily="66" charset="0"/>
              </a:rPr>
              <a:t>     L’art 60 de la LF pour 2013 a prévu </a:t>
            </a:r>
            <a:r>
              <a:rPr lang="fr-FR" sz="2400" b="1" u="sng" dirty="0">
                <a:solidFill>
                  <a:srgbClr val="FF0000"/>
                </a:solidFill>
                <a:latin typeface="Comic Sans MS" pitchFamily="66" charset="0"/>
              </a:rPr>
              <a:t>le financement d’un programme supplémentaire de l’achat de matières premières en faveur des micro-entreprises des dix (10) wilayas du sud</a:t>
            </a:r>
            <a:r>
              <a:rPr lang="fr-FR" sz="2400" dirty="0">
                <a:latin typeface="Comic Sans MS" pitchFamily="66" charset="0"/>
              </a:rPr>
              <a:t>, à travers le CAS n°302-117 </a:t>
            </a:r>
            <a:r>
              <a:rPr lang="fr-FR" sz="2400" b="1" u="sng" dirty="0">
                <a:solidFill>
                  <a:srgbClr val="FF0000"/>
                </a:solidFill>
                <a:latin typeface="Comic Sans MS" pitchFamily="66" charset="0"/>
              </a:rPr>
              <a:t>« Fonds National de soutien au Micro Crédit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1"/>
          <p:cNvSpPr>
            <a:spLocks noChangeArrowheads="1"/>
          </p:cNvSpPr>
          <p:nvPr/>
        </p:nvSpPr>
        <p:spPr bwMode="auto">
          <a:xfrm>
            <a:off x="214313" y="777092"/>
            <a:ext cx="8750175" cy="3970318"/>
          </a:xfrm>
          <a:prstGeom prst="rect">
            <a:avLst/>
          </a:prstGeom>
          <a:noFill/>
          <a:ln w="9525">
            <a:noFill/>
            <a:miter lim="800000"/>
            <a:headEnd/>
            <a:tailEnd/>
          </a:ln>
        </p:spPr>
        <p:txBody>
          <a:bodyPr wrap="square" anchor="ctr">
            <a:spAutoFit/>
          </a:bodyPr>
          <a:lstStyle/>
          <a:p>
            <a:pPr algn="just" eaLnBrk="0" hangingPunct="0">
              <a:lnSpc>
                <a:spcPct val="150000"/>
              </a:lnSpc>
            </a:pPr>
            <a:r>
              <a:rPr lang="fr-FR" sz="2400" dirty="0">
                <a:latin typeface="Comic Sans MS" pitchFamily="66" charset="0"/>
              </a:rPr>
              <a:t>          Cette décision est prise en application du CIM du 11/03/12 afin d’inscrire le financement d’un programme de 47100 </a:t>
            </a:r>
            <a:r>
              <a:rPr lang="fr-FR" sz="2400" dirty="0" err="1">
                <a:latin typeface="Comic Sans MS" pitchFamily="66" charset="0"/>
              </a:rPr>
              <a:t>micro-crédits</a:t>
            </a:r>
            <a:r>
              <a:rPr lang="fr-FR" sz="2400" dirty="0">
                <a:latin typeface="Comic Sans MS" pitchFamily="66" charset="0"/>
              </a:rPr>
              <a:t> sur trois ans (2012, 2013,2014) à raison de </a:t>
            </a:r>
            <a:r>
              <a:rPr lang="fr-FR" sz="2400" dirty="0" smtClean="0">
                <a:latin typeface="Comic Sans MS" pitchFamily="66" charset="0"/>
              </a:rPr>
              <a:t>15.700 / </a:t>
            </a:r>
            <a:r>
              <a:rPr lang="fr-FR" sz="2400" dirty="0">
                <a:latin typeface="Comic Sans MS" pitchFamily="66" charset="0"/>
              </a:rPr>
              <a:t>an pour une dotation annuelle de 4 M</a:t>
            </a:r>
            <a:r>
              <a:rPr lang="fr-FR" sz="2400" baseline="30000" dirty="0">
                <a:latin typeface="Comic Sans MS" pitchFamily="66" charset="0"/>
              </a:rPr>
              <a:t>ds </a:t>
            </a:r>
            <a:r>
              <a:rPr lang="fr-FR" sz="2400" dirty="0">
                <a:latin typeface="Comic Sans MS" pitchFamily="66" charset="0"/>
              </a:rPr>
              <a:t> DA.</a:t>
            </a:r>
          </a:p>
          <a:p>
            <a:pPr algn="just" eaLnBrk="0" hangingPunct="0">
              <a:lnSpc>
                <a:spcPct val="150000"/>
              </a:lnSpc>
            </a:pPr>
            <a:r>
              <a:rPr lang="fr-FR" sz="2400" dirty="0">
                <a:latin typeface="Comic Sans MS" pitchFamily="66" charset="0"/>
              </a:rPr>
              <a:t>	Soit un financement de </a:t>
            </a:r>
            <a:r>
              <a:rPr lang="fr-FR" sz="2400" dirty="0" smtClean="0">
                <a:latin typeface="Comic Sans MS" pitchFamily="66" charset="0"/>
              </a:rPr>
              <a:t>25.0000 </a:t>
            </a:r>
            <a:r>
              <a:rPr lang="fr-FR" sz="2400" dirty="0">
                <a:latin typeface="Comic Sans MS" pitchFamily="66" charset="0"/>
              </a:rPr>
              <a:t>DA par investissement pour l’acquisition de matières premières.</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1"/>
          <p:cNvSpPr>
            <a:spLocks noChangeArrowheads="1"/>
          </p:cNvSpPr>
          <p:nvPr/>
        </p:nvSpPr>
        <p:spPr bwMode="auto">
          <a:xfrm>
            <a:off x="357188" y="1739057"/>
            <a:ext cx="8501062" cy="2308324"/>
          </a:xfrm>
          <a:prstGeom prst="rect">
            <a:avLst/>
          </a:prstGeom>
          <a:noFill/>
          <a:ln w="9525">
            <a:noFill/>
            <a:miter lim="800000"/>
            <a:headEnd/>
            <a:tailEnd/>
          </a:ln>
        </p:spPr>
        <p:txBody>
          <a:bodyPr anchor="ctr">
            <a:spAutoFit/>
          </a:bodyPr>
          <a:lstStyle/>
          <a:p>
            <a:pPr algn="just" eaLnBrk="0" hangingPunct="0">
              <a:lnSpc>
                <a:spcPct val="150000"/>
              </a:lnSpc>
            </a:pPr>
            <a:r>
              <a:rPr lang="fr-FR" sz="2400" dirty="0">
                <a:latin typeface="Comic Sans MS" pitchFamily="66" charset="0"/>
              </a:rPr>
              <a:t>      La présente mesure prévoit </a:t>
            </a:r>
            <a:r>
              <a:rPr lang="fr-FR" sz="2400" b="1" u="sng" dirty="0">
                <a:solidFill>
                  <a:srgbClr val="FF0000"/>
                </a:solidFill>
                <a:latin typeface="Comic Sans MS" pitchFamily="66" charset="0"/>
              </a:rPr>
              <a:t>la reconduction de ce programme pour une période de 04 années (2015, 2016,2017 et 2018)</a:t>
            </a:r>
            <a:r>
              <a:rPr lang="fr-FR" sz="2400" dirty="0">
                <a:latin typeface="Comic Sans MS" pitchFamily="66" charset="0"/>
              </a:rPr>
              <a:t>, en exécution des instructions de </a:t>
            </a:r>
            <a:endParaRPr lang="fr-FR" sz="2400" dirty="0" smtClean="0">
              <a:latin typeface="Comic Sans MS" pitchFamily="66" charset="0"/>
            </a:endParaRPr>
          </a:p>
          <a:p>
            <a:pPr algn="just" eaLnBrk="0" hangingPunct="0">
              <a:lnSpc>
                <a:spcPct val="150000"/>
              </a:lnSpc>
            </a:pPr>
            <a:r>
              <a:rPr lang="fr-FR" sz="2400" dirty="0" smtClean="0">
                <a:latin typeface="Comic Sans MS" pitchFamily="66" charset="0"/>
              </a:rPr>
              <a:t>M</a:t>
            </a:r>
            <a:r>
              <a:rPr lang="fr-FR" sz="2400" dirty="0">
                <a:latin typeface="Comic Sans MS" pitchFamily="66" charset="0"/>
              </a:rPr>
              <a:t>. le PM par note n°740/DC/PM du 17 juillet 2014.</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1"/>
          <p:cNvSpPr>
            <a:spLocks noChangeArrowheads="1"/>
          </p:cNvSpPr>
          <p:nvPr/>
        </p:nvSpPr>
        <p:spPr bwMode="auto">
          <a:xfrm>
            <a:off x="357188" y="2071688"/>
            <a:ext cx="8429625" cy="286226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eaLnBrk="0" hangingPunct="0">
              <a:lnSpc>
                <a:spcPct val="250000"/>
              </a:lnSpc>
            </a:pPr>
            <a:r>
              <a:rPr lang="fr-FR" sz="3600" b="1" dirty="0"/>
              <a:t>2- simplification des procédures pour les entreprises (4 art):</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1"/>
          <p:cNvSpPr>
            <a:spLocks noChangeArrowheads="1"/>
          </p:cNvSpPr>
          <p:nvPr/>
        </p:nvSpPr>
        <p:spPr bwMode="auto">
          <a:xfrm>
            <a:off x="357188" y="29640"/>
            <a:ext cx="8429625" cy="6878806"/>
          </a:xfrm>
          <a:prstGeom prst="rect">
            <a:avLst/>
          </a:prstGeom>
          <a:noFill/>
          <a:ln w="9525">
            <a:noFill/>
            <a:miter lim="800000"/>
            <a:headEnd/>
            <a:tailEnd/>
          </a:ln>
        </p:spPr>
        <p:txBody>
          <a:bodyPr wrap="square" anchor="ctr">
            <a:spAutoFit/>
          </a:bodyPr>
          <a:lstStyle/>
          <a:p>
            <a:pPr algn="just" eaLnBrk="0" hangingPunct="0">
              <a:lnSpc>
                <a:spcPct val="150000"/>
              </a:lnSpc>
            </a:pPr>
            <a:r>
              <a:rPr lang="fr-FR" sz="2400" b="1" dirty="0" smtClean="0">
                <a:latin typeface="Comic Sans MS" pitchFamily="66" charset="0"/>
              </a:rPr>
              <a:t>1- </a:t>
            </a:r>
            <a:r>
              <a:rPr lang="fr-FR" sz="2400" b="1" dirty="0">
                <a:latin typeface="Comic Sans MS" pitchFamily="66" charset="0"/>
              </a:rPr>
              <a:t>remplacement du terme « acquittée » par « exigible » en matière de droit à déduction TVA (art 34):</a:t>
            </a:r>
          </a:p>
          <a:p>
            <a:pPr algn="just" eaLnBrk="0" hangingPunct="0">
              <a:lnSpc>
                <a:spcPct val="150000"/>
              </a:lnSpc>
            </a:pPr>
            <a:r>
              <a:rPr lang="fr-FR" sz="2400" dirty="0">
                <a:latin typeface="Comic Sans MS" pitchFamily="66" charset="0"/>
              </a:rPr>
              <a:t>	Antérieurement à 2006, la TVA était déductible dés qu’elle est </a:t>
            </a:r>
            <a:r>
              <a:rPr lang="fr-FR" sz="2400" b="1" dirty="0">
                <a:latin typeface="Comic Sans MS" pitchFamily="66" charset="0"/>
              </a:rPr>
              <a:t>«constatée»</a:t>
            </a:r>
            <a:r>
              <a:rPr lang="fr-FR" sz="2400" dirty="0">
                <a:latin typeface="Comic Sans MS" pitchFamily="66" charset="0"/>
              </a:rPr>
              <a:t>. A compter de 2008, le droit à déduction s’appliquait à la TVA </a:t>
            </a:r>
            <a:r>
              <a:rPr lang="fr-FR" sz="2400" b="1" dirty="0">
                <a:latin typeface="Comic Sans MS" pitchFamily="66" charset="0"/>
              </a:rPr>
              <a:t>«effectivement payée»</a:t>
            </a:r>
            <a:r>
              <a:rPr lang="fr-FR" sz="2400" dirty="0">
                <a:latin typeface="Comic Sans MS" pitchFamily="66" charset="0"/>
              </a:rPr>
              <a:t> . A compter de 2010, la récupération s’ effectue pour la TVA </a:t>
            </a:r>
            <a:r>
              <a:rPr lang="fr-FR" sz="2400" b="1" dirty="0">
                <a:latin typeface="Comic Sans MS" pitchFamily="66" charset="0"/>
              </a:rPr>
              <a:t>« acquittée »</a:t>
            </a:r>
            <a:r>
              <a:rPr lang="fr-FR" sz="2400" dirty="0">
                <a:latin typeface="Comic Sans MS" pitchFamily="66" charset="0"/>
              </a:rPr>
              <a:t>.</a:t>
            </a:r>
          </a:p>
          <a:p>
            <a:pPr algn="just" eaLnBrk="0" hangingPunct="0">
              <a:lnSpc>
                <a:spcPct val="150000"/>
              </a:lnSpc>
            </a:pPr>
            <a:r>
              <a:rPr lang="fr-FR" sz="2400" dirty="0">
                <a:latin typeface="Comic Sans MS" pitchFamily="66" charset="0"/>
              </a:rPr>
              <a:t>	</a:t>
            </a:r>
            <a:r>
              <a:rPr lang="fr-FR" sz="2400" b="1" u="sng" dirty="0">
                <a:solidFill>
                  <a:srgbClr val="FF0000"/>
                </a:solidFill>
                <a:latin typeface="Comic Sans MS" pitchFamily="66" charset="0"/>
              </a:rPr>
              <a:t>De ce fait, la TVA n’est déductible que lorsque </a:t>
            </a:r>
            <a:r>
              <a:rPr lang="fr-FR" sz="2400" b="1" u="sng" dirty="0" smtClean="0">
                <a:solidFill>
                  <a:srgbClr val="FF0000"/>
                </a:solidFill>
                <a:latin typeface="Comic Sans MS" pitchFamily="66" charset="0"/>
              </a:rPr>
              <a:t>l’opération </a:t>
            </a:r>
            <a:r>
              <a:rPr lang="fr-FR" sz="2400" b="1" u="sng" dirty="0">
                <a:solidFill>
                  <a:srgbClr val="FF0000"/>
                </a:solidFill>
                <a:latin typeface="Comic Sans MS" pitchFamily="66" charset="0"/>
              </a:rPr>
              <a:t>d’acquisition de biens et services est réglée.</a:t>
            </a:r>
          </a:p>
          <a:p>
            <a:pPr algn="just" eaLnBrk="0" hangingPunct="0">
              <a:lnSpc>
                <a:spcPct val="250000"/>
              </a:lnSpc>
            </a:pPr>
            <a:endParaRPr lang="fr-FR"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179512" y="836712"/>
          <a:ext cx="8712970" cy="5327854"/>
        </p:xfrm>
        <a:graphic>
          <a:graphicData uri="http://schemas.openxmlformats.org/drawingml/2006/table">
            <a:tbl>
              <a:tblPr/>
              <a:tblGrid>
                <a:gridCol w="2708260"/>
                <a:gridCol w="1000785"/>
                <a:gridCol w="1000785"/>
                <a:gridCol w="1000785"/>
                <a:gridCol w="1000785"/>
                <a:gridCol w="1000785"/>
                <a:gridCol w="1000785"/>
              </a:tblGrid>
              <a:tr h="237265">
                <a:tc rowSpan="2">
                  <a:txBody>
                    <a:bodyPr/>
                    <a:lstStyle/>
                    <a:p>
                      <a:pPr algn="ctr">
                        <a:spcAft>
                          <a:spcPts val="0"/>
                        </a:spcAft>
                      </a:pPr>
                      <a:endParaRPr lang="fr-FR" sz="2000" dirty="0">
                        <a:latin typeface="Times New Roman"/>
                        <a:ea typeface="Times New Roman"/>
                      </a:endParaRP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fr-FR" sz="2000" b="1">
                          <a:latin typeface="Times New Roman"/>
                          <a:ea typeface="Times New Roman"/>
                        </a:rPr>
                        <a:t>2013</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fr-FR"/>
                    </a:p>
                  </a:txBody>
                  <a:tcPr/>
                </a:tc>
                <a:tc gridSpan="2">
                  <a:txBody>
                    <a:bodyPr/>
                    <a:lstStyle/>
                    <a:p>
                      <a:pPr algn="ctr">
                        <a:spcAft>
                          <a:spcPts val="0"/>
                        </a:spcAft>
                      </a:pPr>
                      <a:r>
                        <a:rPr lang="fr-FR" sz="2000" b="1">
                          <a:latin typeface="Times New Roman"/>
                          <a:ea typeface="Times New Roman"/>
                        </a:rPr>
                        <a:t>2014</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fr-FR"/>
                    </a:p>
                  </a:txBody>
                  <a:tcPr/>
                </a:tc>
                <a:tc gridSpan="2">
                  <a:txBody>
                    <a:bodyPr/>
                    <a:lstStyle/>
                    <a:p>
                      <a:pPr algn="ctr">
                        <a:spcAft>
                          <a:spcPts val="0"/>
                        </a:spcAft>
                      </a:pPr>
                      <a:r>
                        <a:rPr lang="fr-FR" sz="2000" b="1">
                          <a:latin typeface="Times New Roman"/>
                          <a:ea typeface="Times New Roman"/>
                        </a:rPr>
                        <a:t>2015</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fr-FR"/>
                    </a:p>
                  </a:txBody>
                  <a:tcPr/>
                </a:tc>
              </a:tr>
              <a:tr h="227906">
                <a:tc vMerge="1">
                  <a:txBody>
                    <a:bodyPr/>
                    <a:lstStyle/>
                    <a:p>
                      <a:endParaRPr lang="fr-FR"/>
                    </a:p>
                  </a:txBody>
                  <a:tcPr/>
                </a:tc>
                <a:tc>
                  <a:txBody>
                    <a:bodyPr/>
                    <a:lstStyle/>
                    <a:p>
                      <a:pPr algn="ctr">
                        <a:spcAft>
                          <a:spcPts val="0"/>
                        </a:spcAft>
                      </a:pPr>
                      <a:r>
                        <a:rPr lang="fr-FR" sz="2000" b="1">
                          <a:latin typeface="Times New Roman"/>
                          <a:ea typeface="Times New Roman"/>
                        </a:rPr>
                        <a:t>FMI (1)</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r>
                        <a:rPr lang="fr-FR" sz="2000" b="1">
                          <a:latin typeface="Times New Roman"/>
                          <a:ea typeface="Times New Roman"/>
                        </a:rPr>
                        <a:t>BM (2)</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latin typeface="Times New Roman"/>
                          <a:ea typeface="Times New Roman"/>
                        </a:rPr>
                        <a:t>FMI (1)</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latin typeface="Times New Roman"/>
                          <a:ea typeface="Times New Roman"/>
                        </a:rPr>
                        <a:t>BM (2)</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latin typeface="Times New Roman"/>
                          <a:ea typeface="Times New Roman"/>
                        </a:rPr>
                        <a:t>FMI (1)</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latin typeface="Times New Roman"/>
                          <a:ea typeface="Times New Roman"/>
                        </a:rPr>
                        <a:t>BM (2)</a:t>
                      </a: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dirty="0">
                          <a:latin typeface="Times New Roman"/>
                          <a:ea typeface="Times New Roman"/>
                        </a:rPr>
                        <a:t>Monde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3,0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2,4</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3,6</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 3,2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3,9</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3,4 </a:t>
                      </a: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37265">
                <a:tc>
                  <a:txBody>
                    <a:bodyPr/>
                    <a:lstStyle/>
                    <a:p>
                      <a:pPr algn="l">
                        <a:spcAft>
                          <a:spcPts val="0"/>
                        </a:spcAft>
                      </a:pPr>
                      <a:r>
                        <a:rPr lang="fr-FR" sz="2000">
                          <a:latin typeface="Times New Roman"/>
                          <a:ea typeface="Times New Roman"/>
                        </a:rPr>
                        <a:t>Etats unis</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1,9</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1,8</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2,8</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2,8</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3,0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2,9</a:t>
                      </a: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054">
                <a:tc>
                  <a:txBody>
                    <a:bodyPr/>
                    <a:lstStyle/>
                    <a:p>
                      <a:pPr algn="l">
                        <a:spcAft>
                          <a:spcPts val="0"/>
                        </a:spcAft>
                      </a:pPr>
                      <a:r>
                        <a:rPr lang="fr-FR" sz="2000">
                          <a:latin typeface="Times New Roman"/>
                          <a:ea typeface="Times New Roman"/>
                        </a:rPr>
                        <a:t>Zone Euro</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-0,5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dirty="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1,2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1,1 </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1,4</a:t>
                      </a: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37265">
                <a:tc>
                  <a:txBody>
                    <a:bodyPr/>
                    <a:lstStyle/>
                    <a:p>
                      <a:pPr algn="l">
                        <a:spcAft>
                          <a:spcPts val="0"/>
                        </a:spcAft>
                      </a:pPr>
                      <a:r>
                        <a:rPr lang="fr-FR" sz="2000">
                          <a:latin typeface="Times New Roman"/>
                          <a:ea typeface="Times New Roman"/>
                        </a:rPr>
                        <a:t>Allemagne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0,5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1,7</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1,6</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a:latin typeface="Times New Roman"/>
                          <a:ea typeface="Times New Roman"/>
                        </a:rPr>
                        <a:t>France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0,3</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1,0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37265">
                <a:tc>
                  <a:txBody>
                    <a:bodyPr/>
                    <a:lstStyle/>
                    <a:p>
                      <a:pPr algn="l">
                        <a:spcAft>
                          <a:spcPts val="0"/>
                        </a:spcAft>
                      </a:pPr>
                      <a:r>
                        <a:rPr lang="fr-FR" sz="2000">
                          <a:latin typeface="Times New Roman"/>
                          <a:ea typeface="Times New Roman"/>
                        </a:rPr>
                        <a:t>Italie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-1,9</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0,6</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1,1</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a:latin typeface="Times New Roman"/>
                          <a:ea typeface="Times New Roman"/>
                        </a:rPr>
                        <a:t>Espagne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dirty="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0,9</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endParaRPr lang="fr-FR" sz="2000" dirty="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1,0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460277">
                <a:tc>
                  <a:txBody>
                    <a:bodyPr/>
                    <a:lstStyle/>
                    <a:p>
                      <a:pPr algn="l">
                        <a:spcAft>
                          <a:spcPts val="0"/>
                        </a:spcAft>
                      </a:pPr>
                      <a:r>
                        <a:rPr lang="fr-FR" sz="2000">
                          <a:latin typeface="Times New Roman"/>
                          <a:ea typeface="Times New Roman"/>
                        </a:rPr>
                        <a:t>Pays émergents et en développement </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p>
                      <a:pPr algn="ctr">
                        <a:spcAft>
                          <a:spcPts val="0"/>
                        </a:spcAft>
                      </a:pPr>
                      <a:r>
                        <a:rPr lang="fr-FR" sz="2000">
                          <a:latin typeface="Times New Roman"/>
                          <a:ea typeface="Times New Roman"/>
                        </a:rPr>
                        <a:t>4,7</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p>
                      <a:pPr algn="ctr">
                        <a:spcAft>
                          <a:spcPts val="0"/>
                        </a:spcAft>
                      </a:pPr>
                      <a:r>
                        <a:rPr lang="fr-FR" sz="2000">
                          <a:latin typeface="Times New Roman"/>
                          <a:ea typeface="Times New Roman"/>
                        </a:rPr>
                        <a:t>4,9</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latin typeface="Times New Roman"/>
                        <a:ea typeface="Times New Roman"/>
                      </a:endParaRPr>
                    </a:p>
                    <a:p>
                      <a:pPr algn="ctr">
                        <a:spcAft>
                          <a:spcPts val="0"/>
                        </a:spcAft>
                      </a:pPr>
                      <a:r>
                        <a:rPr lang="fr-FR" sz="2000" dirty="0">
                          <a:latin typeface="Times New Roman"/>
                          <a:ea typeface="Times New Roman"/>
                        </a:rPr>
                        <a:t> 5,0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p>
                      <a:pPr algn="ctr">
                        <a:spcAft>
                          <a:spcPts val="0"/>
                        </a:spcAft>
                      </a:pPr>
                      <a:r>
                        <a:rPr lang="fr-FR" sz="2000">
                          <a:latin typeface="Times New Roman"/>
                          <a:ea typeface="Times New Roman"/>
                        </a:rPr>
                        <a:t>5,3</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a:latin typeface="Times New Roman"/>
                          <a:ea typeface="Times New Roman"/>
                        </a:rPr>
                        <a:t>     Chine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7,7</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7,5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7,7 </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7,3</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37265">
                <a:tc>
                  <a:txBody>
                    <a:bodyPr/>
                    <a:lstStyle/>
                    <a:p>
                      <a:pPr algn="l">
                        <a:spcAft>
                          <a:spcPts val="0"/>
                        </a:spcAft>
                      </a:pPr>
                      <a:r>
                        <a:rPr lang="fr-FR" sz="2000">
                          <a:latin typeface="Times New Roman"/>
                          <a:ea typeface="Times New Roman"/>
                        </a:rPr>
                        <a:t>     Inde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4,4</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5,4</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6,2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dirty="0">
                          <a:latin typeface="Times New Roman"/>
                          <a:ea typeface="Times New Roman"/>
                        </a:rPr>
                        <a:t>6,4</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a:latin typeface="Times New Roman"/>
                          <a:ea typeface="Times New Roman"/>
                        </a:rPr>
                        <a:t>Région MENA(3)</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2,2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3,2</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 2,8 </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dirty="0">
                          <a:latin typeface="Times New Roman"/>
                          <a:ea typeface="Times New Roman"/>
                        </a:rPr>
                        <a:t>4,5</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3,3 </a:t>
                      </a: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237265">
                <a:tc>
                  <a:txBody>
                    <a:bodyPr/>
                    <a:lstStyle/>
                    <a:p>
                      <a:pPr algn="l">
                        <a:spcAft>
                          <a:spcPts val="0"/>
                        </a:spcAft>
                      </a:pPr>
                      <a:r>
                        <a:rPr lang="fr-FR" sz="2000">
                          <a:latin typeface="Times New Roman"/>
                          <a:ea typeface="Times New Roman"/>
                        </a:rPr>
                        <a:t>     Pays exportateurs de pétrole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2,0</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3,4</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a:latin typeface="Times New Roman"/>
                          <a:ea typeface="Times New Roman"/>
                        </a:rPr>
                        <a:t>4,6</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2000" dirty="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265">
                <a:tc>
                  <a:txBody>
                    <a:bodyPr/>
                    <a:lstStyle/>
                    <a:p>
                      <a:pPr algn="l">
                        <a:spcAft>
                          <a:spcPts val="0"/>
                        </a:spcAft>
                      </a:pPr>
                      <a:r>
                        <a:rPr lang="fr-FR" sz="2000">
                          <a:latin typeface="Times New Roman"/>
                          <a:ea typeface="Times New Roman"/>
                        </a:rPr>
                        <a:t>     Algérie</a:t>
                      </a:r>
                    </a:p>
                  </a:txBody>
                  <a:tcPr marL="66603" marR="6660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2,7</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marL="449580" indent="-449580"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4,3</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endParaRPr lang="fr-FR" sz="200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r>
                        <a:rPr lang="fr-FR" sz="2000">
                          <a:latin typeface="Times New Roman"/>
                          <a:ea typeface="Times New Roman"/>
                        </a:rPr>
                        <a:t>4,1</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c>
                  <a:txBody>
                    <a:bodyPr/>
                    <a:lstStyle/>
                    <a:p>
                      <a:pPr algn="ctr">
                        <a:spcAft>
                          <a:spcPts val="0"/>
                        </a:spcAft>
                      </a:pPr>
                      <a:endParaRPr lang="fr-FR" sz="2000" dirty="0">
                        <a:latin typeface="Times New Roman"/>
                        <a:ea typeface="Times New Roman"/>
                      </a:endParaRPr>
                    </a:p>
                  </a:txBody>
                  <a:tcPr marL="66603" marR="6660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5F1"/>
                    </a:solidFill>
                  </a:tcPr>
                </a:tc>
              </a:tr>
            </a:tbl>
          </a:graphicData>
        </a:graphic>
      </p:graphicFrame>
      <p:sp>
        <p:nvSpPr>
          <p:cNvPr id="1025" name="Rectangle 1"/>
          <p:cNvSpPr>
            <a:spLocks noChangeArrowheads="1"/>
          </p:cNvSpPr>
          <p:nvPr/>
        </p:nvSpPr>
        <p:spPr bwMode="auto">
          <a:xfrm>
            <a:off x="971600" y="120661"/>
            <a:ext cx="74888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17365D"/>
                </a:solidFill>
                <a:effectLst/>
                <a:latin typeface="Cambria" pitchFamily="18" charset="0"/>
                <a:ea typeface="Times New Roman" pitchFamily="18" charset="0"/>
                <a:cs typeface="Tahoma" pitchFamily="34" charset="0"/>
              </a:rPr>
              <a:t>Perspectives de croissance l’économie mondiale</a:t>
            </a:r>
            <a:r>
              <a:rPr kumimoji="0" lang="fr-FR" sz="2400" b="1" i="0" u="none" strike="noStrike" cap="none" normalizeH="0" baseline="0" dirty="0" smtClean="0">
                <a:ln>
                  <a:noFill/>
                </a:ln>
                <a:solidFill>
                  <a:srgbClr val="17365D"/>
                </a:solidFill>
                <a:effectLst/>
                <a:latin typeface="Cambria" pitchFamily="18" charset="0"/>
                <a:ea typeface="Times New Roman" pitchFamily="18" charset="0"/>
                <a:cs typeface="Tahoma"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467544" y="6237312"/>
            <a:ext cx="8064896" cy="677108"/>
          </a:xfrm>
          <a:prstGeom prst="rect">
            <a:avLst/>
          </a:prstGeom>
        </p:spPr>
        <p:txBody>
          <a:bodyPr wrap="square">
            <a:spAutoFit/>
          </a:bodyPr>
          <a:lstStyle/>
          <a:p>
            <a:pPr lvl="0" eaLnBrk="0" hangingPunct="0"/>
            <a:r>
              <a:rPr lang="fr-FR" sz="1400" i="1" dirty="0" smtClean="0">
                <a:latin typeface="Arial" pitchFamily="34" charset="0"/>
                <a:ea typeface="Times New Roman" pitchFamily="18" charset="0"/>
                <a:cs typeface="Arial" pitchFamily="34" charset="0"/>
              </a:rPr>
              <a:t>(</a:t>
            </a:r>
            <a:r>
              <a:rPr lang="fr-FR" sz="1200" i="1" dirty="0" smtClean="0">
                <a:latin typeface="Arial" pitchFamily="34" charset="0"/>
                <a:ea typeface="Times New Roman" pitchFamily="18" charset="0"/>
                <a:cs typeface="Arial" pitchFamily="34" charset="0"/>
              </a:rPr>
              <a:t>1)Perspectives de l’économie mondiale (FMI, Avril 2014).</a:t>
            </a:r>
            <a:endParaRPr lang="fr-FR" sz="1200" dirty="0" smtClean="0">
              <a:latin typeface="Arial" pitchFamily="34" charset="0"/>
              <a:cs typeface="Arial" pitchFamily="34" charset="0"/>
            </a:endParaRPr>
          </a:p>
          <a:p>
            <a:pPr lvl="0" eaLnBrk="0" hangingPunct="0"/>
            <a:r>
              <a:rPr lang="fr-FR" sz="1200" i="1" dirty="0" smtClean="0">
                <a:latin typeface="Arial" pitchFamily="34" charset="0"/>
                <a:ea typeface="Times New Roman" pitchFamily="18" charset="0"/>
                <a:cs typeface="Arial" pitchFamily="34" charset="0"/>
              </a:rPr>
              <a:t> (2) Perspectives de l’économie mondiale (BM, janvier 2014).</a:t>
            </a:r>
            <a:endParaRPr lang="fr-FR" sz="1200" dirty="0" smtClean="0">
              <a:latin typeface="Arial" pitchFamily="34" charset="0"/>
              <a:cs typeface="Arial" pitchFamily="34" charset="0"/>
            </a:endParaRPr>
          </a:p>
          <a:p>
            <a:pPr lvl="0" eaLnBrk="0" hangingPunct="0"/>
            <a:r>
              <a:rPr lang="fr-FR" sz="1200" i="1" dirty="0" smtClean="0">
                <a:latin typeface="Arial" pitchFamily="34" charset="0"/>
                <a:ea typeface="Times New Roman" pitchFamily="18" charset="0"/>
                <a:cs typeface="Arial" pitchFamily="34" charset="0"/>
              </a:rPr>
              <a:t>(3) Région MENA, hors Afghanistan &amp; Pakistan.</a:t>
            </a:r>
            <a:endParaRPr lang="fr-FR" sz="120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1"/>
          <p:cNvSpPr>
            <a:spLocks noChangeArrowheads="1"/>
          </p:cNvSpPr>
          <p:nvPr/>
        </p:nvSpPr>
        <p:spPr bwMode="auto">
          <a:xfrm>
            <a:off x="357188" y="280213"/>
            <a:ext cx="8429625" cy="5478423"/>
          </a:xfrm>
          <a:prstGeom prst="rect">
            <a:avLst/>
          </a:prstGeom>
          <a:noFill/>
          <a:ln w="9525">
            <a:noFill/>
            <a:miter lim="800000"/>
            <a:headEnd/>
            <a:tailEnd/>
          </a:ln>
        </p:spPr>
        <p:txBody>
          <a:bodyPr anchor="ctr">
            <a:spAutoFit/>
          </a:bodyPr>
          <a:lstStyle/>
          <a:p>
            <a:pPr algn="just" eaLnBrk="0" hangingPunct="0">
              <a:lnSpc>
                <a:spcPct val="250000"/>
              </a:lnSpc>
            </a:pPr>
            <a:endParaRPr lang="fr-FR" dirty="0"/>
          </a:p>
          <a:p>
            <a:pPr algn="just" eaLnBrk="0" hangingPunct="0">
              <a:lnSpc>
                <a:spcPct val="250000"/>
              </a:lnSpc>
            </a:pPr>
            <a:endParaRPr lang="fr-FR" dirty="0"/>
          </a:p>
          <a:p>
            <a:pPr algn="just" eaLnBrk="0" hangingPunct="0">
              <a:lnSpc>
                <a:spcPct val="150000"/>
              </a:lnSpc>
            </a:pPr>
            <a:r>
              <a:rPr lang="fr-FR" dirty="0"/>
              <a:t>	</a:t>
            </a:r>
            <a:r>
              <a:rPr lang="fr-FR" sz="2800" dirty="0">
                <a:latin typeface="Comic Sans MS" pitchFamily="66" charset="0"/>
              </a:rPr>
              <a:t>La présente mesure prévoit la modification de la condition  </a:t>
            </a:r>
            <a:r>
              <a:rPr lang="fr-FR" sz="2800" b="1" dirty="0">
                <a:latin typeface="Comic Sans MS" pitchFamily="66" charset="0"/>
              </a:rPr>
              <a:t>«d’acquittement»</a:t>
            </a:r>
            <a:r>
              <a:rPr lang="fr-FR" sz="2800" dirty="0">
                <a:latin typeface="Comic Sans MS" pitchFamily="66" charset="0"/>
              </a:rPr>
              <a:t> par </a:t>
            </a:r>
            <a:r>
              <a:rPr lang="fr-FR" sz="2800" b="1" dirty="0">
                <a:latin typeface="Comic Sans MS" pitchFamily="66" charset="0"/>
              </a:rPr>
              <a:t>«l’ exigibilité»</a:t>
            </a:r>
            <a:r>
              <a:rPr lang="fr-FR" sz="2800" dirty="0">
                <a:latin typeface="Comic Sans MS" pitchFamily="66" charset="0"/>
              </a:rPr>
              <a:t> à l’effet d’aligner le fait générateur chez le fournisseur sur le droit à déduction chez le client.</a:t>
            </a:r>
          </a:p>
          <a:p>
            <a:pPr algn="just" eaLnBrk="0" hangingPunct="0">
              <a:lnSpc>
                <a:spcPct val="250000"/>
              </a:lnSpc>
            </a:pPr>
            <a:endParaRPr lang="fr-FR" sz="20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1"/>
          <p:cNvSpPr>
            <a:spLocks noChangeArrowheads="1"/>
          </p:cNvSpPr>
          <p:nvPr/>
        </p:nvSpPr>
        <p:spPr bwMode="auto">
          <a:xfrm>
            <a:off x="357188" y="449913"/>
            <a:ext cx="8429625" cy="5216813"/>
          </a:xfrm>
          <a:prstGeom prst="rect">
            <a:avLst/>
          </a:prstGeom>
          <a:noFill/>
          <a:ln w="9525">
            <a:noFill/>
            <a:miter lim="800000"/>
            <a:headEnd/>
            <a:tailEnd/>
          </a:ln>
        </p:spPr>
        <p:txBody>
          <a:bodyPr anchor="ctr">
            <a:spAutoFit/>
          </a:bodyPr>
          <a:lstStyle/>
          <a:p>
            <a:pPr algn="just" eaLnBrk="0" hangingPunct="0">
              <a:lnSpc>
                <a:spcPct val="250000"/>
              </a:lnSpc>
            </a:pPr>
            <a:endParaRPr lang="fr-FR" dirty="0"/>
          </a:p>
          <a:p>
            <a:pPr algn="just" eaLnBrk="0" hangingPunct="0">
              <a:lnSpc>
                <a:spcPct val="150000"/>
              </a:lnSpc>
            </a:pPr>
            <a:r>
              <a:rPr lang="fr-FR" sz="2800" dirty="0" smtClean="0">
                <a:latin typeface="Comic Sans MS" pitchFamily="66" charset="0"/>
              </a:rPr>
              <a:t>2- Suppression </a:t>
            </a:r>
            <a:r>
              <a:rPr lang="fr-FR" sz="2800" dirty="0">
                <a:latin typeface="Comic Sans MS" pitchFamily="66" charset="0"/>
              </a:rPr>
              <a:t>de la sanction du rejet de déduction de TVA pour défaut de production de l’état des clients à l’appui de la déclaration annuelle (art 35)</a:t>
            </a:r>
          </a:p>
          <a:p>
            <a:pPr algn="just" eaLnBrk="0" hangingPunct="0">
              <a:lnSpc>
                <a:spcPct val="250000"/>
              </a:lnSpc>
            </a:pPr>
            <a:endParaRPr lang="fr-FR" sz="2400" dirty="0"/>
          </a:p>
          <a:p>
            <a:pPr algn="just" eaLnBrk="0" hangingPunct="0">
              <a:lnSpc>
                <a:spcPct val="250000"/>
              </a:lnSpc>
            </a:pPr>
            <a:endParaRPr lang="fr-FR" sz="2400" dirty="0"/>
          </a:p>
        </p:txBody>
      </p:sp>
      <p:sp>
        <p:nvSpPr>
          <p:cNvPr id="124932" name="Rectangle 3"/>
          <p:cNvSpPr>
            <a:spLocks noChangeArrowheads="1"/>
          </p:cNvSpPr>
          <p:nvPr/>
        </p:nvSpPr>
        <p:spPr bwMode="auto">
          <a:xfrm>
            <a:off x="285750" y="642938"/>
            <a:ext cx="8572500" cy="4126771"/>
          </a:xfrm>
          <a:prstGeom prst="rect">
            <a:avLst/>
          </a:prstGeom>
          <a:noFill/>
          <a:ln w="9525">
            <a:noFill/>
            <a:miter lim="800000"/>
            <a:headEnd/>
            <a:tailEnd/>
          </a:ln>
        </p:spPr>
        <p:txBody>
          <a:bodyPr>
            <a:spAutoFit/>
          </a:bodyPr>
          <a:lstStyle/>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1"/>
          <p:cNvSpPr>
            <a:spLocks noChangeArrowheads="1"/>
          </p:cNvSpPr>
          <p:nvPr/>
        </p:nvSpPr>
        <p:spPr bwMode="auto">
          <a:xfrm>
            <a:off x="357188" y="357188"/>
            <a:ext cx="8429625" cy="3554412"/>
          </a:xfrm>
          <a:prstGeom prst="rect">
            <a:avLst/>
          </a:prstGeom>
          <a:noFill/>
          <a:ln w="9525">
            <a:noFill/>
            <a:miter lim="800000"/>
            <a:headEnd/>
            <a:tailEnd/>
          </a:ln>
        </p:spPr>
        <p:txBody>
          <a:bodyPr anchor="ctr">
            <a:spAutoFit/>
          </a:bodyPr>
          <a:lstStyle/>
          <a:p>
            <a:pPr algn="just" eaLnBrk="0" hangingPunct="0">
              <a:lnSpc>
                <a:spcPct val="250000"/>
              </a:lnSpc>
            </a:pPr>
            <a:r>
              <a:rPr lang="fr-FR" b="1" dirty="0" smtClean="0"/>
              <a:t>3: simplification de la procédure de remboursement du précompte de TVA (art 37,38 et 39):</a:t>
            </a:r>
          </a:p>
          <a:p>
            <a:pPr algn="just" eaLnBrk="0" hangingPunct="0">
              <a:lnSpc>
                <a:spcPct val="250000"/>
              </a:lnSpc>
            </a:pPr>
            <a:r>
              <a:rPr lang="fr-FR" dirty="0" smtClean="0"/>
              <a:t>-extension du droit de remboursement aux opérations exonérées ouvrant droit à </a:t>
            </a:r>
          </a:p>
          <a:p>
            <a:pPr algn="just" eaLnBrk="0" hangingPunct="0">
              <a:lnSpc>
                <a:spcPct val="250000"/>
              </a:lnSpc>
            </a:pPr>
            <a:endParaRPr lang="fr-FR" dirty="0" smtClean="0"/>
          </a:p>
          <a:p>
            <a:pPr algn="just" eaLnBrk="0" hangingPunct="0">
              <a:lnSpc>
                <a:spcPct val="250000"/>
              </a:lnSpc>
            </a:pPr>
            <a:endParaRPr lang="fr-FR" dirty="0"/>
          </a:p>
        </p:txBody>
      </p:sp>
      <p:sp>
        <p:nvSpPr>
          <p:cNvPr id="125956" name="Rectangle 3"/>
          <p:cNvSpPr>
            <a:spLocks noChangeArrowheads="1"/>
          </p:cNvSpPr>
          <p:nvPr/>
        </p:nvSpPr>
        <p:spPr bwMode="auto">
          <a:xfrm>
            <a:off x="285750" y="642938"/>
            <a:ext cx="8429625" cy="8402637"/>
          </a:xfrm>
          <a:prstGeom prst="rect">
            <a:avLst/>
          </a:prstGeom>
          <a:noFill/>
          <a:ln w="9525">
            <a:noFill/>
            <a:miter lim="800000"/>
            <a:headEnd/>
            <a:tailEnd/>
          </a:ln>
        </p:spPr>
        <p:txBody>
          <a:bodyPr>
            <a:spAutoFit/>
          </a:bodyPr>
          <a:lstStyle/>
          <a:p>
            <a:pPr algn="just" eaLnBrk="0" hangingPunct="0">
              <a:lnSpc>
                <a:spcPct val="250000"/>
              </a:lnSpc>
            </a:pPr>
            <a:endParaRPr lang="fr-FR" dirty="0"/>
          </a:p>
          <a:p>
            <a:pPr algn="just" eaLnBrk="0" hangingPunct="0">
              <a:lnSpc>
                <a:spcPct val="250000"/>
              </a:lnSpc>
            </a:pPr>
            <a:endParaRPr lang="fr-FR" dirty="0" smtClean="0"/>
          </a:p>
          <a:p>
            <a:pPr algn="just" eaLnBrk="0" hangingPunct="0">
              <a:lnSpc>
                <a:spcPct val="250000"/>
              </a:lnSpc>
            </a:pPr>
            <a:r>
              <a:rPr lang="fr-FR" b="1" u="sng" dirty="0" smtClean="0">
                <a:solidFill>
                  <a:srgbClr val="FF0000"/>
                </a:solidFill>
              </a:rPr>
              <a:t>déduction;</a:t>
            </a:r>
          </a:p>
          <a:p>
            <a:pPr algn="just" eaLnBrk="0" hangingPunct="0">
              <a:lnSpc>
                <a:spcPct val="250000"/>
              </a:lnSpc>
            </a:pPr>
            <a:r>
              <a:rPr lang="fr-FR" dirty="0" smtClean="0"/>
              <a:t>-</a:t>
            </a:r>
            <a:r>
              <a:rPr lang="fr-FR" b="1" u="sng" dirty="0">
                <a:solidFill>
                  <a:srgbClr val="FF0000"/>
                </a:solidFill>
              </a:rPr>
              <a:t>suppression du </a:t>
            </a:r>
            <a:r>
              <a:rPr lang="fr-FR" b="1" u="sng" dirty="0" smtClean="0">
                <a:solidFill>
                  <a:srgbClr val="FF0000"/>
                </a:solidFill>
              </a:rPr>
              <a:t>plafond </a:t>
            </a:r>
            <a:r>
              <a:rPr lang="fr-FR" b="1" u="sng" dirty="0">
                <a:solidFill>
                  <a:srgbClr val="FF0000"/>
                </a:solidFill>
              </a:rPr>
              <a:t>de remboursement;</a:t>
            </a:r>
          </a:p>
          <a:p>
            <a:pPr algn="just" eaLnBrk="0" hangingPunct="0">
              <a:lnSpc>
                <a:spcPct val="250000"/>
              </a:lnSpc>
            </a:pPr>
            <a:r>
              <a:rPr lang="fr-FR" dirty="0"/>
              <a:t>-</a:t>
            </a:r>
            <a:r>
              <a:rPr lang="fr-FR" b="1" u="sng" dirty="0">
                <a:solidFill>
                  <a:srgbClr val="FF0000"/>
                </a:solidFill>
              </a:rPr>
              <a:t>suppression de la condition de prescription quadriennale;</a:t>
            </a:r>
          </a:p>
          <a:p>
            <a:pPr algn="just" eaLnBrk="0" hangingPunct="0">
              <a:lnSpc>
                <a:spcPct val="250000"/>
              </a:lnSpc>
            </a:pPr>
            <a:r>
              <a:rPr lang="fr-FR" dirty="0"/>
              <a:t>-</a:t>
            </a:r>
            <a:r>
              <a:rPr lang="fr-FR" b="1" u="sng" dirty="0">
                <a:solidFill>
                  <a:srgbClr val="FF0000"/>
                </a:solidFill>
              </a:rPr>
              <a:t>révision du délai d’introduction de la demande (12 mois du </a:t>
            </a:r>
            <a:r>
              <a:rPr lang="fr-FR" b="1" u="sng" dirty="0" smtClean="0">
                <a:solidFill>
                  <a:srgbClr val="FF0000"/>
                </a:solidFill>
              </a:rPr>
              <a:t>dernier </a:t>
            </a:r>
            <a:r>
              <a:rPr lang="fr-FR" b="1" u="sng" dirty="0">
                <a:solidFill>
                  <a:srgbClr val="FF0000"/>
                </a:solidFill>
              </a:rPr>
              <a:t>jour du trimestre au lieu du 20eme jour qui suit le trimestre). </a:t>
            </a:r>
            <a:r>
              <a:rPr lang="fr-FR" dirty="0"/>
              <a:t>Les demandes formulées hors délais sont </a:t>
            </a:r>
            <a:r>
              <a:rPr lang="fr-FR" dirty="0" smtClean="0"/>
              <a:t>irrecevables, </a:t>
            </a:r>
            <a:r>
              <a:rPr lang="fr-FR" dirty="0"/>
              <a:t>avec le </a:t>
            </a:r>
            <a:r>
              <a:rPr lang="fr-FR" dirty="0" smtClean="0"/>
              <a:t>maintien </a:t>
            </a:r>
            <a:r>
              <a:rPr lang="fr-FR" dirty="0"/>
              <a:t>du droit de </a:t>
            </a:r>
            <a:r>
              <a:rPr lang="fr-FR" dirty="0" smtClean="0"/>
              <a:t>report;</a:t>
            </a: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1"/>
          <p:cNvSpPr>
            <a:spLocks noChangeArrowheads="1"/>
          </p:cNvSpPr>
          <p:nvPr/>
        </p:nvSpPr>
        <p:spPr bwMode="auto">
          <a:xfrm>
            <a:off x="357188" y="341769"/>
            <a:ext cx="8429625" cy="7817525"/>
          </a:xfrm>
          <a:prstGeom prst="rect">
            <a:avLst/>
          </a:prstGeom>
          <a:noFill/>
          <a:ln w="9525">
            <a:noFill/>
            <a:miter lim="800000"/>
            <a:headEnd/>
            <a:tailEnd/>
          </a:ln>
        </p:spPr>
        <p:txBody>
          <a:bodyPr anchor="ctr">
            <a:spAutoFit/>
          </a:bodyPr>
          <a:lstStyle/>
          <a:p>
            <a:pPr algn="just" eaLnBrk="0" hangingPunct="0">
              <a:lnSpc>
                <a:spcPct val="150000"/>
              </a:lnSpc>
            </a:pPr>
            <a:r>
              <a:rPr lang="fr-FR" sz="2000" dirty="0"/>
              <a:t>-</a:t>
            </a:r>
            <a:r>
              <a:rPr lang="fr-FR" sz="2400" dirty="0"/>
              <a:t>possibilité d’introduction de la demande </a:t>
            </a:r>
            <a:r>
              <a:rPr lang="fr-FR" sz="2400" b="1" u="sng" dirty="0">
                <a:solidFill>
                  <a:srgbClr val="FF0000"/>
                </a:solidFill>
              </a:rPr>
              <a:t>dans les 20 premiers jours du mois, lorsque le précompte est égal ou supérieur à 5% du CA</a:t>
            </a:r>
            <a:r>
              <a:rPr lang="fr-FR" sz="2400" b="1" u="sng" dirty="0" smtClean="0">
                <a:solidFill>
                  <a:srgbClr val="FF0000"/>
                </a:solidFill>
              </a:rPr>
              <a:t>;</a:t>
            </a:r>
          </a:p>
          <a:p>
            <a:pPr algn="just" eaLnBrk="0" hangingPunct="0">
              <a:lnSpc>
                <a:spcPct val="150000"/>
              </a:lnSpc>
            </a:pPr>
            <a:endParaRPr lang="fr-FR" sz="2400" dirty="0"/>
          </a:p>
          <a:p>
            <a:pPr algn="just" eaLnBrk="0" hangingPunct="0">
              <a:lnSpc>
                <a:spcPct val="150000"/>
              </a:lnSpc>
            </a:pPr>
            <a:r>
              <a:rPr lang="fr-FR" sz="2400" dirty="0"/>
              <a:t>-</a:t>
            </a:r>
            <a:r>
              <a:rPr lang="fr-FR" sz="2400" b="1" u="sng" dirty="0">
                <a:solidFill>
                  <a:srgbClr val="FF0000"/>
                </a:solidFill>
              </a:rPr>
              <a:t>extension du bénéfice de l’avance financière en matière de remboursement de TVA aux redevables relevant des autres structures autres que la DGE.</a:t>
            </a:r>
          </a:p>
          <a:p>
            <a:pPr algn="just" eaLnBrk="0" hangingPunct="0">
              <a:lnSpc>
                <a:spcPct val="250000"/>
              </a:lnSpc>
            </a:pPr>
            <a:endParaRPr lang="fr-FR" sz="2000" dirty="0"/>
          </a:p>
          <a:p>
            <a:pPr algn="just" eaLnBrk="0" hangingPunct="0">
              <a:lnSpc>
                <a:spcPct val="250000"/>
              </a:lnSpc>
            </a:pPr>
            <a:endParaRPr lang="fr-FR" sz="2000" dirty="0"/>
          </a:p>
          <a:p>
            <a:pPr algn="just" eaLnBrk="0" hangingPunct="0">
              <a:lnSpc>
                <a:spcPct val="250000"/>
              </a:lnSpc>
            </a:pPr>
            <a:endParaRPr lang="fr-FR" sz="2000" dirty="0"/>
          </a:p>
          <a:p>
            <a:pPr algn="just" eaLnBrk="0" hangingPunct="0">
              <a:lnSpc>
                <a:spcPct val="250000"/>
              </a:lnSpc>
            </a:pPr>
            <a:endParaRPr lang="fr-FR" sz="2000" dirty="0"/>
          </a:p>
          <a:p>
            <a:pPr algn="just" eaLnBrk="0" hangingPunct="0">
              <a:lnSpc>
                <a:spcPct val="250000"/>
              </a:lnSpc>
            </a:pPr>
            <a:endParaRPr lang="fr-FR" sz="2000" dirty="0"/>
          </a:p>
        </p:txBody>
      </p:sp>
      <p:sp>
        <p:nvSpPr>
          <p:cNvPr id="126980" name="Rectangle 3"/>
          <p:cNvSpPr>
            <a:spLocks noChangeArrowheads="1"/>
          </p:cNvSpPr>
          <p:nvPr/>
        </p:nvSpPr>
        <p:spPr bwMode="auto">
          <a:xfrm>
            <a:off x="285750" y="642938"/>
            <a:ext cx="8143875" cy="4190314"/>
          </a:xfrm>
          <a:prstGeom prst="rect">
            <a:avLst/>
          </a:prstGeom>
          <a:noFill/>
          <a:ln w="9525">
            <a:noFill/>
            <a:miter lim="800000"/>
            <a:headEnd/>
            <a:tailEnd/>
          </a:ln>
        </p:spPr>
        <p:txBody>
          <a:bodyPr>
            <a:spAutoFit/>
          </a:bodyPr>
          <a:lstStyle/>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dirty="0"/>
          </a:p>
          <a:p>
            <a:pPr algn="just" eaLnBrk="0" hangingPunct="0">
              <a:lnSpc>
                <a:spcPct val="250000"/>
              </a:lnSpc>
            </a:pPr>
            <a:endParaRPr lang="fr-FR" sz="2000" b="1"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1"/>
          <p:cNvSpPr>
            <a:spLocks noChangeArrowheads="1"/>
          </p:cNvSpPr>
          <p:nvPr/>
        </p:nvSpPr>
        <p:spPr bwMode="auto">
          <a:xfrm>
            <a:off x="357188" y="865090"/>
            <a:ext cx="8429625" cy="4616648"/>
          </a:xfrm>
          <a:prstGeom prst="rect">
            <a:avLst/>
          </a:prstGeom>
          <a:noFill/>
          <a:ln w="9525">
            <a:noFill/>
            <a:miter lim="800000"/>
            <a:headEnd/>
            <a:tailEnd/>
          </a:ln>
        </p:spPr>
        <p:txBody>
          <a:bodyPr anchor="ctr">
            <a:spAutoFit/>
          </a:bodyPr>
          <a:lstStyle/>
          <a:p>
            <a:pPr algn="just" eaLnBrk="0" hangingPunct="0">
              <a:lnSpc>
                <a:spcPct val="150000"/>
              </a:lnSpc>
            </a:pPr>
            <a:r>
              <a:rPr lang="fr-FR" sz="2800" b="1" dirty="0" smtClean="0"/>
              <a:t>4</a:t>
            </a:r>
            <a:r>
              <a:rPr lang="fr-FR" sz="2800" b="1" dirty="0"/>
              <a:t>: réaménagement des seuils de compétence en matière contentieuse (art 46 à 50</a:t>
            </a:r>
            <a:r>
              <a:rPr lang="fr-FR" sz="2800" b="1" dirty="0" smtClean="0"/>
              <a:t>):</a:t>
            </a:r>
          </a:p>
          <a:p>
            <a:pPr algn="just" eaLnBrk="0" hangingPunct="0">
              <a:lnSpc>
                <a:spcPct val="150000"/>
              </a:lnSpc>
            </a:pPr>
            <a:endParaRPr lang="fr-FR" sz="2800" b="1" dirty="0"/>
          </a:p>
          <a:p>
            <a:pPr algn="just" eaLnBrk="0" hangingPunct="0">
              <a:lnSpc>
                <a:spcPct val="150000"/>
              </a:lnSpc>
            </a:pPr>
            <a:r>
              <a:rPr lang="fr-FR" sz="2800" dirty="0"/>
              <a:t>- </a:t>
            </a:r>
            <a:r>
              <a:rPr lang="fr-FR" sz="2800" dirty="0" smtClean="0"/>
              <a:t>Il </a:t>
            </a:r>
            <a:r>
              <a:rPr lang="fr-FR" sz="2800" dirty="0"/>
              <a:t>s’agit du relèvement des seuils de compétence des différentes structures </a:t>
            </a:r>
            <a:r>
              <a:rPr lang="fr-FR" sz="2800" b="1" u="sng" dirty="0">
                <a:solidFill>
                  <a:srgbClr val="FF0000"/>
                </a:solidFill>
              </a:rPr>
              <a:t>afin d’accélérer le traitement des requêtes, dans l’optique de décentralisation des décisions contentieuses. </a:t>
            </a:r>
          </a:p>
        </p:txBody>
      </p:sp>
      <p:sp>
        <p:nvSpPr>
          <p:cNvPr id="128004"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1"/>
          <p:cNvSpPr>
            <a:spLocks noChangeArrowheads="1"/>
          </p:cNvSpPr>
          <p:nvPr/>
        </p:nvSpPr>
        <p:spPr bwMode="auto">
          <a:xfrm>
            <a:off x="785813" y="1989259"/>
            <a:ext cx="7500937" cy="169520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eaLnBrk="0" hangingPunct="0">
              <a:lnSpc>
                <a:spcPct val="200000"/>
              </a:lnSpc>
              <a:tabLst>
                <a:tab pos="5210175" algn="l"/>
              </a:tabLst>
            </a:pPr>
            <a:r>
              <a:rPr lang="fr-FR" sz="2800" b="1" dirty="0"/>
              <a:t>3) Révision du régime d’imposition des petits contribuables (14 mesures):</a:t>
            </a:r>
            <a:endParaRPr lang="fr-FR" sz="28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1"/>
          <p:cNvSpPr>
            <a:spLocks noChangeArrowheads="1"/>
          </p:cNvSpPr>
          <p:nvPr/>
        </p:nvSpPr>
        <p:spPr bwMode="auto">
          <a:xfrm>
            <a:off x="285750" y="541648"/>
            <a:ext cx="8572500" cy="5155579"/>
          </a:xfrm>
          <a:prstGeom prst="rect">
            <a:avLst/>
          </a:prstGeom>
          <a:noFill/>
          <a:ln w="9525">
            <a:noFill/>
            <a:miter lim="800000"/>
            <a:headEnd/>
            <a:tailEnd/>
          </a:ln>
        </p:spPr>
        <p:txBody>
          <a:bodyPr anchor="ctr">
            <a:spAutoFit/>
          </a:bodyPr>
          <a:lstStyle/>
          <a:p>
            <a:pPr algn="just" eaLnBrk="0" hangingPunct="0">
              <a:lnSpc>
                <a:spcPct val="200000"/>
              </a:lnSpc>
            </a:pPr>
            <a:r>
              <a:rPr lang="fr-FR" sz="2400" dirty="0">
                <a:latin typeface="Comic Sans MS" pitchFamily="66" charset="0"/>
              </a:rPr>
              <a:t>       Cette nouvelle réforme consistant a relever le seuil du régime du forfait vise la simplification des procédures aux profit des PME. </a:t>
            </a:r>
            <a:endParaRPr lang="fr-FR" sz="2400" dirty="0" smtClean="0">
              <a:latin typeface="Comic Sans MS" pitchFamily="66" charset="0"/>
            </a:endParaRPr>
          </a:p>
          <a:p>
            <a:pPr algn="just" eaLnBrk="0" hangingPunct="0">
              <a:lnSpc>
                <a:spcPct val="200000"/>
              </a:lnSpc>
            </a:pPr>
            <a:r>
              <a:rPr lang="fr-FR" sz="2400" dirty="0" smtClean="0">
                <a:latin typeface="Comic Sans MS" pitchFamily="66" charset="0"/>
              </a:rPr>
              <a:t>Elle </a:t>
            </a:r>
            <a:r>
              <a:rPr lang="fr-FR" sz="2400" dirty="0">
                <a:latin typeface="Comic Sans MS" pitchFamily="66" charset="0"/>
              </a:rPr>
              <a:t>aboutira à une nouvelle architecture du régime d’imposition des petits contribuables en matière d’IRG. </a:t>
            </a:r>
            <a:endParaRPr lang="fr-FR" sz="2400" dirty="0" smtClean="0">
              <a:latin typeface="Comic Sans MS" pitchFamily="66" charset="0"/>
            </a:endParaRPr>
          </a:p>
          <a:p>
            <a:pPr algn="just" eaLnBrk="0" hangingPunct="0">
              <a:lnSpc>
                <a:spcPct val="200000"/>
              </a:lnSpc>
            </a:pPr>
            <a:r>
              <a:rPr lang="fr-FR" sz="2400" dirty="0" smtClean="0">
                <a:latin typeface="Comic Sans MS" pitchFamily="66" charset="0"/>
              </a:rPr>
              <a:t>Ce </a:t>
            </a:r>
            <a:r>
              <a:rPr lang="fr-FR" sz="2400" dirty="0">
                <a:latin typeface="Comic Sans MS" pitchFamily="66" charset="0"/>
              </a:rPr>
              <a:t>relèvement de seuil est accompagné des  nouvelles dispositions suivantes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1"/>
          <p:cNvSpPr>
            <a:spLocks noChangeArrowheads="1"/>
          </p:cNvSpPr>
          <p:nvPr/>
        </p:nvSpPr>
        <p:spPr bwMode="auto">
          <a:xfrm>
            <a:off x="357188" y="1574153"/>
            <a:ext cx="8501062" cy="3252493"/>
          </a:xfrm>
          <a:prstGeom prst="rect">
            <a:avLst/>
          </a:prstGeom>
          <a:noFill/>
          <a:ln w="9525">
            <a:noFill/>
            <a:miter lim="800000"/>
            <a:headEnd/>
            <a:tailEnd/>
          </a:ln>
        </p:spPr>
        <p:txBody>
          <a:bodyPr anchor="ctr">
            <a:spAutoFit/>
          </a:bodyPr>
          <a:lstStyle/>
          <a:p>
            <a:pPr marL="514350" indent="-514350" eaLnBrk="0" hangingPunct="0">
              <a:lnSpc>
                <a:spcPct val="150000"/>
              </a:lnSpc>
              <a:buFont typeface="+mj-lt"/>
              <a:buAutoNum type="alphaLcParenR"/>
            </a:pPr>
            <a:r>
              <a:rPr lang="fr-FR" sz="2800" dirty="0" smtClean="0">
                <a:latin typeface="Comic Sans MS" pitchFamily="66" charset="0"/>
              </a:rPr>
              <a:t>Relèvement </a:t>
            </a:r>
            <a:r>
              <a:rPr lang="fr-FR" sz="2800" dirty="0">
                <a:latin typeface="Comic Sans MS" pitchFamily="66" charset="0"/>
              </a:rPr>
              <a:t>du seuil de CA soumis à l’IFU de 10 à 30 000 </a:t>
            </a:r>
            <a:r>
              <a:rPr lang="fr-FR" sz="2800" dirty="0" err="1">
                <a:latin typeface="Comic Sans MS" pitchFamily="66" charset="0"/>
              </a:rPr>
              <a:t>000</a:t>
            </a:r>
            <a:r>
              <a:rPr lang="fr-FR" sz="2800" dirty="0">
                <a:latin typeface="Comic Sans MS" pitchFamily="66" charset="0"/>
              </a:rPr>
              <a:t> DA/an (triplement du montant) ;</a:t>
            </a:r>
          </a:p>
          <a:p>
            <a:pPr eaLnBrk="0" hangingPunct="0">
              <a:lnSpc>
                <a:spcPct val="150000"/>
              </a:lnSpc>
            </a:pPr>
            <a:endParaRPr lang="fr-FR" sz="2800" dirty="0">
              <a:latin typeface="Comic Sans MS" pitchFamily="66" charset="0"/>
            </a:endParaRPr>
          </a:p>
          <a:p>
            <a:pPr marL="514350" indent="-514350" eaLnBrk="0" hangingPunct="0">
              <a:lnSpc>
                <a:spcPct val="150000"/>
              </a:lnSpc>
            </a:pPr>
            <a:r>
              <a:rPr lang="fr-FR" sz="2800" dirty="0" smtClean="0">
                <a:latin typeface="Comic Sans MS" pitchFamily="66" charset="0"/>
              </a:rPr>
              <a:t>b) Fusion </a:t>
            </a:r>
            <a:r>
              <a:rPr lang="fr-FR" sz="2800" dirty="0">
                <a:latin typeface="Comic Sans MS" pitchFamily="66" charset="0"/>
              </a:rPr>
              <a:t>des catégories BNC et BIC en une seule catégorie de revenu professionnel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1"/>
          <p:cNvSpPr>
            <a:spLocks noChangeArrowheads="1"/>
          </p:cNvSpPr>
          <p:nvPr/>
        </p:nvSpPr>
        <p:spPr bwMode="auto">
          <a:xfrm>
            <a:off x="500063" y="1752690"/>
            <a:ext cx="8286750" cy="2955746"/>
          </a:xfrm>
          <a:prstGeom prst="rect">
            <a:avLst/>
          </a:prstGeom>
          <a:noFill/>
          <a:ln w="9525">
            <a:noFill/>
            <a:miter lim="800000"/>
            <a:headEnd/>
            <a:tailEnd/>
          </a:ln>
        </p:spPr>
        <p:txBody>
          <a:bodyPr anchor="ctr">
            <a:spAutoFit/>
          </a:bodyPr>
          <a:lstStyle/>
          <a:p>
            <a:pPr marL="514350" indent="-514350" eaLnBrk="0" hangingPunct="0">
              <a:lnSpc>
                <a:spcPct val="150000"/>
              </a:lnSpc>
            </a:pPr>
            <a:r>
              <a:rPr lang="fr-FR" sz="3200" b="1" dirty="0" smtClean="0"/>
              <a:t>c) </a:t>
            </a:r>
            <a:r>
              <a:rPr lang="fr-FR" sz="3200" dirty="0" smtClean="0"/>
              <a:t>Suppression </a:t>
            </a:r>
            <a:r>
              <a:rPr lang="fr-FR" sz="3200" dirty="0"/>
              <a:t>du régime simplifié (BIC) ;</a:t>
            </a:r>
          </a:p>
          <a:p>
            <a:pPr eaLnBrk="0" hangingPunct="0">
              <a:lnSpc>
                <a:spcPct val="150000"/>
              </a:lnSpc>
            </a:pPr>
            <a:endParaRPr lang="fr-FR" sz="3200" dirty="0"/>
          </a:p>
          <a:p>
            <a:pPr eaLnBrk="0" hangingPunct="0">
              <a:lnSpc>
                <a:spcPct val="150000"/>
              </a:lnSpc>
            </a:pPr>
            <a:r>
              <a:rPr lang="fr-FR" sz="3200" b="1" dirty="0" smtClean="0"/>
              <a:t>d) </a:t>
            </a:r>
            <a:r>
              <a:rPr lang="fr-FR" sz="3200" dirty="0" smtClean="0"/>
              <a:t>Suppression </a:t>
            </a:r>
            <a:r>
              <a:rPr lang="fr-FR" sz="3200" dirty="0"/>
              <a:t>du régime de l’évaluation administrative (BNC)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1"/>
          <p:cNvSpPr>
            <a:spLocks noChangeArrowheads="1"/>
          </p:cNvSpPr>
          <p:nvPr/>
        </p:nvSpPr>
        <p:spPr bwMode="auto">
          <a:xfrm>
            <a:off x="179512" y="1775094"/>
            <a:ext cx="8678738" cy="3785652"/>
          </a:xfrm>
          <a:prstGeom prst="rect">
            <a:avLst/>
          </a:prstGeom>
          <a:noFill/>
          <a:ln w="9525">
            <a:noFill/>
            <a:miter lim="800000"/>
            <a:headEnd/>
            <a:tailEnd/>
          </a:ln>
        </p:spPr>
        <p:txBody>
          <a:bodyPr wrap="square" anchor="ctr">
            <a:spAutoFit/>
          </a:bodyPr>
          <a:lstStyle/>
          <a:p>
            <a:pPr eaLnBrk="0" hangingPunct="0">
              <a:lnSpc>
                <a:spcPct val="150000"/>
              </a:lnSpc>
            </a:pPr>
            <a:r>
              <a:rPr lang="fr-FR" sz="3200" b="1" dirty="0" smtClean="0"/>
              <a:t>e) </a:t>
            </a:r>
            <a:r>
              <a:rPr lang="fr-FR" sz="3200" dirty="0" smtClean="0"/>
              <a:t>Suppression </a:t>
            </a:r>
            <a:r>
              <a:rPr lang="fr-FR" sz="3200" dirty="0"/>
              <a:t>de la taxation provisoire de 10% d’IRG pour les contribuables CDI ;</a:t>
            </a:r>
          </a:p>
          <a:p>
            <a:pPr eaLnBrk="0" hangingPunct="0">
              <a:lnSpc>
                <a:spcPct val="150000"/>
              </a:lnSpc>
            </a:pPr>
            <a:endParaRPr lang="fr-FR" sz="3200" dirty="0"/>
          </a:p>
          <a:p>
            <a:pPr eaLnBrk="0" hangingPunct="0">
              <a:lnSpc>
                <a:spcPct val="150000"/>
              </a:lnSpc>
            </a:pPr>
            <a:r>
              <a:rPr lang="fr-FR" sz="3200" b="1" u="sng" dirty="0" smtClean="0"/>
              <a:t>f) </a:t>
            </a:r>
            <a:r>
              <a:rPr lang="fr-FR" sz="3200" dirty="0" smtClean="0"/>
              <a:t>Suppression </a:t>
            </a:r>
            <a:r>
              <a:rPr lang="fr-FR" sz="3200" dirty="0"/>
              <a:t>du taux proportionnel de 20% du régime simplifié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sz="5400" b="1" dirty="0" smtClean="0">
                <a:latin typeface="Comic Sans MS" pitchFamily="66" charset="0"/>
              </a:rPr>
              <a:t>Loi de finances pour 2015</a:t>
            </a:r>
            <a:endParaRPr lang="fr-FR" dirty="0"/>
          </a:p>
        </p:txBody>
      </p:sp>
      <p:sp>
        <p:nvSpPr>
          <p:cNvPr id="4" name="Espace réservé du contenu 3"/>
          <p:cNvSpPr>
            <a:spLocks noGrp="1"/>
          </p:cNvSpPr>
          <p:nvPr>
            <p:ph idx="1"/>
          </p:nvPr>
        </p:nvSpPr>
        <p:spPr>
          <a:xfrm>
            <a:off x="323528" y="1935480"/>
            <a:ext cx="8568952" cy="4389120"/>
          </a:xfrm>
        </p:spPr>
        <p:txBody>
          <a:bodyPr/>
          <a:lstStyle/>
          <a:p>
            <a:r>
              <a:rPr lang="fr-FR" dirty="0" smtClean="0">
                <a:latin typeface="Comic Sans MS" pitchFamily="66" charset="0"/>
              </a:rPr>
              <a:t>Pour </a:t>
            </a:r>
            <a:r>
              <a:rPr lang="fr-FR" dirty="0" smtClean="0">
                <a:solidFill>
                  <a:schemeClr val="accent5">
                    <a:lumMod val="50000"/>
                  </a:schemeClr>
                </a:solidFill>
                <a:latin typeface="Comic Sans MS" pitchFamily="66" charset="0"/>
              </a:rPr>
              <a:t>l’</a:t>
            </a:r>
            <a:r>
              <a:rPr lang="fr-FR" b="1" dirty="0" smtClean="0">
                <a:solidFill>
                  <a:schemeClr val="accent5">
                    <a:lumMod val="50000"/>
                  </a:schemeClr>
                </a:solidFill>
                <a:latin typeface="Comic Sans MS" pitchFamily="66" charset="0"/>
              </a:rPr>
              <a:t>Algérie</a:t>
            </a:r>
            <a:r>
              <a:rPr lang="fr-FR" dirty="0" smtClean="0">
                <a:latin typeface="Comic Sans MS" pitchFamily="66" charset="0"/>
              </a:rPr>
              <a:t>, le FMI prévoit une amélioration sensible de la croissance économique qui devrait atteindre </a:t>
            </a:r>
            <a:r>
              <a:rPr lang="fr-FR" b="1" dirty="0" smtClean="0">
                <a:latin typeface="Comic Sans MS" pitchFamily="66" charset="0"/>
              </a:rPr>
              <a:t>4,3%</a:t>
            </a:r>
            <a:r>
              <a:rPr lang="fr-FR" dirty="0" smtClean="0">
                <a:latin typeface="Comic Sans MS" pitchFamily="66" charset="0"/>
              </a:rPr>
              <a:t> en </a:t>
            </a:r>
            <a:r>
              <a:rPr lang="fr-FR" b="1" dirty="0" smtClean="0">
                <a:latin typeface="Comic Sans MS" pitchFamily="66" charset="0"/>
              </a:rPr>
              <a:t>2014</a:t>
            </a:r>
            <a:r>
              <a:rPr lang="fr-FR" dirty="0" smtClean="0">
                <a:latin typeface="Comic Sans MS" pitchFamily="66" charset="0"/>
              </a:rPr>
              <a:t> et </a:t>
            </a:r>
            <a:r>
              <a:rPr lang="fr-FR" b="1" dirty="0" smtClean="0">
                <a:latin typeface="Comic Sans MS" pitchFamily="66" charset="0"/>
              </a:rPr>
              <a:t>4,1%</a:t>
            </a:r>
            <a:r>
              <a:rPr lang="fr-FR" dirty="0" smtClean="0">
                <a:latin typeface="Comic Sans MS" pitchFamily="66" charset="0"/>
              </a:rPr>
              <a:t> en </a:t>
            </a:r>
            <a:r>
              <a:rPr lang="fr-FR" b="1" dirty="0" smtClean="0">
                <a:latin typeface="Comic Sans MS" pitchFamily="66" charset="0"/>
              </a:rPr>
              <a:t>2015</a:t>
            </a:r>
            <a:r>
              <a:rPr lang="fr-FR" dirty="0" smtClean="0">
                <a:latin typeface="Comic Sans MS" pitchFamily="66" charset="0"/>
              </a:rPr>
              <a:t> (contre 2,7% en 2013), </a:t>
            </a:r>
            <a:r>
              <a:rPr lang="fr-FR" b="1" u="sng" dirty="0" smtClean="0">
                <a:solidFill>
                  <a:srgbClr val="FF0000"/>
                </a:solidFill>
                <a:latin typeface="Comic Sans MS" pitchFamily="66" charset="0"/>
              </a:rPr>
              <a:t>sous l’hypothèse d’une plus grande diversification de l’économie algérienne</a:t>
            </a:r>
            <a:r>
              <a:rPr lang="fr-FR" dirty="0" smtClean="0">
                <a:latin typeface="Comic Sans MS" pitchFamily="66" charset="0"/>
              </a:rPr>
              <a:t>.</a:t>
            </a:r>
          </a:p>
          <a:p>
            <a:r>
              <a:rPr lang="fr-FR" dirty="0" smtClean="0">
                <a:latin typeface="Comic Sans MS" pitchFamily="66" charset="0"/>
              </a:rPr>
              <a:t> Cette légère décélération (-0,2 point de pourcentage), de la croissance en 2015 par rapport à 2014 </a:t>
            </a:r>
            <a:r>
              <a:rPr lang="fr-FR" b="1" u="sng" dirty="0" smtClean="0">
                <a:solidFill>
                  <a:srgbClr val="FF0000"/>
                </a:solidFill>
                <a:latin typeface="Comic Sans MS" pitchFamily="66" charset="0"/>
              </a:rPr>
              <a:t>est due principalement au repli de la croissance de la valeur ajoutée des secteurs hors hydrocarbures.</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1"/>
          <p:cNvSpPr>
            <a:spLocks noChangeArrowheads="1"/>
          </p:cNvSpPr>
          <p:nvPr/>
        </p:nvSpPr>
        <p:spPr bwMode="auto">
          <a:xfrm>
            <a:off x="285750" y="642730"/>
            <a:ext cx="8643938" cy="5262979"/>
          </a:xfrm>
          <a:prstGeom prst="rect">
            <a:avLst/>
          </a:prstGeom>
          <a:noFill/>
          <a:ln w="9525">
            <a:noFill/>
            <a:miter lim="800000"/>
            <a:headEnd/>
            <a:tailEnd/>
          </a:ln>
        </p:spPr>
        <p:txBody>
          <a:bodyPr anchor="ctr">
            <a:spAutoFit/>
          </a:bodyPr>
          <a:lstStyle/>
          <a:p>
            <a:pPr algn="just" eaLnBrk="0" hangingPunct="0">
              <a:lnSpc>
                <a:spcPct val="150000"/>
              </a:lnSpc>
            </a:pPr>
            <a:r>
              <a:rPr lang="fr-FR" sz="2800" b="1" dirty="0" smtClean="0">
                <a:latin typeface="Comic Sans MS" pitchFamily="66" charset="0"/>
              </a:rPr>
              <a:t>g) </a:t>
            </a:r>
            <a:r>
              <a:rPr lang="fr-FR" sz="2800" dirty="0" smtClean="0">
                <a:latin typeface="Comic Sans MS" pitchFamily="66" charset="0"/>
              </a:rPr>
              <a:t>Basculement </a:t>
            </a:r>
            <a:r>
              <a:rPr lang="fr-FR" sz="2800" dirty="0">
                <a:latin typeface="Comic Sans MS" pitchFamily="66" charset="0"/>
              </a:rPr>
              <a:t>des rémunérations des associés   gérants des SARL, des associés des sociétés de personnes et des membres des sociétés civiles et en participation du BNC vers les TS </a:t>
            </a:r>
            <a:r>
              <a:rPr lang="fr-FR" sz="2800" dirty="0" smtClean="0">
                <a:latin typeface="Comic Sans MS" pitchFamily="66" charset="0"/>
              </a:rPr>
              <a:t>;</a:t>
            </a:r>
          </a:p>
          <a:p>
            <a:pPr algn="just" eaLnBrk="0" hangingPunct="0">
              <a:lnSpc>
                <a:spcPct val="150000"/>
              </a:lnSpc>
            </a:pPr>
            <a:endParaRPr lang="fr-FR" sz="2800" dirty="0">
              <a:latin typeface="Comic Sans MS" pitchFamily="66" charset="0"/>
            </a:endParaRPr>
          </a:p>
          <a:p>
            <a:pPr algn="just" eaLnBrk="0" hangingPunct="0">
              <a:lnSpc>
                <a:spcPct val="150000"/>
              </a:lnSpc>
            </a:pPr>
            <a:r>
              <a:rPr lang="fr-FR" sz="2800" b="1" dirty="0" smtClean="0">
                <a:latin typeface="Comic Sans MS" pitchFamily="66" charset="0"/>
              </a:rPr>
              <a:t>h) </a:t>
            </a:r>
            <a:r>
              <a:rPr lang="fr-FR" sz="2800" dirty="0" smtClean="0">
                <a:latin typeface="Comic Sans MS" pitchFamily="66" charset="0"/>
              </a:rPr>
              <a:t>Exonération </a:t>
            </a:r>
            <a:r>
              <a:rPr lang="fr-FR" sz="2800" dirty="0">
                <a:latin typeface="Comic Sans MS" pitchFamily="66" charset="0"/>
              </a:rPr>
              <a:t>de l’IRG, des distributions faites au profit des actionnaires ou détenteurs de parts sociales des sociétés relevant de l’IFU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1"/>
          <p:cNvSpPr>
            <a:spLocks noChangeArrowheads="1"/>
          </p:cNvSpPr>
          <p:nvPr/>
        </p:nvSpPr>
        <p:spPr bwMode="auto">
          <a:xfrm>
            <a:off x="214313" y="172313"/>
            <a:ext cx="8715375" cy="5632311"/>
          </a:xfrm>
          <a:prstGeom prst="rect">
            <a:avLst/>
          </a:prstGeom>
          <a:noFill/>
          <a:ln w="9525">
            <a:noFill/>
            <a:miter lim="800000"/>
            <a:headEnd/>
            <a:tailEnd/>
          </a:ln>
        </p:spPr>
        <p:txBody>
          <a:bodyPr anchor="ctr">
            <a:spAutoFit/>
          </a:bodyPr>
          <a:lstStyle/>
          <a:p>
            <a:pPr marL="514350" indent="-514350" algn="just" eaLnBrk="0" hangingPunct="0">
              <a:lnSpc>
                <a:spcPct val="150000"/>
              </a:lnSpc>
              <a:buAutoNum type="romanLcParenR"/>
            </a:pPr>
            <a:r>
              <a:rPr lang="fr-FR" sz="2400" dirty="0" smtClean="0">
                <a:latin typeface="Comic Sans MS" pitchFamily="66" charset="0"/>
              </a:rPr>
              <a:t>Elargissement </a:t>
            </a:r>
            <a:r>
              <a:rPr lang="fr-FR" sz="2400" dirty="0">
                <a:latin typeface="Comic Sans MS" pitchFamily="66" charset="0"/>
              </a:rPr>
              <a:t>du champ d’application de l’IFU aux personnes morales soumises à l’IBS et aux titulaires de BNC. Les sociétés soumises à l’IFU sont exclus de l’application de l’IBS</a:t>
            </a:r>
            <a:r>
              <a:rPr lang="fr-FR" sz="2400" dirty="0" smtClean="0">
                <a:latin typeface="Comic Sans MS" pitchFamily="66" charset="0"/>
              </a:rPr>
              <a:t>. L’IFU </a:t>
            </a:r>
            <a:r>
              <a:rPr lang="fr-FR" sz="2400" dirty="0">
                <a:latin typeface="Comic Sans MS" pitchFamily="66" charset="0"/>
              </a:rPr>
              <a:t>couvre: la TAP, la TVA, l’IRG ou l’IBS; </a:t>
            </a:r>
            <a:endParaRPr lang="fr-FR" sz="2400" dirty="0" smtClean="0">
              <a:latin typeface="Comic Sans MS" pitchFamily="66" charset="0"/>
            </a:endParaRPr>
          </a:p>
          <a:p>
            <a:pPr marL="514350" indent="-514350" algn="just" eaLnBrk="0" hangingPunct="0">
              <a:lnSpc>
                <a:spcPct val="150000"/>
              </a:lnSpc>
            </a:pPr>
            <a:endParaRPr lang="fr-FR" sz="2400" dirty="0">
              <a:latin typeface="Comic Sans MS" pitchFamily="66" charset="0"/>
            </a:endParaRPr>
          </a:p>
          <a:p>
            <a:pPr algn="just" eaLnBrk="0" hangingPunct="0">
              <a:lnSpc>
                <a:spcPct val="150000"/>
              </a:lnSpc>
            </a:pPr>
            <a:r>
              <a:rPr lang="fr-FR" sz="2400" b="1" dirty="0" smtClean="0">
                <a:latin typeface="Comic Sans MS" pitchFamily="66" charset="0"/>
              </a:rPr>
              <a:t>j) </a:t>
            </a:r>
            <a:r>
              <a:rPr lang="fr-FR" sz="2400" dirty="0" smtClean="0">
                <a:latin typeface="Comic Sans MS" pitchFamily="66" charset="0"/>
              </a:rPr>
              <a:t>Basculement </a:t>
            </a:r>
            <a:r>
              <a:rPr lang="fr-FR" sz="2400" dirty="0">
                <a:latin typeface="Comic Sans MS" pitchFamily="66" charset="0"/>
              </a:rPr>
              <a:t>des avantages accordés dans le cadre des dispositifs d’emploi (ANSEJ, ANGEM, CNAC) en matière d’IRG ou IBS et de TAP vers des exonérations en matière de l’IFU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1"/>
          <p:cNvSpPr>
            <a:spLocks noChangeArrowheads="1"/>
          </p:cNvSpPr>
          <p:nvPr/>
        </p:nvSpPr>
        <p:spPr bwMode="auto">
          <a:xfrm>
            <a:off x="357188" y="142668"/>
            <a:ext cx="8607300" cy="5262979"/>
          </a:xfrm>
          <a:prstGeom prst="rect">
            <a:avLst/>
          </a:prstGeom>
          <a:noFill/>
          <a:ln w="9525">
            <a:noFill/>
            <a:miter lim="800000"/>
            <a:headEnd/>
            <a:tailEnd/>
          </a:ln>
        </p:spPr>
        <p:txBody>
          <a:bodyPr wrap="square" anchor="ctr">
            <a:spAutoFit/>
          </a:bodyPr>
          <a:lstStyle/>
          <a:p>
            <a:pPr eaLnBrk="0" hangingPunct="0">
              <a:lnSpc>
                <a:spcPct val="150000"/>
              </a:lnSpc>
            </a:pPr>
            <a:r>
              <a:rPr lang="fr-FR" sz="2800" b="1" dirty="0" smtClean="0">
                <a:latin typeface="Comic Sans MS" pitchFamily="66" charset="0"/>
              </a:rPr>
              <a:t>k) </a:t>
            </a:r>
            <a:r>
              <a:rPr lang="fr-FR" sz="2800" dirty="0" smtClean="0">
                <a:latin typeface="Comic Sans MS" pitchFamily="66" charset="0"/>
              </a:rPr>
              <a:t>Possibilité </a:t>
            </a:r>
            <a:r>
              <a:rPr lang="fr-FR" sz="2800" dirty="0">
                <a:latin typeface="Comic Sans MS" pitchFamily="66" charset="0"/>
              </a:rPr>
              <a:t>d’acquittement annuel de l’IFU </a:t>
            </a:r>
            <a:r>
              <a:rPr lang="fr-FR" sz="2800" dirty="0" smtClean="0">
                <a:latin typeface="Comic Sans MS" pitchFamily="66" charset="0"/>
              </a:rPr>
              <a:t>;</a:t>
            </a:r>
          </a:p>
          <a:p>
            <a:pPr eaLnBrk="0" hangingPunct="0">
              <a:lnSpc>
                <a:spcPct val="150000"/>
              </a:lnSpc>
            </a:pPr>
            <a:endParaRPr lang="fr-FR" sz="2800" dirty="0">
              <a:latin typeface="Comic Sans MS" pitchFamily="66" charset="0"/>
            </a:endParaRPr>
          </a:p>
          <a:p>
            <a:pPr eaLnBrk="0" hangingPunct="0">
              <a:lnSpc>
                <a:spcPct val="150000"/>
              </a:lnSpc>
            </a:pPr>
            <a:r>
              <a:rPr lang="fr-FR" sz="2800" b="1" dirty="0" smtClean="0">
                <a:latin typeface="Comic Sans MS" pitchFamily="66" charset="0"/>
              </a:rPr>
              <a:t>l) </a:t>
            </a:r>
            <a:r>
              <a:rPr lang="fr-FR" sz="2800" dirty="0" smtClean="0">
                <a:latin typeface="Comic Sans MS" pitchFamily="66" charset="0"/>
              </a:rPr>
              <a:t>Relèvement </a:t>
            </a:r>
            <a:r>
              <a:rPr lang="fr-FR" sz="2800" dirty="0">
                <a:latin typeface="Comic Sans MS" pitchFamily="66" charset="0"/>
              </a:rPr>
              <a:t>du seuil d’assujettissement à la TVA et son alignement au seuil de l’IFU fixé à 30 000 </a:t>
            </a:r>
            <a:r>
              <a:rPr lang="fr-FR" sz="2800" dirty="0" err="1">
                <a:latin typeface="Comic Sans MS" pitchFamily="66" charset="0"/>
              </a:rPr>
              <a:t>000</a:t>
            </a:r>
            <a:r>
              <a:rPr lang="fr-FR" sz="2800" dirty="0">
                <a:latin typeface="Comic Sans MS" pitchFamily="66" charset="0"/>
              </a:rPr>
              <a:t> DA </a:t>
            </a:r>
            <a:r>
              <a:rPr lang="fr-FR" sz="2800" dirty="0" smtClean="0">
                <a:latin typeface="Comic Sans MS" pitchFamily="66" charset="0"/>
              </a:rPr>
              <a:t>.</a:t>
            </a:r>
          </a:p>
          <a:p>
            <a:pPr eaLnBrk="0" hangingPunct="0">
              <a:lnSpc>
                <a:spcPct val="150000"/>
              </a:lnSpc>
            </a:pPr>
            <a:r>
              <a:rPr lang="fr-FR" sz="2800" dirty="0" smtClean="0">
                <a:latin typeface="Comic Sans MS" pitchFamily="66" charset="0"/>
              </a:rPr>
              <a:t>(Les </a:t>
            </a:r>
            <a:r>
              <a:rPr lang="fr-FR" sz="2800" dirty="0">
                <a:latin typeface="Comic Sans MS" pitchFamily="66" charset="0"/>
              </a:rPr>
              <a:t>anciens seuils de taxation à la TVA étaient de 100.000 DA pour les prestations et 130.000 DA pour les autres activités </a:t>
            </a:r>
            <a:r>
              <a:rPr lang="fr-FR" sz="2800" dirty="0" smtClean="0">
                <a:latin typeface="Comic Sans MS" pitchFamily="66" charset="0"/>
              </a:rPr>
              <a:t>);</a:t>
            </a:r>
            <a:endParaRPr lang="fr-FR" sz="28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1"/>
          <p:cNvSpPr>
            <a:spLocks noChangeArrowheads="1"/>
          </p:cNvSpPr>
          <p:nvPr/>
        </p:nvSpPr>
        <p:spPr bwMode="auto">
          <a:xfrm>
            <a:off x="357188" y="794338"/>
            <a:ext cx="8358187" cy="5262979"/>
          </a:xfrm>
          <a:prstGeom prst="rect">
            <a:avLst/>
          </a:prstGeom>
          <a:noFill/>
          <a:ln w="9525">
            <a:noFill/>
            <a:miter lim="800000"/>
            <a:headEnd/>
            <a:tailEnd/>
          </a:ln>
        </p:spPr>
        <p:txBody>
          <a:bodyPr anchor="ctr">
            <a:spAutoFit/>
          </a:bodyPr>
          <a:lstStyle/>
          <a:p>
            <a:pPr algn="just" eaLnBrk="0" hangingPunct="0">
              <a:lnSpc>
                <a:spcPct val="150000"/>
              </a:lnSpc>
            </a:pPr>
            <a:r>
              <a:rPr lang="fr-FR" sz="2800" b="1" dirty="0" smtClean="0">
                <a:latin typeface="Comic Sans MS" pitchFamily="66" charset="0"/>
              </a:rPr>
              <a:t>m) </a:t>
            </a:r>
            <a:r>
              <a:rPr lang="fr-FR" sz="2800" dirty="0" smtClean="0">
                <a:latin typeface="Comic Sans MS" pitchFamily="66" charset="0"/>
              </a:rPr>
              <a:t>Exclusion</a:t>
            </a:r>
            <a:r>
              <a:rPr lang="fr-FR" sz="2800" dirty="0">
                <a:latin typeface="Comic Sans MS" pitchFamily="66" charset="0"/>
              </a:rPr>
              <a:t>, de la franchise de TVA, des dispositifs d’emploi (ANSEJ, ANGEM, CNAC) lorsque leurs titulaires sont soumis au régime de l’IFU. </a:t>
            </a:r>
            <a:endParaRPr lang="fr-FR" sz="2800" dirty="0" smtClean="0">
              <a:latin typeface="Comic Sans MS" pitchFamily="66" charset="0"/>
            </a:endParaRPr>
          </a:p>
          <a:p>
            <a:pPr algn="just" eaLnBrk="0" hangingPunct="0">
              <a:lnSpc>
                <a:spcPct val="150000"/>
              </a:lnSpc>
            </a:pPr>
            <a:r>
              <a:rPr lang="fr-FR" sz="2800" b="1" u="sng" dirty="0" smtClean="0">
                <a:solidFill>
                  <a:srgbClr val="FF0000"/>
                </a:solidFill>
                <a:latin typeface="Comic Sans MS" pitchFamily="66" charset="0"/>
              </a:rPr>
              <a:t>Cet </a:t>
            </a:r>
            <a:r>
              <a:rPr lang="fr-FR" sz="2800" b="1" u="sng" dirty="0">
                <a:solidFill>
                  <a:srgbClr val="FF0000"/>
                </a:solidFill>
                <a:latin typeface="Comic Sans MS" pitchFamily="66" charset="0"/>
              </a:rPr>
              <a:t>avantage est réintroduit en faveur des promoteurs soumis au régime du réel au titre des équipements importés (supprimé par la LF 2014);</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1"/>
          <p:cNvSpPr>
            <a:spLocks noChangeArrowheads="1"/>
          </p:cNvSpPr>
          <p:nvPr/>
        </p:nvSpPr>
        <p:spPr bwMode="auto">
          <a:xfrm>
            <a:off x="357188" y="1799797"/>
            <a:ext cx="8429625" cy="1959832"/>
          </a:xfrm>
          <a:prstGeom prst="rect">
            <a:avLst/>
          </a:prstGeom>
          <a:noFill/>
          <a:ln w="9525">
            <a:noFill/>
            <a:miter lim="800000"/>
            <a:headEnd/>
            <a:tailEnd/>
          </a:ln>
        </p:spPr>
        <p:txBody>
          <a:bodyPr anchor="ctr">
            <a:spAutoFit/>
          </a:bodyPr>
          <a:lstStyle/>
          <a:p>
            <a:pPr algn="just" eaLnBrk="0" hangingPunct="0">
              <a:lnSpc>
                <a:spcPct val="150000"/>
              </a:lnSpc>
            </a:pPr>
            <a:r>
              <a:rPr lang="fr-FR" sz="2800" b="1" dirty="0" smtClean="0">
                <a:latin typeface="Comic Sans MS" pitchFamily="66" charset="0"/>
              </a:rPr>
              <a:t>n) </a:t>
            </a:r>
            <a:r>
              <a:rPr lang="fr-FR" sz="2800" dirty="0" smtClean="0">
                <a:latin typeface="Comic Sans MS" pitchFamily="66" charset="0"/>
              </a:rPr>
              <a:t>Dispense </a:t>
            </a:r>
            <a:r>
              <a:rPr lang="fr-FR" sz="2800" dirty="0">
                <a:latin typeface="Comic Sans MS" pitchFamily="66" charset="0"/>
              </a:rPr>
              <a:t>des nouveaux contribuables soumis au régime de l’IFU du paiement de l’impôt durant la première année d’exploitation.</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1"/>
          <p:cNvSpPr>
            <a:spLocks noChangeArrowheads="1"/>
          </p:cNvSpPr>
          <p:nvPr/>
        </p:nvSpPr>
        <p:spPr bwMode="auto">
          <a:xfrm>
            <a:off x="357188" y="1727863"/>
            <a:ext cx="8429625" cy="2883162"/>
          </a:xfrm>
          <a:prstGeom prst="rect">
            <a:avLst/>
          </a:prstGeom>
          <a:noFill/>
          <a:ln w="9525">
            <a:noFill/>
            <a:miter lim="800000"/>
            <a:headEnd/>
            <a:tailEnd/>
          </a:ln>
        </p:spPr>
        <p:txBody>
          <a:bodyPr anchor="ctr">
            <a:spAutoFit/>
          </a:bodyPr>
          <a:lstStyle/>
          <a:p>
            <a:pPr algn="just" eaLnBrk="0" hangingPunct="0">
              <a:lnSpc>
                <a:spcPct val="250000"/>
              </a:lnSpc>
            </a:pPr>
            <a:endParaRPr lang="fr-FR" sz="2400" dirty="0"/>
          </a:p>
          <a:p>
            <a:pPr algn="just" eaLnBrk="0" hangingPunct="0">
              <a:lnSpc>
                <a:spcPct val="150000"/>
              </a:lnSpc>
            </a:pPr>
            <a:r>
              <a:rPr lang="fr-FR" sz="2400" dirty="0"/>
              <a:t>	</a:t>
            </a:r>
            <a:r>
              <a:rPr lang="fr-FR" sz="2800" dirty="0">
                <a:latin typeface="Comic Sans MS" pitchFamily="66" charset="0"/>
              </a:rPr>
              <a:t>Compte tenu de ces profonds changements, les critères d’éligibilité au régime du forfait sont modifiés comme suit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15715" name="Rectangle 3"/>
          <p:cNvSpPr>
            <a:spLocks noChangeArrowheads="1"/>
          </p:cNvSpPr>
          <p:nvPr/>
        </p:nvSpPr>
        <p:spPr bwMode="auto">
          <a:xfrm>
            <a:off x="214313" y="142875"/>
            <a:ext cx="8715375" cy="5940425"/>
          </a:xfrm>
          <a:prstGeom prst="rect">
            <a:avLst/>
          </a:prstGeom>
          <a:noFill/>
          <a:ln w="9525">
            <a:noFill/>
            <a:miter lim="800000"/>
            <a:headEnd/>
            <a:tailEnd/>
          </a:ln>
          <a:effectLst/>
        </p:spPr>
        <p:txBody>
          <a:bodyPr anchor="ctr">
            <a:spAutoFit/>
          </a:bodyPr>
          <a:lstStyle/>
          <a:p>
            <a:pPr eaLnBrk="0" hangingPunct="0">
              <a:lnSpc>
                <a:spcPct val="250000"/>
              </a:lnSpc>
              <a:defRPr/>
            </a:pPr>
            <a:r>
              <a:rPr lang="fr-FR" sz="1600" u="sng" dirty="0">
                <a:latin typeface="Arial" pitchFamily="34" charset="0"/>
                <a:ea typeface="Calibri" pitchFamily="34" charset="0"/>
                <a:cs typeface="Arial" pitchFamily="34" charset="0"/>
              </a:rPr>
              <a:t>-Anciens critères (paramètre multiples)                         -Nouveaux critères (paramètre unique)</a:t>
            </a:r>
            <a:endParaRPr lang="fr-FR" sz="1050" dirty="0">
              <a:latin typeface="Arial" pitchFamily="34" charset="0"/>
              <a:cs typeface="Arial" pitchFamily="34" charset="0"/>
            </a:endParaRPr>
          </a:p>
          <a:p>
            <a:pPr eaLnBrk="0" hangingPunct="0">
              <a:lnSpc>
                <a:spcPct val="250000"/>
              </a:lnSpc>
              <a:defRPr/>
            </a:pPr>
            <a:r>
              <a:rPr lang="fr-FR" dirty="0">
                <a:solidFill>
                  <a:srgbClr val="FF0000"/>
                </a:solidFill>
                <a:latin typeface="Arial" pitchFamily="34" charset="0"/>
                <a:ea typeface="Calibri" pitchFamily="34" charset="0"/>
                <a:cs typeface="Arial" pitchFamily="34" charset="0"/>
              </a:rPr>
              <a:t>a-</a:t>
            </a:r>
            <a:r>
              <a:rPr lang="fr-FR" dirty="0">
                <a:latin typeface="Arial" pitchFamily="34" charset="0"/>
                <a:ea typeface="Calibri" pitchFamily="34" charset="0"/>
                <a:cs typeface="Arial" pitchFamily="34" charset="0"/>
              </a:rPr>
              <a:t> Seuil de CA : 10.000.000 DA ;                                -un seul critère : seuil de CA </a:t>
            </a:r>
            <a:endParaRPr lang="fr-FR" sz="1050" dirty="0">
              <a:latin typeface="Arial" pitchFamily="34" charset="0"/>
              <a:cs typeface="Arial" pitchFamily="34" charset="0"/>
            </a:endParaRPr>
          </a:p>
          <a:p>
            <a:pPr eaLnBrk="0" hangingPunct="0">
              <a:lnSpc>
                <a:spcPct val="250000"/>
              </a:lnSpc>
              <a:defRPr/>
            </a:pPr>
            <a:r>
              <a:rPr lang="fr-FR" dirty="0">
                <a:solidFill>
                  <a:srgbClr val="FF0000"/>
                </a:solidFill>
                <a:latin typeface="Arial" pitchFamily="34" charset="0"/>
                <a:ea typeface="Calibri" pitchFamily="34" charset="0"/>
                <a:cs typeface="Arial" pitchFamily="34" charset="0"/>
              </a:rPr>
              <a:t>b-</a:t>
            </a:r>
            <a:r>
              <a:rPr lang="fr-FR" dirty="0">
                <a:latin typeface="Arial" pitchFamily="34" charset="0"/>
                <a:ea typeface="Calibri" pitchFamily="34" charset="0"/>
                <a:cs typeface="Arial" pitchFamily="34" charset="0"/>
              </a:rPr>
              <a:t> Statut juridique : uniquement PP ;                          à 30.000.000 DA</a:t>
            </a:r>
            <a:endParaRPr lang="fr-FR" sz="1050" dirty="0">
              <a:latin typeface="Arial" pitchFamily="34" charset="0"/>
              <a:cs typeface="Arial" pitchFamily="34" charset="0"/>
            </a:endParaRPr>
          </a:p>
          <a:p>
            <a:pPr eaLnBrk="0" hangingPunct="0">
              <a:lnSpc>
                <a:spcPct val="250000"/>
              </a:lnSpc>
              <a:defRPr/>
            </a:pPr>
            <a:r>
              <a:rPr lang="fr-FR" dirty="0">
                <a:solidFill>
                  <a:srgbClr val="FF0000"/>
                </a:solidFill>
                <a:latin typeface="Arial" pitchFamily="34" charset="0"/>
                <a:ea typeface="Calibri" pitchFamily="34" charset="0"/>
                <a:cs typeface="Arial" pitchFamily="34" charset="0"/>
              </a:rPr>
              <a:t>C-</a:t>
            </a:r>
            <a:r>
              <a:rPr lang="fr-FR" dirty="0">
                <a:latin typeface="Arial" pitchFamily="34" charset="0"/>
                <a:ea typeface="Calibri" pitchFamily="34" charset="0"/>
                <a:cs typeface="Arial" pitchFamily="34" charset="0"/>
              </a:rPr>
              <a:t> Nature d’activité : exclusion du gros,</a:t>
            </a:r>
            <a:endParaRPr lang="fr-FR" sz="1050" dirty="0">
              <a:latin typeface="Arial" pitchFamily="34" charset="0"/>
              <a:cs typeface="Arial" pitchFamily="34" charset="0"/>
            </a:endParaRPr>
          </a:p>
          <a:p>
            <a:pPr eaLnBrk="0" hangingPunct="0">
              <a:lnSpc>
                <a:spcPct val="250000"/>
              </a:lnSpc>
              <a:defRPr/>
            </a:pPr>
            <a:r>
              <a:rPr lang="fr-FR" dirty="0">
                <a:latin typeface="Arial" pitchFamily="34" charset="0"/>
                <a:ea typeface="Calibri" pitchFamily="34" charset="0"/>
                <a:cs typeface="Arial" pitchFamily="34" charset="0"/>
              </a:rPr>
              <a:t>Des concessionnaires, des stations services, </a:t>
            </a:r>
            <a:endParaRPr lang="fr-FR" sz="1050" dirty="0">
              <a:latin typeface="Arial" pitchFamily="34" charset="0"/>
              <a:cs typeface="Arial" pitchFamily="34" charset="0"/>
            </a:endParaRPr>
          </a:p>
          <a:p>
            <a:pPr eaLnBrk="0" hangingPunct="0">
              <a:lnSpc>
                <a:spcPct val="250000"/>
              </a:lnSpc>
              <a:defRPr/>
            </a:pPr>
            <a:r>
              <a:rPr lang="fr-FR" dirty="0">
                <a:latin typeface="Arial" pitchFamily="34" charset="0"/>
                <a:ea typeface="Calibri" pitchFamily="34" charset="0"/>
                <a:cs typeface="Arial" pitchFamily="34" charset="0"/>
              </a:rPr>
              <a:t> des exportateurs, des lotisseurs….</a:t>
            </a:r>
            <a:endParaRPr lang="fr-FR" sz="1050" dirty="0">
              <a:latin typeface="Arial" pitchFamily="34" charset="0"/>
              <a:cs typeface="Arial" pitchFamily="34" charset="0"/>
            </a:endParaRPr>
          </a:p>
          <a:p>
            <a:pPr eaLnBrk="0" hangingPunct="0">
              <a:lnSpc>
                <a:spcPct val="250000"/>
              </a:lnSpc>
              <a:defRPr/>
            </a:pPr>
            <a:r>
              <a:rPr lang="fr-FR" dirty="0">
                <a:solidFill>
                  <a:srgbClr val="FF0000"/>
                </a:solidFill>
                <a:latin typeface="Arial" pitchFamily="34" charset="0"/>
                <a:ea typeface="Calibri" pitchFamily="34" charset="0"/>
                <a:cs typeface="Arial" pitchFamily="34" charset="0"/>
              </a:rPr>
              <a:t>d-</a:t>
            </a:r>
            <a:r>
              <a:rPr lang="fr-FR" dirty="0">
                <a:latin typeface="Arial" pitchFamily="34" charset="0"/>
                <a:ea typeface="Calibri" pitchFamily="34" charset="0"/>
                <a:cs typeface="Arial" pitchFamily="34" charset="0"/>
              </a:rPr>
              <a:t> Régime d’avantages : exclusion de l’ANDI</a:t>
            </a:r>
            <a:endParaRPr lang="fr-FR" sz="1050" dirty="0">
              <a:latin typeface="Arial" pitchFamily="34" charset="0"/>
              <a:cs typeface="Arial" pitchFamily="34" charset="0"/>
            </a:endParaRPr>
          </a:p>
          <a:p>
            <a:pPr eaLnBrk="0" hangingPunct="0">
              <a:lnSpc>
                <a:spcPct val="250000"/>
              </a:lnSpc>
              <a:defRPr/>
            </a:pPr>
            <a:r>
              <a:rPr lang="fr-FR" dirty="0">
                <a:latin typeface="Arial" pitchFamily="34" charset="0"/>
                <a:ea typeface="Calibri" pitchFamily="34" charset="0"/>
                <a:cs typeface="Arial" pitchFamily="34" charset="0"/>
              </a:rPr>
              <a:t>et dispositifs d’emploi (doctrine administrative)</a:t>
            </a:r>
            <a:endParaRPr lang="fr-FR" sz="2800" dirty="0">
              <a:latin typeface="Arial" pitchFamily="34" charset="0"/>
              <a:cs typeface="Arial" pitchFamily="34" charset="0"/>
            </a:endParaRPr>
          </a:p>
        </p:txBody>
      </p:sp>
      <p:cxnSp>
        <p:nvCxnSpPr>
          <p:cNvPr id="7" name="Connecteur droit 6"/>
          <p:cNvCxnSpPr/>
          <p:nvPr/>
        </p:nvCxnSpPr>
        <p:spPr>
          <a:xfrm rot="5400000">
            <a:off x="2214563" y="3429000"/>
            <a:ext cx="5716588" cy="1587"/>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1"/>
          <p:cNvSpPr>
            <a:spLocks noChangeArrowheads="1"/>
          </p:cNvSpPr>
          <p:nvPr/>
        </p:nvSpPr>
        <p:spPr bwMode="auto">
          <a:xfrm>
            <a:off x="857250" y="142875"/>
            <a:ext cx="7143750" cy="461963"/>
          </a:xfrm>
          <a:prstGeom prst="rect">
            <a:avLst/>
          </a:prstGeom>
          <a:noFill/>
          <a:ln w="9525">
            <a:noFill/>
            <a:miter lim="800000"/>
            <a:headEnd/>
            <a:tailEnd/>
          </a:ln>
        </p:spPr>
        <p:txBody>
          <a:bodyPr anchor="ctr">
            <a:spAutoFit/>
          </a:bodyPr>
          <a:lstStyle/>
          <a:p>
            <a:pPr algn="ctr" eaLnBrk="0" hangingPunct="0"/>
            <a:r>
              <a:rPr lang="fr-FR" sz="2400" b="1" u="sng"/>
              <a:t>Schéma synthétique des régimes d’imposition</a:t>
            </a:r>
            <a:endParaRPr lang="fr-FR" sz="2400"/>
          </a:p>
        </p:txBody>
      </p:sp>
      <p:graphicFrame>
        <p:nvGraphicFramePr>
          <p:cNvPr id="4" name="Tableau 3"/>
          <p:cNvGraphicFramePr>
            <a:graphicFrameLocks noGrp="1"/>
          </p:cNvGraphicFramePr>
          <p:nvPr/>
        </p:nvGraphicFramePr>
        <p:xfrm>
          <a:off x="285750" y="714375"/>
          <a:ext cx="8715437" cy="5261384"/>
        </p:xfrm>
        <a:graphic>
          <a:graphicData uri="http://schemas.openxmlformats.org/drawingml/2006/table">
            <a:tbl>
              <a:tblPr/>
              <a:tblGrid>
                <a:gridCol w="1359289"/>
                <a:gridCol w="3379063"/>
                <a:gridCol w="476592"/>
                <a:gridCol w="1578644"/>
                <a:gridCol w="1921849"/>
              </a:tblGrid>
              <a:tr h="422416">
                <a:tc rowSpan="3">
                  <a:txBody>
                    <a:bodyPr/>
                    <a:lstStyle/>
                    <a:p>
                      <a:pPr algn="ctr">
                        <a:lnSpc>
                          <a:spcPct val="115000"/>
                        </a:lnSpc>
                        <a:spcAft>
                          <a:spcPts val="0"/>
                        </a:spcAft>
                      </a:pPr>
                      <a:r>
                        <a:rPr lang="fr-FR" sz="1400" b="1" dirty="0">
                          <a:latin typeface="Calibri" pitchFamily="34" charset="0"/>
                          <a:ea typeface="Calibri"/>
                          <a:cs typeface="Arial" pitchFamily="34" charset="0"/>
                        </a:rPr>
                        <a:t>*Au 31/12/14</a:t>
                      </a:r>
                      <a:endParaRPr lang="fr-FR" sz="1400" dirty="0">
                        <a:latin typeface="Calibri" pitchFamily="34" charset="0"/>
                        <a:ea typeface="Calibri"/>
                        <a:cs typeface="Arial" pitchFamily="34" charset="0"/>
                      </a:endParaRPr>
                    </a:p>
                  </a:txBody>
                  <a:tcPr marL="42749" marR="42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FR" sz="1400" b="1" dirty="0">
                          <a:latin typeface="Calibri" pitchFamily="34" charset="0"/>
                          <a:ea typeface="Calibri"/>
                          <a:cs typeface="Arial" pitchFamily="34" charset="0"/>
                        </a:rPr>
                        <a:t>Régime du forfait (</a:t>
                      </a:r>
                      <a:r>
                        <a:rPr lang="fr-FR" sz="1400" b="1" dirty="0" err="1">
                          <a:latin typeface="Calibri" pitchFamily="34" charset="0"/>
                          <a:ea typeface="Calibri"/>
                          <a:cs typeface="Arial" pitchFamily="34" charset="0"/>
                        </a:rPr>
                        <a:t>CPI</a:t>
                      </a:r>
                      <a:endParaRPr lang="fr-FR" sz="1400" b="1" dirty="0">
                        <a:latin typeface="Calibri" pitchFamily="34" charset="0"/>
                        <a:ea typeface="Calibri"/>
                        <a:cs typeface="Arial" pitchFamily="34" charset="0"/>
                      </a:endParaRPr>
                    </a:p>
                  </a:txBody>
                  <a:tcPr marL="42749" marR="42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fr-FR" sz="1400" b="1" dirty="0">
                          <a:latin typeface="Calibri" pitchFamily="34" charset="0"/>
                          <a:ea typeface="Calibri"/>
                          <a:cs typeface="Arial" pitchFamily="34" charset="0"/>
                        </a:rPr>
                        <a:t>Régime du réel</a:t>
                      </a:r>
                    </a:p>
                    <a:p>
                      <a:pPr algn="ctr">
                        <a:lnSpc>
                          <a:spcPct val="115000"/>
                        </a:lnSpc>
                        <a:spcAft>
                          <a:spcPts val="0"/>
                        </a:spcAft>
                      </a:pPr>
                      <a:r>
                        <a:rPr lang="fr-FR" sz="1400" b="1" dirty="0">
                          <a:latin typeface="Calibri" pitchFamily="34" charset="0"/>
                          <a:ea typeface="Calibri"/>
                          <a:cs typeface="Arial" pitchFamily="34" charset="0"/>
                        </a:rPr>
                        <a:t>Simplifie (CDI)</a:t>
                      </a:r>
                    </a:p>
                  </a:txBody>
                  <a:tcPr marL="42749" marR="42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lnSpc>
                          <a:spcPct val="115000"/>
                        </a:lnSpc>
                        <a:spcAft>
                          <a:spcPts val="0"/>
                        </a:spcAft>
                      </a:pPr>
                      <a:r>
                        <a:rPr lang="fr-FR" sz="1400" b="1" dirty="0">
                          <a:latin typeface="Calibri" pitchFamily="34" charset="0"/>
                          <a:ea typeface="Calibri"/>
                          <a:cs typeface="Arial" pitchFamily="34" charset="0"/>
                        </a:rPr>
                        <a:t>Régime du réel </a:t>
                      </a:r>
                    </a:p>
                    <a:p>
                      <a:pPr algn="ctr">
                        <a:lnSpc>
                          <a:spcPct val="115000"/>
                        </a:lnSpc>
                        <a:spcAft>
                          <a:spcPts val="0"/>
                        </a:spcAft>
                      </a:pPr>
                      <a:r>
                        <a:rPr lang="fr-FR" sz="1400" b="1" dirty="0">
                          <a:latin typeface="Calibri" pitchFamily="34" charset="0"/>
                          <a:ea typeface="Calibri"/>
                          <a:cs typeface="Arial" pitchFamily="34" charset="0"/>
                        </a:rPr>
                        <a:t>(CDI-DGE)</a:t>
                      </a:r>
                    </a:p>
                  </a:txBody>
                  <a:tcPr marL="42749" marR="42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416">
                <a:tc vMerge="1">
                  <a:txBody>
                    <a:bodyPr/>
                    <a:lstStyle/>
                    <a:p>
                      <a:endParaRPr lang="fr-FR"/>
                    </a:p>
                  </a:txBody>
                  <a:tcPr/>
                </a:tc>
                <a:tc>
                  <a:txBody>
                    <a:bodyPr/>
                    <a:lstStyle/>
                    <a:p>
                      <a:pPr>
                        <a:lnSpc>
                          <a:spcPct val="115000"/>
                        </a:lnSpc>
                        <a:spcAft>
                          <a:spcPts val="0"/>
                        </a:spcAft>
                      </a:pPr>
                      <a:r>
                        <a:rPr lang="fr-FR" sz="1400">
                          <a:latin typeface="Calibri" pitchFamily="34" charset="0"/>
                          <a:ea typeface="Calibri"/>
                          <a:cs typeface="Arial" pitchFamily="34" charset="0"/>
                        </a:rPr>
                        <a:t>Jusqu’à 10.000.000 DA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fr-FR" sz="1400">
                          <a:latin typeface="Calibri" pitchFamily="34" charset="0"/>
                          <a:ea typeface="Calibri"/>
                          <a:cs typeface="Arial" pitchFamily="34" charset="0"/>
                        </a:rPr>
                        <a:t>Entre 10.000.000 et 30.000.000 DA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nSpc>
                          <a:spcPct val="115000"/>
                        </a:lnSpc>
                        <a:spcAft>
                          <a:spcPts val="0"/>
                        </a:spcAft>
                      </a:pPr>
                      <a:r>
                        <a:rPr lang="fr-FR" sz="1400" dirty="0">
                          <a:latin typeface="Calibri" pitchFamily="34" charset="0"/>
                          <a:ea typeface="Calibri"/>
                          <a:cs typeface="Arial" pitchFamily="34" charset="0"/>
                        </a:rPr>
                        <a:t>Supérieur à 30.000.000 DA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0872">
                <a:tc vMerge="1">
                  <a:txBody>
                    <a:bodyPr/>
                    <a:lstStyle/>
                    <a:p>
                      <a:endParaRPr lang="fr-FR"/>
                    </a:p>
                  </a:txBody>
                  <a:tcPr/>
                </a:tc>
                <a:tc>
                  <a:txBody>
                    <a:bodyPr/>
                    <a:lstStyle/>
                    <a:p>
                      <a:pPr>
                        <a:lnSpc>
                          <a:spcPct val="115000"/>
                        </a:lnSpc>
                        <a:spcAft>
                          <a:spcPts val="0"/>
                        </a:spcAft>
                      </a:pPr>
                      <a:r>
                        <a:rPr lang="fr-FR" sz="1400" dirty="0">
                          <a:latin typeface="Calibri" pitchFamily="34" charset="0"/>
                          <a:ea typeface="Calibri"/>
                          <a:cs typeface="Arial" pitchFamily="34" charset="0"/>
                        </a:rPr>
                        <a:t>                     5% (</a:t>
                      </a:r>
                      <a:r>
                        <a:rPr lang="fr-FR" sz="1400" dirty="0" err="1">
                          <a:latin typeface="Calibri" pitchFamily="34" charset="0"/>
                          <a:ea typeface="Calibri"/>
                          <a:cs typeface="Arial" pitchFamily="34" charset="0"/>
                        </a:rPr>
                        <a:t>TAP</a:t>
                      </a:r>
                      <a:r>
                        <a:rPr lang="fr-FR" sz="1400" dirty="0">
                          <a:latin typeface="Calibri" pitchFamily="34" charset="0"/>
                          <a:ea typeface="Calibri"/>
                          <a:cs typeface="Arial" pitchFamily="34" charset="0"/>
                        </a:rPr>
                        <a:t>, </a:t>
                      </a:r>
                      <a:r>
                        <a:rPr lang="fr-FR" sz="1400" dirty="0" err="1">
                          <a:latin typeface="Calibri" pitchFamily="34" charset="0"/>
                          <a:ea typeface="Calibri"/>
                          <a:cs typeface="Arial" pitchFamily="34" charset="0"/>
                        </a:rPr>
                        <a:t>IRG</a:t>
                      </a:r>
                      <a:r>
                        <a:rPr lang="fr-FR" sz="1400" dirty="0">
                          <a:latin typeface="Calibri" pitchFamily="34" charset="0"/>
                          <a:ea typeface="Calibri"/>
                          <a:cs typeface="Arial" pitchFamily="34" charset="0"/>
                        </a:rPr>
                        <a:t>)</a:t>
                      </a:r>
                    </a:p>
                    <a:p>
                      <a:pPr>
                        <a:lnSpc>
                          <a:spcPct val="115000"/>
                        </a:lnSpc>
                        <a:spcAft>
                          <a:spcPts val="0"/>
                        </a:spcAft>
                      </a:pPr>
                      <a:r>
                        <a:rPr lang="fr-FR" sz="1400" dirty="0">
                          <a:latin typeface="Calibri" pitchFamily="34" charset="0"/>
                          <a:ea typeface="Calibri"/>
                          <a:cs typeface="Arial" pitchFamily="34" charset="0"/>
                        </a:rPr>
                        <a:t>-IFU </a:t>
                      </a:r>
                      <a:r>
                        <a:rPr lang="fr-FR" sz="1400" dirty="0" smtClean="0">
                          <a:latin typeface="Calibri" pitchFamily="34" charset="0"/>
                          <a:ea typeface="Calibri"/>
                          <a:cs typeface="Arial" pitchFamily="34" charset="0"/>
                        </a:rPr>
                        <a:t>BIC</a:t>
                      </a:r>
                    </a:p>
                    <a:p>
                      <a:pPr marL="899160">
                        <a:lnSpc>
                          <a:spcPct val="115000"/>
                        </a:lnSpc>
                        <a:spcAft>
                          <a:spcPts val="0"/>
                        </a:spcAft>
                      </a:pPr>
                      <a:r>
                        <a:rPr lang="fr-FR" sz="1400" dirty="0" smtClean="0">
                          <a:latin typeface="Calibri" pitchFamily="34" charset="0"/>
                          <a:ea typeface="Calibri"/>
                          <a:cs typeface="Arial" pitchFamily="34" charset="0"/>
                        </a:rPr>
                        <a:t>12%(TAP, TVA et IRG)</a:t>
                      </a:r>
                    </a:p>
                    <a:p>
                      <a:pPr>
                        <a:lnSpc>
                          <a:spcPct val="115000"/>
                        </a:lnSpc>
                        <a:spcAft>
                          <a:spcPts val="0"/>
                        </a:spcAft>
                      </a:pPr>
                      <a:r>
                        <a:rPr lang="fr-FR" sz="1400" dirty="0" smtClean="0">
                          <a:latin typeface="Calibri" pitchFamily="34" charset="0"/>
                          <a:ea typeface="Calibri"/>
                          <a:cs typeface="Arial" pitchFamily="34" charset="0"/>
                        </a:rPr>
                        <a:t>-</a:t>
                      </a:r>
                      <a:r>
                        <a:rPr lang="fr-FR" sz="1400" dirty="0">
                          <a:latin typeface="Calibri" pitchFamily="34" charset="0"/>
                          <a:ea typeface="Calibri"/>
                          <a:cs typeface="Arial" pitchFamily="34" charset="0"/>
                        </a:rPr>
                        <a:t>paiement trimestriel au lieu d’activité (le dernier jour du mois)</a:t>
                      </a:r>
                    </a:p>
                    <a:p>
                      <a:pPr>
                        <a:lnSpc>
                          <a:spcPct val="115000"/>
                        </a:lnSpc>
                        <a:spcAft>
                          <a:spcPts val="0"/>
                        </a:spcAft>
                      </a:pPr>
                      <a:r>
                        <a:rPr lang="fr-FR" sz="1400" dirty="0">
                          <a:latin typeface="Calibri" pitchFamily="34" charset="0"/>
                          <a:ea typeface="Calibri"/>
                          <a:cs typeface="Arial" pitchFamily="34" charset="0"/>
                        </a:rPr>
                        <a:t>-exclusion de certaines activités, des PM et du </a:t>
                      </a:r>
                      <a:r>
                        <a:rPr lang="fr-FR" sz="1400" dirty="0" err="1">
                          <a:latin typeface="Calibri" pitchFamily="34" charset="0"/>
                          <a:ea typeface="Calibri"/>
                          <a:cs typeface="Arial" pitchFamily="34" charset="0"/>
                        </a:rPr>
                        <a:t>BNC</a:t>
                      </a:r>
                      <a:endParaRPr lang="fr-FR" sz="1400" dirty="0">
                        <a:latin typeface="Calibri" pitchFamily="34" charset="0"/>
                        <a:ea typeface="Calibri"/>
                        <a:cs typeface="Arial" pitchFamily="34" charset="0"/>
                      </a:endParaRP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fr-FR" sz="1400">
                          <a:latin typeface="Calibri" pitchFamily="34" charset="0"/>
                          <a:ea typeface="Calibri"/>
                          <a:cs typeface="Arial" pitchFamily="34" charset="0"/>
                        </a:rPr>
                        <a:t>-IRG/BIC et BNC</a:t>
                      </a:r>
                    </a:p>
                    <a:p>
                      <a:pPr>
                        <a:lnSpc>
                          <a:spcPct val="115000"/>
                        </a:lnSpc>
                        <a:spcAft>
                          <a:spcPts val="0"/>
                        </a:spcAft>
                      </a:pPr>
                      <a:r>
                        <a:rPr lang="fr-FR" sz="1400">
                          <a:latin typeface="Calibri" pitchFamily="34" charset="0"/>
                          <a:ea typeface="Calibri"/>
                          <a:cs typeface="Arial" pitchFamily="34" charset="0"/>
                        </a:rPr>
                        <a:t>-paiement trimestriel au lieu d’activité de la TAP et TVA (le 20 du mois suivant)</a:t>
                      </a:r>
                    </a:p>
                    <a:p>
                      <a:pPr>
                        <a:lnSpc>
                          <a:spcPct val="115000"/>
                        </a:lnSpc>
                        <a:spcAft>
                          <a:spcPts val="0"/>
                        </a:spcAft>
                      </a:pPr>
                      <a:r>
                        <a:rPr lang="fr-FR" sz="1400">
                          <a:latin typeface="Calibri" pitchFamily="34" charset="0"/>
                          <a:ea typeface="Calibri"/>
                          <a:cs typeface="Arial" pitchFamily="34" charset="0"/>
                        </a:rPr>
                        <a:t>-paiement d’acomptes IRG au taux de 20% au lieu d’activité</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marL="449580">
                        <a:lnSpc>
                          <a:spcPct val="115000"/>
                        </a:lnSpc>
                        <a:spcAft>
                          <a:spcPts val="0"/>
                        </a:spcAft>
                      </a:pPr>
                      <a:r>
                        <a:rPr lang="fr-FR" sz="1400" dirty="0" err="1">
                          <a:latin typeface="Calibri" pitchFamily="34" charset="0"/>
                          <a:ea typeface="Calibri"/>
                          <a:cs typeface="Arial" pitchFamily="34" charset="0"/>
                        </a:rPr>
                        <a:t>IRG</a:t>
                      </a:r>
                      <a:r>
                        <a:rPr lang="fr-FR" sz="1400" dirty="0">
                          <a:latin typeface="Calibri" pitchFamily="34" charset="0"/>
                          <a:ea typeface="Calibri"/>
                          <a:cs typeface="Arial" pitchFamily="34" charset="0"/>
                        </a:rPr>
                        <a:t>/BIC : barème au lieu du domicile</a:t>
                      </a:r>
                    </a:p>
                    <a:p>
                      <a:pPr marL="449580">
                        <a:lnSpc>
                          <a:spcPct val="115000"/>
                        </a:lnSpc>
                        <a:spcAft>
                          <a:spcPts val="0"/>
                        </a:spcAft>
                      </a:pPr>
                      <a:r>
                        <a:rPr lang="fr-FR" sz="1400" dirty="0" err="1">
                          <a:latin typeface="Calibri" pitchFamily="34" charset="0"/>
                          <a:ea typeface="Calibri"/>
                          <a:cs typeface="Arial" pitchFamily="34" charset="0"/>
                        </a:rPr>
                        <a:t>IBS</a:t>
                      </a:r>
                      <a:r>
                        <a:rPr lang="fr-FR" sz="1400" dirty="0">
                          <a:latin typeface="Calibri" pitchFamily="34" charset="0"/>
                          <a:ea typeface="Calibri"/>
                          <a:cs typeface="Arial" pitchFamily="34" charset="0"/>
                        </a:rPr>
                        <a:t> : 19% ou 25%</a:t>
                      </a:r>
                    </a:p>
                    <a:p>
                      <a:pPr marL="449580">
                        <a:lnSpc>
                          <a:spcPct val="115000"/>
                        </a:lnSpc>
                        <a:spcAft>
                          <a:spcPts val="0"/>
                        </a:spcAft>
                      </a:pPr>
                      <a:r>
                        <a:rPr lang="fr-FR" sz="1400" dirty="0" err="1">
                          <a:latin typeface="Calibri" pitchFamily="34" charset="0"/>
                          <a:ea typeface="Calibri"/>
                          <a:cs typeface="Arial" pitchFamily="34" charset="0"/>
                        </a:rPr>
                        <a:t>TAP</a:t>
                      </a:r>
                      <a:r>
                        <a:rPr lang="fr-FR" sz="1400" dirty="0">
                          <a:latin typeface="Calibri" pitchFamily="34" charset="0"/>
                          <a:ea typeface="Calibri"/>
                          <a:cs typeface="Arial" pitchFamily="34" charset="0"/>
                        </a:rPr>
                        <a:t> et TVA : paiement mensuel au lieu d’activité (le 20 du mois suivant)</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2416">
                <a:tc rowSpan="3">
                  <a:txBody>
                    <a:bodyPr/>
                    <a:lstStyle/>
                    <a:p>
                      <a:pPr algn="ctr">
                        <a:lnSpc>
                          <a:spcPct val="115000"/>
                        </a:lnSpc>
                        <a:spcAft>
                          <a:spcPts val="0"/>
                        </a:spcAft>
                      </a:pPr>
                      <a:r>
                        <a:rPr lang="fr-FR" sz="1400" b="1">
                          <a:latin typeface="Calibri" pitchFamily="34" charset="0"/>
                          <a:ea typeface="Calibri"/>
                          <a:cs typeface="Arial" pitchFamily="34" charset="0"/>
                        </a:rPr>
                        <a:t>*A partir du</a:t>
                      </a:r>
                      <a:endParaRPr lang="fr-FR" sz="1400">
                        <a:latin typeface="Calibri" pitchFamily="34" charset="0"/>
                        <a:ea typeface="Calibri"/>
                        <a:cs typeface="Arial" pitchFamily="34" charset="0"/>
                      </a:endParaRPr>
                    </a:p>
                    <a:p>
                      <a:pPr algn="ctr">
                        <a:lnSpc>
                          <a:spcPct val="115000"/>
                        </a:lnSpc>
                        <a:spcAft>
                          <a:spcPts val="0"/>
                        </a:spcAft>
                      </a:pPr>
                      <a:r>
                        <a:rPr lang="fr-FR" sz="1400" b="1">
                          <a:latin typeface="Calibri" pitchFamily="34" charset="0"/>
                          <a:ea typeface="Calibri"/>
                          <a:cs typeface="Arial" pitchFamily="34" charset="0"/>
                        </a:rPr>
                        <a:t>01/01/15</a:t>
                      </a:r>
                      <a:endParaRPr lang="fr-FR" sz="1400">
                        <a:latin typeface="Calibri" pitchFamily="34" charset="0"/>
                        <a:ea typeface="Calibri"/>
                        <a:cs typeface="Arial" pitchFamily="34" charset="0"/>
                      </a:endParaRPr>
                    </a:p>
                  </a:txBody>
                  <a:tcPr marL="42749" marR="427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fr-FR" sz="1400" b="1" dirty="0">
                          <a:latin typeface="Calibri" pitchFamily="34" charset="0"/>
                          <a:ea typeface="Calibri"/>
                          <a:cs typeface="Arial" pitchFamily="34" charset="0"/>
                        </a:rPr>
                        <a:t>-Régime du forfait (CDI)</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nSpc>
                          <a:spcPct val="115000"/>
                        </a:lnSpc>
                        <a:spcAft>
                          <a:spcPts val="0"/>
                        </a:spcAft>
                      </a:pPr>
                      <a:r>
                        <a:rPr lang="fr-FR" sz="1400" b="1" dirty="0">
                          <a:latin typeface="Calibri" pitchFamily="34" charset="0"/>
                          <a:ea typeface="Calibri"/>
                          <a:cs typeface="Arial" pitchFamily="34" charset="0"/>
                        </a:rPr>
                        <a:t>-Régime du </a:t>
                      </a:r>
                      <a:r>
                        <a:rPr lang="fr-FR" sz="1400" b="1" dirty="0" smtClean="0">
                          <a:latin typeface="Calibri" pitchFamily="34" charset="0"/>
                          <a:ea typeface="Calibri"/>
                          <a:cs typeface="Arial" pitchFamily="34" charset="0"/>
                        </a:rPr>
                        <a:t>réel</a:t>
                      </a:r>
                      <a:r>
                        <a:rPr lang="fr-FR" sz="1400" b="1" baseline="0" dirty="0" smtClean="0">
                          <a:latin typeface="Calibri" pitchFamily="34" charset="0"/>
                          <a:ea typeface="Calibri"/>
                          <a:cs typeface="Arial" pitchFamily="34" charset="0"/>
                        </a:rPr>
                        <a:t> </a:t>
                      </a:r>
                      <a:r>
                        <a:rPr lang="fr-FR" sz="1400" b="1" dirty="0" smtClean="0">
                          <a:latin typeface="Calibri" pitchFamily="34" charset="0"/>
                          <a:ea typeface="Calibri"/>
                          <a:cs typeface="Arial" pitchFamily="34" charset="0"/>
                        </a:rPr>
                        <a:t>(CDI-DGE</a:t>
                      </a:r>
                      <a:r>
                        <a:rPr lang="fr-FR" sz="1400" b="1" dirty="0">
                          <a:latin typeface="Calibri" pitchFamily="34" charset="0"/>
                          <a:ea typeface="Calibri"/>
                          <a:cs typeface="Arial" pitchFamily="34" charset="0"/>
                        </a:rPr>
                        <a:t>)</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422416">
                <a:tc vMerge="1">
                  <a:txBody>
                    <a:bodyPr/>
                    <a:lstStyle/>
                    <a:p>
                      <a:endParaRPr lang="fr-FR"/>
                    </a:p>
                  </a:txBody>
                  <a:tcPr/>
                </a:tc>
                <a:tc gridSpan="2">
                  <a:txBody>
                    <a:bodyPr/>
                    <a:lstStyle/>
                    <a:p>
                      <a:pPr>
                        <a:lnSpc>
                          <a:spcPct val="115000"/>
                        </a:lnSpc>
                        <a:spcAft>
                          <a:spcPts val="0"/>
                        </a:spcAft>
                      </a:pPr>
                      <a:r>
                        <a:rPr lang="fr-FR" sz="1400">
                          <a:latin typeface="Calibri" pitchFamily="34" charset="0"/>
                          <a:ea typeface="Calibri"/>
                          <a:cs typeface="Arial" pitchFamily="34" charset="0"/>
                        </a:rPr>
                        <a:t>- Jusqu’à 30.000.000 DA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nSpc>
                          <a:spcPct val="115000"/>
                        </a:lnSpc>
                        <a:spcAft>
                          <a:spcPts val="0"/>
                        </a:spcAft>
                      </a:pPr>
                      <a:r>
                        <a:rPr lang="fr-FR" sz="1400" dirty="0">
                          <a:latin typeface="Calibri" pitchFamily="34" charset="0"/>
                          <a:ea typeface="Calibri"/>
                          <a:cs typeface="Arial" pitchFamily="34" charset="0"/>
                        </a:rPr>
                        <a:t>-Supérieur à 30.000.000 DA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1267248">
                <a:tc vMerge="1">
                  <a:txBody>
                    <a:bodyPr/>
                    <a:lstStyle/>
                    <a:p>
                      <a:endParaRPr lang="fr-FR"/>
                    </a:p>
                  </a:txBody>
                  <a:tcPr/>
                </a:tc>
                <a:tc gridSpan="2">
                  <a:txBody>
                    <a:bodyPr/>
                    <a:lstStyle/>
                    <a:p>
                      <a:pPr algn="l">
                        <a:lnSpc>
                          <a:spcPct val="115000"/>
                        </a:lnSpc>
                        <a:spcAft>
                          <a:spcPts val="0"/>
                        </a:spcAft>
                      </a:pPr>
                      <a:r>
                        <a:rPr lang="fr-FR" sz="1400" dirty="0" smtClean="0">
                          <a:latin typeface="Calibri" pitchFamily="34" charset="0"/>
                          <a:ea typeface="Calibri"/>
                          <a:cs typeface="Arial" pitchFamily="34" charset="0"/>
                        </a:rPr>
                        <a:t>                              -</a:t>
                      </a:r>
                      <a:r>
                        <a:rPr lang="fr-FR" sz="1400" dirty="0" err="1">
                          <a:latin typeface="Calibri" pitchFamily="34" charset="0"/>
                          <a:ea typeface="Calibri"/>
                          <a:cs typeface="Arial" pitchFamily="34" charset="0"/>
                        </a:rPr>
                        <a:t>IFU</a:t>
                      </a:r>
                      <a:r>
                        <a:rPr lang="fr-FR" sz="1400" dirty="0">
                          <a:latin typeface="Calibri" pitchFamily="34" charset="0"/>
                          <a:ea typeface="Calibri"/>
                          <a:cs typeface="Arial" pitchFamily="34" charset="0"/>
                        </a:rPr>
                        <a:t> (PP, PM, </a:t>
                      </a:r>
                      <a:r>
                        <a:rPr lang="fr-FR" sz="1400" dirty="0" err="1">
                          <a:latin typeface="Calibri" pitchFamily="34" charset="0"/>
                          <a:ea typeface="Calibri"/>
                          <a:cs typeface="Arial" pitchFamily="34" charset="0"/>
                        </a:rPr>
                        <a:t>BNC</a:t>
                      </a:r>
                      <a:r>
                        <a:rPr lang="fr-FR" sz="1400" dirty="0">
                          <a:latin typeface="Calibri" pitchFamily="34" charset="0"/>
                          <a:ea typeface="Calibri"/>
                          <a:cs typeface="Arial" pitchFamily="34" charset="0"/>
                        </a:rPr>
                        <a:t>)</a:t>
                      </a:r>
                    </a:p>
                    <a:p>
                      <a:pPr>
                        <a:lnSpc>
                          <a:spcPct val="115000"/>
                        </a:lnSpc>
                        <a:spcAft>
                          <a:spcPts val="0"/>
                        </a:spcAft>
                      </a:pPr>
                      <a:r>
                        <a:rPr lang="fr-FR" sz="1400" dirty="0">
                          <a:latin typeface="Calibri" pitchFamily="34" charset="0"/>
                          <a:cs typeface="Arial" pitchFamily="34" charset="0"/>
                        </a:rPr>
                        <a:t/>
                      </a:r>
                      <a:br>
                        <a:rPr lang="fr-FR" sz="1400" dirty="0">
                          <a:latin typeface="Calibri" pitchFamily="34" charset="0"/>
                          <a:cs typeface="Arial" pitchFamily="34" charset="0"/>
                        </a:rPr>
                      </a:br>
                      <a:r>
                        <a:rPr lang="fr-FR" sz="1400" dirty="0">
                          <a:latin typeface="Calibri" pitchFamily="34" charset="0"/>
                          <a:ea typeface="Calibri"/>
                          <a:cs typeface="Arial" pitchFamily="34" charset="0"/>
                        </a:rPr>
                        <a:t>5%                        </a:t>
                      </a:r>
                      <a:r>
                        <a:rPr lang="fr-FR" sz="1400" dirty="0" smtClean="0">
                          <a:latin typeface="Calibri" pitchFamily="34" charset="0"/>
                          <a:ea typeface="Calibri"/>
                          <a:cs typeface="Arial" pitchFamily="34" charset="0"/>
                        </a:rPr>
                        <a:t>                                                    </a:t>
                      </a:r>
                      <a:r>
                        <a:rPr lang="fr-FR" sz="1400" dirty="0">
                          <a:latin typeface="Calibri" pitchFamily="34" charset="0"/>
                          <a:ea typeface="Calibri"/>
                          <a:cs typeface="Arial" pitchFamily="34" charset="0"/>
                        </a:rPr>
                        <a:t>12%</a:t>
                      </a:r>
                    </a:p>
                    <a:p>
                      <a:pPr>
                        <a:lnSpc>
                          <a:spcPct val="115000"/>
                        </a:lnSpc>
                        <a:spcAft>
                          <a:spcPts val="0"/>
                        </a:spcAft>
                      </a:pPr>
                      <a:r>
                        <a:rPr lang="fr-FR" sz="1400" dirty="0">
                          <a:latin typeface="Calibri" pitchFamily="34" charset="0"/>
                          <a:ea typeface="Calibri"/>
                          <a:cs typeface="Arial" pitchFamily="34" charset="0"/>
                        </a:rPr>
                        <a:t>(</a:t>
                      </a:r>
                      <a:r>
                        <a:rPr lang="fr-FR" sz="1400" dirty="0" err="1">
                          <a:latin typeface="Calibri" pitchFamily="34" charset="0"/>
                          <a:ea typeface="Calibri"/>
                          <a:cs typeface="Arial" pitchFamily="34" charset="0"/>
                        </a:rPr>
                        <a:t>TAP</a:t>
                      </a:r>
                      <a:r>
                        <a:rPr lang="fr-FR" sz="1400" dirty="0">
                          <a:latin typeface="Calibri" pitchFamily="34" charset="0"/>
                          <a:ea typeface="Calibri"/>
                          <a:cs typeface="Arial" pitchFamily="34" charset="0"/>
                        </a:rPr>
                        <a:t>, </a:t>
                      </a:r>
                      <a:r>
                        <a:rPr lang="fr-FR" sz="1400" dirty="0" err="1">
                          <a:latin typeface="Calibri" pitchFamily="34" charset="0"/>
                          <a:ea typeface="Calibri"/>
                          <a:cs typeface="Arial" pitchFamily="34" charset="0"/>
                        </a:rPr>
                        <a:t>IRG</a:t>
                      </a:r>
                      <a:r>
                        <a:rPr lang="fr-FR" sz="1400" dirty="0">
                          <a:latin typeface="Calibri" pitchFamily="34" charset="0"/>
                          <a:ea typeface="Calibri"/>
                          <a:cs typeface="Arial" pitchFamily="34" charset="0"/>
                        </a:rPr>
                        <a:t>)                  </a:t>
                      </a:r>
                      <a:r>
                        <a:rPr lang="fr-FR" sz="1400" dirty="0" smtClean="0">
                          <a:latin typeface="Calibri" pitchFamily="34" charset="0"/>
                          <a:ea typeface="Calibri"/>
                          <a:cs typeface="Arial" pitchFamily="34" charset="0"/>
                        </a:rPr>
                        <a:t>                                       </a:t>
                      </a:r>
                      <a:r>
                        <a:rPr lang="fr-FR" sz="1400" dirty="0">
                          <a:latin typeface="Calibri" pitchFamily="34" charset="0"/>
                          <a:ea typeface="Calibri"/>
                          <a:cs typeface="Arial" pitchFamily="34" charset="0"/>
                        </a:rPr>
                        <a:t>(</a:t>
                      </a:r>
                      <a:r>
                        <a:rPr lang="fr-FR" sz="1400" dirty="0" err="1">
                          <a:latin typeface="Calibri" pitchFamily="34" charset="0"/>
                          <a:ea typeface="Calibri"/>
                          <a:cs typeface="Arial" pitchFamily="34" charset="0"/>
                        </a:rPr>
                        <a:t>TAP</a:t>
                      </a:r>
                      <a:r>
                        <a:rPr lang="fr-FR" sz="1400" dirty="0">
                          <a:latin typeface="Calibri" pitchFamily="34" charset="0"/>
                          <a:ea typeface="Calibri"/>
                          <a:cs typeface="Arial" pitchFamily="34" charset="0"/>
                        </a:rPr>
                        <a:t>, TVA</a:t>
                      </a:r>
                    </a:p>
                    <a:p>
                      <a:pPr>
                        <a:lnSpc>
                          <a:spcPct val="115000"/>
                        </a:lnSpc>
                        <a:spcAft>
                          <a:spcPts val="0"/>
                        </a:spcAft>
                      </a:pPr>
                      <a:r>
                        <a:rPr lang="fr-FR" sz="1400" dirty="0">
                          <a:latin typeface="Calibri" pitchFamily="34" charset="0"/>
                          <a:ea typeface="Calibri"/>
                          <a:cs typeface="Arial" pitchFamily="34" charset="0"/>
                        </a:rPr>
                        <a:t>Ou </a:t>
                      </a:r>
                      <a:r>
                        <a:rPr lang="fr-FR" sz="1400" dirty="0" err="1">
                          <a:latin typeface="Calibri" pitchFamily="34" charset="0"/>
                          <a:ea typeface="Calibri"/>
                          <a:cs typeface="Arial" pitchFamily="34" charset="0"/>
                        </a:rPr>
                        <a:t>IBS</a:t>
                      </a:r>
                      <a:r>
                        <a:rPr lang="fr-FR" sz="1400" dirty="0">
                          <a:latin typeface="Calibri" pitchFamily="34" charset="0"/>
                          <a:ea typeface="Calibri"/>
                          <a:cs typeface="Arial" pitchFamily="34" charset="0"/>
                        </a:rPr>
                        <a:t>)                    </a:t>
                      </a:r>
                      <a:r>
                        <a:rPr lang="fr-FR" sz="1400" dirty="0" smtClean="0">
                          <a:latin typeface="Calibri" pitchFamily="34" charset="0"/>
                          <a:ea typeface="Calibri"/>
                          <a:cs typeface="Arial" pitchFamily="34" charset="0"/>
                        </a:rPr>
                        <a:t>                                         </a:t>
                      </a:r>
                      <a:r>
                        <a:rPr lang="fr-FR" sz="1400" dirty="0" err="1">
                          <a:latin typeface="Calibri" pitchFamily="34" charset="0"/>
                          <a:ea typeface="Calibri"/>
                          <a:cs typeface="Arial" pitchFamily="34" charset="0"/>
                        </a:rPr>
                        <a:t>IRG</a:t>
                      </a:r>
                      <a:r>
                        <a:rPr lang="fr-FR" sz="1400" dirty="0">
                          <a:latin typeface="Calibri" pitchFamily="34" charset="0"/>
                          <a:ea typeface="Calibri"/>
                          <a:cs typeface="Arial" pitchFamily="34" charset="0"/>
                        </a:rPr>
                        <a:t> ou </a:t>
                      </a:r>
                      <a:r>
                        <a:rPr lang="fr-FR" sz="1400" dirty="0" err="1">
                          <a:latin typeface="Calibri" pitchFamily="34" charset="0"/>
                          <a:ea typeface="Calibri"/>
                          <a:cs typeface="Arial" pitchFamily="34" charset="0"/>
                        </a:rPr>
                        <a:t>IBS</a:t>
                      </a:r>
                      <a:r>
                        <a:rPr lang="fr-FR" sz="1400" dirty="0">
                          <a:latin typeface="Calibri" pitchFamily="34" charset="0"/>
                          <a:ea typeface="Calibri"/>
                          <a:cs typeface="Arial" pitchFamily="34" charset="0"/>
                        </a:rPr>
                        <a:t>)</a:t>
                      </a:r>
                    </a:p>
                    <a:p>
                      <a:pPr>
                        <a:lnSpc>
                          <a:spcPct val="115000"/>
                        </a:lnSpc>
                        <a:spcAft>
                          <a:spcPts val="0"/>
                        </a:spcAft>
                      </a:pPr>
                      <a:r>
                        <a:rPr lang="fr-FR" sz="1400" dirty="0">
                          <a:latin typeface="Calibri" pitchFamily="34" charset="0"/>
                          <a:ea typeface="Calibri"/>
                          <a:cs typeface="Arial" pitchFamily="34" charset="0"/>
                        </a:rPr>
                        <a:t>-Le seul critère est le seuil de CA.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marL="803275" indent="0">
                        <a:lnSpc>
                          <a:spcPct val="115000"/>
                        </a:lnSpc>
                        <a:spcAft>
                          <a:spcPts val="0"/>
                        </a:spcAft>
                      </a:pPr>
                      <a:r>
                        <a:rPr lang="fr-FR" sz="1400" dirty="0">
                          <a:latin typeface="Calibri" pitchFamily="34" charset="0"/>
                          <a:ea typeface="Calibri"/>
                          <a:cs typeface="Arial" pitchFamily="34" charset="0"/>
                        </a:rPr>
                        <a:t>PP </a:t>
                      </a:r>
                      <a:r>
                        <a:rPr lang="fr-FR" sz="1400" dirty="0" smtClean="0">
                          <a:latin typeface="Calibri" pitchFamily="34" charset="0"/>
                          <a:ea typeface="Calibri"/>
                          <a:cs typeface="Arial" pitchFamily="34" charset="0"/>
                        </a:rPr>
                        <a:t>:</a:t>
                      </a:r>
                      <a:r>
                        <a:rPr lang="fr-FR" sz="1400" dirty="0" err="1" smtClean="0">
                          <a:latin typeface="Calibri" pitchFamily="34" charset="0"/>
                          <a:ea typeface="Calibri"/>
                          <a:cs typeface="Arial" pitchFamily="34" charset="0"/>
                        </a:rPr>
                        <a:t>IRG</a:t>
                      </a:r>
                      <a:r>
                        <a:rPr lang="fr-FR" sz="1400" dirty="0" smtClean="0">
                          <a:latin typeface="Calibri" pitchFamily="34" charset="0"/>
                          <a:ea typeface="Calibri"/>
                          <a:cs typeface="Arial" pitchFamily="34" charset="0"/>
                        </a:rPr>
                        <a:t>/revenu </a:t>
                      </a:r>
                      <a:r>
                        <a:rPr lang="fr-FR" sz="1400" dirty="0">
                          <a:latin typeface="Calibri" pitchFamily="34" charset="0"/>
                          <a:ea typeface="Calibri"/>
                          <a:cs typeface="Arial" pitchFamily="34" charset="0"/>
                        </a:rPr>
                        <a:t>professionnel-Barème</a:t>
                      </a:r>
                    </a:p>
                    <a:p>
                      <a:pPr marL="804863" indent="0">
                        <a:lnSpc>
                          <a:spcPct val="115000"/>
                        </a:lnSpc>
                        <a:spcAft>
                          <a:spcPts val="0"/>
                        </a:spcAft>
                      </a:pPr>
                      <a:r>
                        <a:rPr lang="fr-FR" sz="1400" dirty="0">
                          <a:latin typeface="Calibri" pitchFamily="34" charset="0"/>
                          <a:ea typeface="Calibri"/>
                          <a:cs typeface="Arial" pitchFamily="34" charset="0"/>
                        </a:rPr>
                        <a:t>PM : </a:t>
                      </a:r>
                      <a:r>
                        <a:rPr lang="fr-FR" sz="1400" dirty="0" err="1">
                          <a:latin typeface="Calibri" pitchFamily="34" charset="0"/>
                          <a:ea typeface="Calibri"/>
                          <a:cs typeface="Arial" pitchFamily="34" charset="0"/>
                        </a:rPr>
                        <a:t>IBS</a:t>
                      </a:r>
                      <a:r>
                        <a:rPr lang="fr-FR" sz="1400" dirty="0">
                          <a:latin typeface="Calibri" pitchFamily="34" charset="0"/>
                          <a:ea typeface="Calibri"/>
                          <a:cs typeface="Arial" pitchFamily="34" charset="0"/>
                        </a:rPr>
                        <a:t> 23%</a:t>
                      </a:r>
                    </a:p>
                    <a:p>
                      <a:pPr marL="803275" indent="0">
                        <a:lnSpc>
                          <a:spcPct val="115000"/>
                        </a:lnSpc>
                        <a:spcAft>
                          <a:spcPts val="0"/>
                        </a:spcAft>
                      </a:pPr>
                      <a:endParaRPr lang="fr-FR" sz="1400" dirty="0" smtClean="0">
                        <a:latin typeface="Calibri" pitchFamily="34" charset="0"/>
                        <a:ea typeface="Calibri"/>
                        <a:cs typeface="Arial" pitchFamily="34" charset="0"/>
                      </a:endParaRPr>
                    </a:p>
                    <a:p>
                      <a:pPr marL="803275" indent="0">
                        <a:lnSpc>
                          <a:spcPct val="115000"/>
                        </a:lnSpc>
                        <a:spcAft>
                          <a:spcPts val="0"/>
                        </a:spcAft>
                      </a:pPr>
                      <a:r>
                        <a:rPr lang="fr-FR" sz="1400" dirty="0" smtClean="0">
                          <a:latin typeface="Calibri" pitchFamily="34" charset="0"/>
                          <a:ea typeface="Calibri"/>
                          <a:cs typeface="Arial" pitchFamily="34" charset="0"/>
                        </a:rPr>
                        <a:t>TAP </a:t>
                      </a:r>
                      <a:r>
                        <a:rPr lang="fr-FR" sz="1400" dirty="0">
                          <a:latin typeface="Calibri" pitchFamily="34" charset="0"/>
                          <a:ea typeface="Calibri"/>
                          <a:cs typeface="Arial" pitchFamily="34" charset="0"/>
                        </a:rPr>
                        <a:t>et TVA</a:t>
                      </a:r>
                    </a:p>
                  </a:txBody>
                  <a:tcPr marL="42749" marR="427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bl>
          </a:graphicData>
        </a:graphic>
      </p:graphicFrame>
      <p:sp>
        <p:nvSpPr>
          <p:cNvPr id="141347" name="AutoShape 14"/>
          <p:cNvSpPr>
            <a:spLocks/>
          </p:cNvSpPr>
          <p:nvPr/>
        </p:nvSpPr>
        <p:spPr bwMode="auto">
          <a:xfrm>
            <a:off x="2357438" y="1785938"/>
            <a:ext cx="90487" cy="434975"/>
          </a:xfrm>
          <a:prstGeom prst="leftBrace">
            <a:avLst>
              <a:gd name="adj1" fmla="val 40059"/>
              <a:gd name="adj2" fmla="val 50000"/>
            </a:avLst>
          </a:prstGeom>
          <a:noFill/>
          <a:ln w="9525">
            <a:solidFill>
              <a:srgbClr val="000000"/>
            </a:solidFill>
            <a:round/>
            <a:headEnd/>
            <a:tailEnd/>
          </a:ln>
        </p:spPr>
        <p:txBody>
          <a:bodyPr/>
          <a:lstStyle/>
          <a:p>
            <a:endParaRPr lang="fr-FR"/>
          </a:p>
        </p:txBody>
      </p:sp>
      <p:cxnSp>
        <p:nvCxnSpPr>
          <p:cNvPr id="141348" name="AutoShape 12"/>
          <p:cNvCxnSpPr>
            <a:cxnSpLocks noChangeShapeType="1"/>
          </p:cNvCxnSpPr>
          <p:nvPr/>
        </p:nvCxnSpPr>
        <p:spPr bwMode="auto">
          <a:xfrm>
            <a:off x="5786438" y="4643438"/>
            <a:ext cx="0" cy="1008062"/>
          </a:xfrm>
          <a:prstGeom prst="straightConnector1">
            <a:avLst/>
          </a:prstGeom>
          <a:noFill/>
          <a:ln w="9525">
            <a:solidFill>
              <a:srgbClr val="000000"/>
            </a:solidFill>
            <a:round/>
            <a:headEnd/>
            <a:tailEnd/>
          </a:ln>
        </p:spPr>
      </p:cxnSp>
      <p:cxnSp>
        <p:nvCxnSpPr>
          <p:cNvPr id="141349" name="AutoShape 13"/>
          <p:cNvCxnSpPr>
            <a:cxnSpLocks noChangeShapeType="1"/>
          </p:cNvCxnSpPr>
          <p:nvPr/>
        </p:nvCxnSpPr>
        <p:spPr bwMode="auto">
          <a:xfrm>
            <a:off x="7215188" y="2571750"/>
            <a:ext cx="179387" cy="0"/>
          </a:xfrm>
          <a:prstGeom prst="straightConnector1">
            <a:avLst/>
          </a:prstGeom>
          <a:noFill/>
          <a:ln w="9525">
            <a:solidFill>
              <a:srgbClr val="000000"/>
            </a:solidFill>
            <a:round/>
            <a:headEnd/>
            <a:tailEnd/>
          </a:ln>
        </p:spPr>
      </p:cxnSp>
      <p:cxnSp>
        <p:nvCxnSpPr>
          <p:cNvPr id="141350" name="AutoShape 10"/>
          <p:cNvCxnSpPr>
            <a:cxnSpLocks noChangeShapeType="1"/>
          </p:cNvCxnSpPr>
          <p:nvPr/>
        </p:nvCxnSpPr>
        <p:spPr bwMode="auto">
          <a:xfrm>
            <a:off x="7215188" y="1785938"/>
            <a:ext cx="179387" cy="0"/>
          </a:xfrm>
          <a:prstGeom prst="straightConnector1">
            <a:avLst/>
          </a:prstGeom>
          <a:noFill/>
          <a:ln w="9525">
            <a:solidFill>
              <a:srgbClr val="000000"/>
            </a:solidFill>
            <a:round/>
            <a:headEnd/>
            <a:tailEnd/>
          </a:ln>
        </p:spPr>
      </p:cxnSp>
      <p:cxnSp>
        <p:nvCxnSpPr>
          <p:cNvPr id="141351" name="AutoShape 11"/>
          <p:cNvCxnSpPr>
            <a:cxnSpLocks noChangeShapeType="1"/>
          </p:cNvCxnSpPr>
          <p:nvPr/>
        </p:nvCxnSpPr>
        <p:spPr bwMode="auto">
          <a:xfrm>
            <a:off x="7215188" y="2286000"/>
            <a:ext cx="255587" cy="0"/>
          </a:xfrm>
          <a:prstGeom prst="straightConnector1">
            <a:avLst/>
          </a:prstGeom>
          <a:noFill/>
          <a:ln w="9525">
            <a:solidFill>
              <a:srgbClr val="000000"/>
            </a:solidFill>
            <a:round/>
            <a:headEnd/>
            <a:tailEnd/>
          </a:ln>
        </p:spPr>
      </p:cxnSp>
      <p:cxnSp>
        <p:nvCxnSpPr>
          <p:cNvPr id="141352" name="AutoShape 9"/>
          <p:cNvCxnSpPr>
            <a:cxnSpLocks noChangeShapeType="1"/>
          </p:cNvCxnSpPr>
          <p:nvPr/>
        </p:nvCxnSpPr>
        <p:spPr bwMode="auto">
          <a:xfrm>
            <a:off x="1785938" y="4857750"/>
            <a:ext cx="3203575" cy="0"/>
          </a:xfrm>
          <a:prstGeom prst="straightConnector1">
            <a:avLst/>
          </a:prstGeom>
          <a:noFill/>
          <a:ln w="9525">
            <a:solidFill>
              <a:srgbClr val="000000"/>
            </a:solidFill>
            <a:round/>
            <a:headEnd/>
            <a:tailEnd/>
          </a:ln>
        </p:spPr>
      </p:cxnSp>
      <p:cxnSp>
        <p:nvCxnSpPr>
          <p:cNvPr id="141353" name="AutoShape 8"/>
          <p:cNvCxnSpPr>
            <a:cxnSpLocks noChangeShapeType="1"/>
          </p:cNvCxnSpPr>
          <p:nvPr/>
        </p:nvCxnSpPr>
        <p:spPr bwMode="auto">
          <a:xfrm flipV="1">
            <a:off x="5000625" y="4857750"/>
            <a:ext cx="0" cy="169863"/>
          </a:xfrm>
          <a:prstGeom prst="straightConnector1">
            <a:avLst/>
          </a:prstGeom>
          <a:noFill/>
          <a:ln w="9525">
            <a:solidFill>
              <a:srgbClr val="000000"/>
            </a:solidFill>
            <a:round/>
            <a:headEnd/>
            <a:tailEnd/>
          </a:ln>
        </p:spPr>
      </p:cxnSp>
      <p:cxnSp>
        <p:nvCxnSpPr>
          <p:cNvPr id="141354" name="AutoShape 7"/>
          <p:cNvCxnSpPr>
            <a:cxnSpLocks noChangeShapeType="1"/>
          </p:cNvCxnSpPr>
          <p:nvPr/>
        </p:nvCxnSpPr>
        <p:spPr bwMode="auto">
          <a:xfrm>
            <a:off x="1785938" y="4857750"/>
            <a:ext cx="0" cy="169863"/>
          </a:xfrm>
          <a:prstGeom prst="straightConnector1">
            <a:avLst/>
          </a:prstGeom>
          <a:noFill/>
          <a:ln w="9525">
            <a:solidFill>
              <a:srgbClr val="000000"/>
            </a:solidFill>
            <a:round/>
            <a:headEnd/>
            <a:tailEnd/>
          </a:ln>
        </p:spPr>
      </p:cxnSp>
      <p:cxnSp>
        <p:nvCxnSpPr>
          <p:cNvPr id="141355" name="AutoShape 5"/>
          <p:cNvCxnSpPr>
            <a:cxnSpLocks noChangeShapeType="1"/>
          </p:cNvCxnSpPr>
          <p:nvPr/>
        </p:nvCxnSpPr>
        <p:spPr bwMode="auto">
          <a:xfrm>
            <a:off x="7215188" y="1785938"/>
            <a:ext cx="0" cy="792162"/>
          </a:xfrm>
          <a:prstGeom prst="straightConnector1">
            <a:avLst/>
          </a:prstGeom>
          <a:noFill/>
          <a:ln w="9525">
            <a:solidFill>
              <a:srgbClr val="000000"/>
            </a:solidFill>
            <a:round/>
            <a:headEnd/>
            <a:tailEnd/>
          </a:ln>
        </p:spPr>
      </p:cxnSp>
      <p:cxnSp>
        <p:nvCxnSpPr>
          <p:cNvPr id="141356" name="AutoShape 4"/>
          <p:cNvCxnSpPr>
            <a:cxnSpLocks noChangeShapeType="1"/>
          </p:cNvCxnSpPr>
          <p:nvPr/>
        </p:nvCxnSpPr>
        <p:spPr bwMode="auto">
          <a:xfrm>
            <a:off x="5857875" y="5643563"/>
            <a:ext cx="431800" cy="0"/>
          </a:xfrm>
          <a:prstGeom prst="straightConnector1">
            <a:avLst/>
          </a:prstGeom>
          <a:noFill/>
          <a:ln w="9525">
            <a:solidFill>
              <a:srgbClr val="000000"/>
            </a:solidFill>
            <a:round/>
            <a:headEnd/>
            <a:tailEnd/>
          </a:ln>
        </p:spPr>
      </p:cxnSp>
      <p:cxnSp>
        <p:nvCxnSpPr>
          <p:cNvPr id="141357" name="AutoShape 2"/>
          <p:cNvCxnSpPr>
            <a:cxnSpLocks noChangeShapeType="1"/>
          </p:cNvCxnSpPr>
          <p:nvPr/>
        </p:nvCxnSpPr>
        <p:spPr bwMode="auto">
          <a:xfrm flipV="1">
            <a:off x="5857875" y="5072063"/>
            <a:ext cx="431800" cy="0"/>
          </a:xfrm>
          <a:prstGeom prst="straightConnector1">
            <a:avLst/>
          </a:prstGeom>
          <a:noFill/>
          <a:ln w="9525">
            <a:solidFill>
              <a:srgbClr val="000000"/>
            </a:solidFill>
            <a:round/>
            <a:headEnd/>
            <a:tailEnd/>
          </a:ln>
        </p:spPr>
      </p:cxnSp>
      <p:cxnSp>
        <p:nvCxnSpPr>
          <p:cNvPr id="141358" name="AutoShape 3"/>
          <p:cNvCxnSpPr>
            <a:cxnSpLocks noChangeShapeType="1"/>
          </p:cNvCxnSpPr>
          <p:nvPr/>
        </p:nvCxnSpPr>
        <p:spPr bwMode="auto">
          <a:xfrm flipV="1">
            <a:off x="5786438" y="4643438"/>
            <a:ext cx="411162" cy="0"/>
          </a:xfrm>
          <a:prstGeom prst="straightConnector1">
            <a:avLst/>
          </a:prstGeom>
          <a:noFill/>
          <a:ln w="9525">
            <a:solidFill>
              <a:srgbClr val="000000"/>
            </a:solidFill>
            <a:round/>
            <a:headEnd/>
            <a:tailEnd/>
          </a:ln>
        </p:spPr>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1"/>
          <p:cNvSpPr>
            <a:spLocks noChangeArrowheads="1"/>
          </p:cNvSpPr>
          <p:nvPr/>
        </p:nvSpPr>
        <p:spPr bwMode="auto">
          <a:xfrm>
            <a:off x="357188" y="1726715"/>
            <a:ext cx="8429625" cy="4893647"/>
          </a:xfrm>
          <a:prstGeom prst="rect">
            <a:avLst/>
          </a:prstGeom>
          <a:noFill/>
          <a:ln w="9525">
            <a:noFill/>
            <a:miter lim="800000"/>
            <a:headEnd/>
            <a:tailEnd/>
          </a:ln>
        </p:spPr>
        <p:txBody>
          <a:bodyPr anchor="ctr">
            <a:spAutoFit/>
          </a:bodyPr>
          <a:lstStyle/>
          <a:p>
            <a:pPr algn="just" eaLnBrk="0" hangingPunct="0">
              <a:lnSpc>
                <a:spcPct val="150000"/>
              </a:lnSpc>
            </a:pPr>
            <a:r>
              <a:rPr lang="fr-FR" sz="2800" dirty="0">
                <a:latin typeface="Comic Sans MS" pitchFamily="66" charset="0"/>
              </a:rPr>
              <a:t>Avec cette modification, le rendement de l’IFU va augmenter sans diminution des autres recettes, </a:t>
            </a:r>
            <a:r>
              <a:rPr lang="fr-FR" sz="2800" dirty="0">
                <a:solidFill>
                  <a:srgbClr val="FF0000"/>
                </a:solidFill>
                <a:latin typeface="Comic Sans MS" pitchFamily="66" charset="0"/>
              </a:rPr>
              <a:t>puisque 80% des contribuables concernés ne contribuent qu’à raison de 10% à l’IRG  ou à l’IBS, comme le démontre les données suivantes pour l’exercice 2012</a:t>
            </a:r>
            <a:r>
              <a:rPr lang="fr-FR" sz="2800" dirty="0">
                <a:latin typeface="Comic Sans MS" pitchFamily="66" charset="0"/>
              </a:rPr>
              <a:t>: </a:t>
            </a:r>
          </a:p>
          <a:p>
            <a:pPr algn="just" eaLnBrk="0" hangingPunct="0">
              <a:lnSpc>
                <a:spcPct val="250000"/>
              </a:lnSpc>
            </a:pPr>
            <a:endParaRPr lang="fr-FR" sz="24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1"/>
          <p:cNvSpPr>
            <a:spLocks noChangeArrowheads="1"/>
          </p:cNvSpPr>
          <p:nvPr/>
        </p:nvSpPr>
        <p:spPr bwMode="auto">
          <a:xfrm>
            <a:off x="428625" y="285750"/>
            <a:ext cx="8429625" cy="3478213"/>
          </a:xfrm>
          <a:prstGeom prst="rect">
            <a:avLst/>
          </a:prstGeom>
          <a:noFill/>
          <a:ln w="9525">
            <a:noFill/>
            <a:miter lim="800000"/>
            <a:headEnd/>
            <a:tailEnd/>
          </a:ln>
        </p:spPr>
        <p:txBody>
          <a:bodyPr anchor="ctr">
            <a:spAutoFit/>
          </a:bodyPr>
          <a:lstStyle/>
          <a:p>
            <a:pPr algn="just" eaLnBrk="0" hangingPunct="0">
              <a:lnSpc>
                <a:spcPct val="250000"/>
              </a:lnSpc>
            </a:pPr>
            <a:r>
              <a:rPr lang="fr-FR" sz="2400" b="1"/>
              <a:t>A)Population fiscale IBS (hors DGE): </a:t>
            </a:r>
          </a:p>
          <a:p>
            <a:pPr algn="just" eaLnBrk="0" hangingPunct="0">
              <a:lnSpc>
                <a:spcPct val="250000"/>
              </a:lnSpc>
            </a:pPr>
            <a:r>
              <a:rPr lang="fr-FR" sz="2000"/>
              <a:t>-nombre de personnes morales: 63967 sociétés avec un produit d’IBS de 39,657 mds DA.</a:t>
            </a:r>
          </a:p>
          <a:p>
            <a:pPr algn="just" eaLnBrk="0" hangingPunct="0">
              <a:lnSpc>
                <a:spcPct val="250000"/>
              </a:lnSpc>
            </a:pPr>
            <a:endParaRPr lang="fr-FR" sz="2400"/>
          </a:p>
        </p:txBody>
      </p:sp>
      <p:graphicFrame>
        <p:nvGraphicFramePr>
          <p:cNvPr id="4" name="Tableau 3"/>
          <p:cNvGraphicFramePr>
            <a:graphicFrameLocks noGrp="1"/>
          </p:cNvGraphicFramePr>
          <p:nvPr/>
        </p:nvGraphicFramePr>
        <p:xfrm>
          <a:off x="285750" y="3071813"/>
          <a:ext cx="8501125" cy="2701519"/>
        </p:xfrm>
        <a:graphic>
          <a:graphicData uri="http://schemas.openxmlformats.org/drawingml/2006/table">
            <a:tbl>
              <a:tblPr firstRow="1" bandRow="1">
                <a:tableStyleId>{5C22544A-7EE6-4342-B048-85BDC9FD1C3A}</a:tableStyleId>
              </a:tblPr>
              <a:tblGrid>
                <a:gridCol w="1700225"/>
                <a:gridCol w="1700225"/>
                <a:gridCol w="1700225"/>
                <a:gridCol w="1700225"/>
                <a:gridCol w="1700225"/>
              </a:tblGrid>
              <a:tr h="861243">
                <a:tc>
                  <a:txBody>
                    <a:bodyPr/>
                    <a:lstStyle/>
                    <a:p>
                      <a:r>
                        <a:rPr lang="fr-FR" b="1" dirty="0" smtClean="0"/>
                        <a:t>Tranche de CA (mil</a:t>
                      </a:r>
                      <a:r>
                        <a:rPr lang="fr-FR" b="1" baseline="0" dirty="0" smtClean="0"/>
                        <a:t> DA)</a:t>
                      </a:r>
                      <a:r>
                        <a:rPr lang="fr-FR" b="1" dirty="0" smtClean="0"/>
                        <a:t> </a:t>
                      </a:r>
                      <a:endParaRPr lang="fr-FR" b="1" dirty="0"/>
                    </a:p>
                  </a:txBody>
                  <a:tcPr/>
                </a:tc>
                <a:tc>
                  <a:txBody>
                    <a:bodyPr/>
                    <a:lstStyle/>
                    <a:p>
                      <a:r>
                        <a:rPr lang="fr-FR" b="1" dirty="0" smtClean="0"/>
                        <a:t>nombre</a:t>
                      </a:r>
                      <a:endParaRPr lang="fr-FR" b="1" dirty="0"/>
                    </a:p>
                  </a:txBody>
                  <a:tcPr/>
                </a:tc>
                <a:tc>
                  <a:txBody>
                    <a:bodyPr/>
                    <a:lstStyle/>
                    <a:p>
                      <a:r>
                        <a:rPr lang="fr-FR" b="1" dirty="0" smtClean="0"/>
                        <a:t>%</a:t>
                      </a:r>
                      <a:endParaRPr lang="fr-FR" b="1" dirty="0"/>
                    </a:p>
                  </a:txBody>
                  <a:tcPr/>
                </a:tc>
                <a:tc>
                  <a:txBody>
                    <a:bodyPr/>
                    <a:lstStyle/>
                    <a:p>
                      <a:r>
                        <a:rPr lang="fr-FR" b="1" dirty="0" smtClean="0"/>
                        <a:t>CA cumulé (mds DA)</a:t>
                      </a:r>
                      <a:endParaRPr lang="fr-FR" b="1" dirty="0"/>
                    </a:p>
                  </a:txBody>
                  <a:tcPr/>
                </a:tc>
                <a:tc>
                  <a:txBody>
                    <a:bodyPr/>
                    <a:lstStyle/>
                    <a:p>
                      <a:r>
                        <a:rPr lang="fr-FR" b="1" dirty="0" smtClean="0"/>
                        <a:t>%</a:t>
                      </a:r>
                      <a:endParaRPr lang="fr-FR" b="1" dirty="0"/>
                    </a:p>
                  </a:txBody>
                  <a:tcPr/>
                </a:tc>
              </a:tr>
              <a:tr h="460069">
                <a:tc>
                  <a:txBody>
                    <a:bodyPr/>
                    <a:lstStyle/>
                    <a:p>
                      <a:r>
                        <a:rPr lang="fr-FR" dirty="0" smtClean="0"/>
                        <a:t>0-30</a:t>
                      </a:r>
                      <a:endParaRPr lang="fr-FR" dirty="0"/>
                    </a:p>
                  </a:txBody>
                  <a:tcPr/>
                </a:tc>
                <a:tc>
                  <a:txBody>
                    <a:bodyPr/>
                    <a:lstStyle/>
                    <a:p>
                      <a:r>
                        <a:rPr lang="fr-FR" dirty="0" smtClean="0"/>
                        <a:t>54851</a:t>
                      </a:r>
                      <a:endParaRPr lang="fr-FR" dirty="0"/>
                    </a:p>
                  </a:txBody>
                  <a:tcPr/>
                </a:tc>
                <a:tc>
                  <a:txBody>
                    <a:bodyPr/>
                    <a:lstStyle/>
                    <a:p>
                      <a:r>
                        <a:rPr lang="fr-FR" dirty="0" smtClean="0"/>
                        <a:t>85,74</a:t>
                      </a:r>
                      <a:endParaRPr lang="fr-FR" dirty="0"/>
                    </a:p>
                  </a:txBody>
                  <a:tcPr/>
                </a:tc>
                <a:tc>
                  <a:txBody>
                    <a:bodyPr/>
                    <a:lstStyle/>
                    <a:p>
                      <a:r>
                        <a:rPr lang="fr-FR" dirty="0" smtClean="0"/>
                        <a:t>168,545</a:t>
                      </a:r>
                      <a:endParaRPr lang="fr-FR" dirty="0"/>
                    </a:p>
                  </a:txBody>
                  <a:tcPr/>
                </a:tc>
                <a:tc>
                  <a:txBody>
                    <a:bodyPr/>
                    <a:lstStyle/>
                    <a:p>
                      <a:r>
                        <a:rPr lang="fr-FR" dirty="0" smtClean="0"/>
                        <a:t>6,09</a:t>
                      </a:r>
                      <a:endParaRPr lang="fr-FR" dirty="0"/>
                    </a:p>
                  </a:txBody>
                  <a:tcPr/>
                </a:tc>
              </a:tr>
              <a:tr h="460069">
                <a:tc>
                  <a:txBody>
                    <a:bodyPr/>
                    <a:lstStyle/>
                    <a:p>
                      <a:r>
                        <a:rPr lang="fr-FR" dirty="0" smtClean="0"/>
                        <a:t>30-1000</a:t>
                      </a:r>
                      <a:endParaRPr lang="fr-FR" dirty="0"/>
                    </a:p>
                  </a:txBody>
                  <a:tcPr/>
                </a:tc>
                <a:tc>
                  <a:txBody>
                    <a:bodyPr/>
                    <a:lstStyle/>
                    <a:p>
                      <a:r>
                        <a:rPr lang="fr-FR" dirty="0" smtClean="0"/>
                        <a:t>8675</a:t>
                      </a:r>
                      <a:endParaRPr lang="fr-FR" dirty="0"/>
                    </a:p>
                  </a:txBody>
                  <a:tcPr/>
                </a:tc>
                <a:tc>
                  <a:txBody>
                    <a:bodyPr/>
                    <a:lstStyle/>
                    <a:p>
                      <a:r>
                        <a:rPr lang="fr-FR" dirty="0" smtClean="0"/>
                        <a:t>13,56</a:t>
                      </a:r>
                      <a:endParaRPr lang="fr-FR" dirty="0"/>
                    </a:p>
                  </a:txBody>
                  <a:tcPr/>
                </a:tc>
                <a:tc>
                  <a:txBody>
                    <a:bodyPr/>
                    <a:lstStyle/>
                    <a:p>
                      <a:r>
                        <a:rPr lang="fr-FR" dirty="0" smtClean="0"/>
                        <a:t>1291,397</a:t>
                      </a:r>
                      <a:endParaRPr lang="fr-FR" dirty="0"/>
                    </a:p>
                  </a:txBody>
                  <a:tcPr/>
                </a:tc>
                <a:tc>
                  <a:txBody>
                    <a:bodyPr/>
                    <a:lstStyle/>
                    <a:p>
                      <a:r>
                        <a:rPr lang="fr-FR" dirty="0" smtClean="0"/>
                        <a:t>46,68</a:t>
                      </a:r>
                      <a:endParaRPr lang="fr-FR" dirty="0"/>
                    </a:p>
                  </a:txBody>
                  <a:tcPr/>
                </a:tc>
              </a:tr>
              <a:tr h="460069">
                <a:tc>
                  <a:txBody>
                    <a:bodyPr/>
                    <a:lstStyle/>
                    <a:p>
                      <a:r>
                        <a:rPr lang="fr-FR" dirty="0" smtClean="0"/>
                        <a:t>+1000</a:t>
                      </a:r>
                      <a:endParaRPr lang="fr-FR" dirty="0"/>
                    </a:p>
                  </a:txBody>
                  <a:tcPr/>
                </a:tc>
                <a:tc>
                  <a:txBody>
                    <a:bodyPr/>
                    <a:lstStyle/>
                    <a:p>
                      <a:r>
                        <a:rPr lang="fr-FR" dirty="0" smtClean="0"/>
                        <a:t>441</a:t>
                      </a:r>
                      <a:endParaRPr lang="fr-FR" dirty="0"/>
                    </a:p>
                  </a:txBody>
                  <a:tcPr/>
                </a:tc>
                <a:tc>
                  <a:txBody>
                    <a:bodyPr/>
                    <a:lstStyle/>
                    <a:p>
                      <a:r>
                        <a:rPr lang="fr-FR" dirty="0" smtClean="0"/>
                        <a:t>0,69</a:t>
                      </a:r>
                      <a:endParaRPr lang="fr-FR" dirty="0"/>
                    </a:p>
                  </a:txBody>
                  <a:tcPr/>
                </a:tc>
                <a:tc>
                  <a:txBody>
                    <a:bodyPr/>
                    <a:lstStyle/>
                    <a:p>
                      <a:r>
                        <a:rPr lang="fr-FR" dirty="0" smtClean="0"/>
                        <a:t>1306,130</a:t>
                      </a:r>
                      <a:endParaRPr lang="fr-FR" dirty="0"/>
                    </a:p>
                  </a:txBody>
                  <a:tcPr/>
                </a:tc>
                <a:tc>
                  <a:txBody>
                    <a:bodyPr/>
                    <a:lstStyle/>
                    <a:p>
                      <a:r>
                        <a:rPr lang="fr-FR" dirty="0" smtClean="0"/>
                        <a:t>47,22</a:t>
                      </a:r>
                      <a:endParaRPr lang="fr-FR" dirty="0"/>
                    </a:p>
                  </a:txBody>
                  <a:tcPr/>
                </a:tc>
              </a:tr>
              <a:tr h="460069">
                <a:tc>
                  <a:txBody>
                    <a:bodyPr/>
                    <a:lstStyle/>
                    <a:p>
                      <a:r>
                        <a:rPr lang="fr-FR" dirty="0" smtClean="0"/>
                        <a:t>total</a:t>
                      </a:r>
                      <a:endParaRPr lang="fr-FR" dirty="0"/>
                    </a:p>
                  </a:txBody>
                  <a:tcPr/>
                </a:tc>
                <a:tc>
                  <a:txBody>
                    <a:bodyPr/>
                    <a:lstStyle/>
                    <a:p>
                      <a:r>
                        <a:rPr lang="fr-FR" dirty="0" smtClean="0"/>
                        <a:t>63967</a:t>
                      </a:r>
                      <a:endParaRPr lang="fr-FR" dirty="0"/>
                    </a:p>
                  </a:txBody>
                  <a:tcPr/>
                </a:tc>
                <a:tc>
                  <a:txBody>
                    <a:bodyPr/>
                    <a:lstStyle/>
                    <a:p>
                      <a:r>
                        <a:rPr lang="fr-FR" dirty="0" smtClean="0"/>
                        <a:t>100</a:t>
                      </a:r>
                      <a:endParaRPr lang="fr-FR" dirty="0"/>
                    </a:p>
                  </a:txBody>
                  <a:tcPr/>
                </a:tc>
                <a:tc>
                  <a:txBody>
                    <a:bodyPr/>
                    <a:lstStyle/>
                    <a:p>
                      <a:r>
                        <a:rPr lang="fr-FR" dirty="0" smtClean="0"/>
                        <a:t>2766,073</a:t>
                      </a:r>
                      <a:endParaRPr lang="fr-FR" dirty="0"/>
                    </a:p>
                  </a:txBody>
                  <a:tcPr/>
                </a:tc>
                <a:tc>
                  <a:txBody>
                    <a:bodyPr/>
                    <a:lstStyle/>
                    <a:p>
                      <a:r>
                        <a:rPr lang="fr-FR" dirty="0" smtClean="0"/>
                        <a:t>100</a:t>
                      </a:r>
                      <a:endParaRPr lang="fr-FR" dirty="0"/>
                    </a:p>
                  </a:txBody>
                  <a:tcPr/>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p:txBody>
          <a:bodyPr>
            <a:normAutofit/>
          </a:bodyPr>
          <a:lstStyle/>
          <a:p>
            <a:r>
              <a:rPr lang="fr-FR" dirty="0" smtClean="0">
                <a:latin typeface="Comic Sans MS" pitchFamily="66" charset="0"/>
              </a:rPr>
              <a:t>Pour l</a:t>
            </a:r>
            <a:r>
              <a:rPr lang="fr-FR" dirty="0" smtClean="0">
                <a:solidFill>
                  <a:srgbClr val="FF0000"/>
                </a:solidFill>
                <a:latin typeface="Comic Sans MS" pitchFamily="66" charset="0"/>
              </a:rPr>
              <a:t>’</a:t>
            </a:r>
            <a:r>
              <a:rPr lang="fr-FR" b="1" dirty="0" smtClean="0">
                <a:solidFill>
                  <a:srgbClr val="FF0000"/>
                </a:solidFill>
                <a:latin typeface="Comic Sans MS" pitchFamily="66" charset="0"/>
              </a:rPr>
              <a:t>Algérie</a:t>
            </a:r>
            <a:r>
              <a:rPr lang="fr-FR" dirty="0" smtClean="0">
                <a:latin typeface="Comic Sans MS" pitchFamily="66" charset="0"/>
              </a:rPr>
              <a:t>, il est prévu une augmentation du taux d’inflation qui devrait atteindre </a:t>
            </a:r>
            <a:r>
              <a:rPr lang="fr-FR" b="1" dirty="0" smtClean="0">
                <a:solidFill>
                  <a:srgbClr val="FF0000"/>
                </a:solidFill>
                <a:latin typeface="Comic Sans MS" pitchFamily="66" charset="0"/>
              </a:rPr>
              <a:t>4%</a:t>
            </a:r>
            <a:r>
              <a:rPr lang="fr-FR" dirty="0" smtClean="0">
                <a:solidFill>
                  <a:srgbClr val="FF0000"/>
                </a:solidFill>
                <a:latin typeface="Comic Sans MS" pitchFamily="66" charset="0"/>
              </a:rPr>
              <a:t> en </a:t>
            </a:r>
            <a:r>
              <a:rPr lang="fr-FR" b="1" dirty="0" smtClean="0">
                <a:solidFill>
                  <a:srgbClr val="FF0000"/>
                </a:solidFill>
                <a:latin typeface="Comic Sans MS" pitchFamily="66" charset="0"/>
              </a:rPr>
              <a:t>2014</a:t>
            </a:r>
            <a:r>
              <a:rPr lang="fr-FR" dirty="0" smtClean="0">
                <a:solidFill>
                  <a:srgbClr val="FF0000"/>
                </a:solidFill>
                <a:latin typeface="Comic Sans MS" pitchFamily="66" charset="0"/>
              </a:rPr>
              <a:t> et en </a:t>
            </a:r>
            <a:r>
              <a:rPr lang="fr-FR" b="1" dirty="0" smtClean="0">
                <a:solidFill>
                  <a:srgbClr val="FF0000"/>
                </a:solidFill>
                <a:latin typeface="Comic Sans MS" pitchFamily="66" charset="0"/>
              </a:rPr>
              <a:t>2015</a:t>
            </a:r>
            <a:r>
              <a:rPr lang="fr-FR" dirty="0" smtClean="0">
                <a:solidFill>
                  <a:srgbClr val="FF0000"/>
                </a:solidFill>
                <a:latin typeface="Comic Sans MS" pitchFamily="66" charset="0"/>
              </a:rPr>
              <a:t> (contre 3,25% en 2013)</a:t>
            </a:r>
            <a:r>
              <a:rPr lang="fr-FR" dirty="0" smtClean="0">
                <a:latin typeface="Comic Sans MS" pitchFamily="66" charset="0"/>
              </a:rPr>
              <a:t>.</a:t>
            </a:r>
          </a:p>
          <a:p>
            <a:pPr>
              <a:buNone/>
            </a:pPr>
            <a:endParaRPr lang="fr-FR" dirty="0" smtClean="0">
              <a:latin typeface="Comic Sans MS" pitchFamily="66" charset="0"/>
            </a:endParaRPr>
          </a:p>
          <a:p>
            <a:r>
              <a:rPr lang="fr-FR" dirty="0" smtClean="0">
                <a:latin typeface="Comic Sans MS" pitchFamily="66" charset="0"/>
              </a:rPr>
              <a:t>Pour </a:t>
            </a:r>
            <a:r>
              <a:rPr lang="fr-FR" dirty="0" smtClean="0">
                <a:solidFill>
                  <a:srgbClr val="FF0000"/>
                </a:solidFill>
                <a:latin typeface="Comic Sans MS" pitchFamily="66" charset="0"/>
              </a:rPr>
              <a:t>l’Algérie</a:t>
            </a:r>
            <a:r>
              <a:rPr lang="fr-FR" dirty="0" smtClean="0">
                <a:latin typeface="Comic Sans MS" pitchFamily="66" charset="0"/>
              </a:rPr>
              <a:t>, le FMI prévoit une tendance à la baisse du taux de chômage qui devrait atteindre </a:t>
            </a:r>
            <a:r>
              <a:rPr lang="fr-FR" b="1" dirty="0" smtClean="0">
                <a:solidFill>
                  <a:srgbClr val="FF0000"/>
                </a:solidFill>
                <a:latin typeface="Comic Sans MS" pitchFamily="66" charset="0"/>
              </a:rPr>
              <a:t>9,4%</a:t>
            </a:r>
            <a:r>
              <a:rPr lang="fr-FR" dirty="0" smtClean="0">
                <a:solidFill>
                  <a:srgbClr val="FF0000"/>
                </a:solidFill>
                <a:latin typeface="Comic Sans MS" pitchFamily="66" charset="0"/>
              </a:rPr>
              <a:t> en </a:t>
            </a:r>
            <a:r>
              <a:rPr lang="fr-FR" b="1" dirty="0" smtClean="0">
                <a:solidFill>
                  <a:srgbClr val="FF0000"/>
                </a:solidFill>
                <a:latin typeface="Comic Sans MS" pitchFamily="66" charset="0"/>
              </a:rPr>
              <a:t>2014</a:t>
            </a:r>
            <a:r>
              <a:rPr lang="fr-FR" dirty="0" smtClean="0">
                <a:solidFill>
                  <a:srgbClr val="FF0000"/>
                </a:solidFill>
                <a:latin typeface="Comic Sans MS" pitchFamily="66" charset="0"/>
              </a:rPr>
              <a:t> et </a:t>
            </a:r>
            <a:r>
              <a:rPr lang="fr-FR" b="1" dirty="0" smtClean="0">
                <a:solidFill>
                  <a:srgbClr val="FF0000"/>
                </a:solidFill>
                <a:latin typeface="Comic Sans MS" pitchFamily="66" charset="0"/>
              </a:rPr>
              <a:t>9,0%</a:t>
            </a:r>
            <a:r>
              <a:rPr lang="fr-FR" dirty="0" smtClean="0">
                <a:solidFill>
                  <a:srgbClr val="FF0000"/>
                </a:solidFill>
                <a:latin typeface="Comic Sans MS" pitchFamily="66" charset="0"/>
              </a:rPr>
              <a:t> en </a:t>
            </a:r>
            <a:r>
              <a:rPr lang="fr-FR" b="1" dirty="0" smtClean="0">
                <a:solidFill>
                  <a:srgbClr val="FF0000"/>
                </a:solidFill>
                <a:latin typeface="Comic Sans MS" pitchFamily="66" charset="0"/>
              </a:rPr>
              <a:t>2015</a:t>
            </a:r>
            <a:r>
              <a:rPr lang="fr-FR" dirty="0" smtClean="0">
                <a:solidFill>
                  <a:srgbClr val="FF0000"/>
                </a:solidFill>
                <a:latin typeface="Comic Sans MS" pitchFamily="66" charset="0"/>
              </a:rPr>
              <a:t> (contre 9,8% en 2013).</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1"/>
          <p:cNvSpPr>
            <a:spLocks noChangeArrowheads="1"/>
          </p:cNvSpPr>
          <p:nvPr/>
        </p:nvSpPr>
        <p:spPr bwMode="auto">
          <a:xfrm>
            <a:off x="357188" y="428625"/>
            <a:ext cx="8429625" cy="4862513"/>
          </a:xfrm>
          <a:prstGeom prst="rect">
            <a:avLst/>
          </a:prstGeom>
          <a:noFill/>
          <a:ln w="9525">
            <a:noFill/>
            <a:miter lim="800000"/>
            <a:headEnd/>
            <a:tailEnd/>
          </a:ln>
        </p:spPr>
        <p:txBody>
          <a:bodyPr anchor="ctr">
            <a:spAutoFit/>
          </a:bodyPr>
          <a:lstStyle/>
          <a:p>
            <a:pPr algn="just" eaLnBrk="0" hangingPunct="0">
              <a:lnSpc>
                <a:spcPct val="250000"/>
              </a:lnSpc>
            </a:pPr>
            <a:r>
              <a:rPr lang="fr-FR" sz="2000" b="1" dirty="0"/>
              <a:t>B)Population fiscale IRG: </a:t>
            </a:r>
          </a:p>
          <a:p>
            <a:pPr algn="just" eaLnBrk="0" hangingPunct="0">
              <a:lnSpc>
                <a:spcPct val="250000"/>
              </a:lnSpc>
            </a:pPr>
            <a:r>
              <a:rPr lang="fr-FR" sz="2000" dirty="0"/>
              <a:t>-nombre de personnes physiques: </a:t>
            </a:r>
            <a:r>
              <a:rPr lang="fr-FR" sz="2000" dirty="0" smtClean="0"/>
              <a:t>232 385 </a:t>
            </a:r>
            <a:r>
              <a:rPr lang="fr-FR" sz="2000" dirty="0"/>
              <a:t>contribuables avec un revenu cumulé de 94,991 mds DA et </a:t>
            </a:r>
            <a:r>
              <a:rPr lang="fr-FR" sz="2000" dirty="0" smtClean="0"/>
              <a:t>31 781 </a:t>
            </a:r>
            <a:r>
              <a:rPr lang="fr-FR" sz="2000" dirty="0"/>
              <a:t>professions libérales avec un CA cumulé de 1002,711 mds DA.</a:t>
            </a:r>
          </a:p>
          <a:p>
            <a:pPr algn="just" eaLnBrk="0" hangingPunct="0">
              <a:lnSpc>
                <a:spcPct val="250000"/>
              </a:lnSpc>
            </a:pPr>
            <a:endParaRPr lang="fr-FR" sz="2000" dirty="0"/>
          </a:p>
          <a:p>
            <a:pPr algn="just" eaLnBrk="0" hangingPunct="0">
              <a:lnSpc>
                <a:spcPct val="250000"/>
              </a:lnSpc>
            </a:pPr>
            <a:endParaRPr lang="fr-FR" sz="2400" dirty="0"/>
          </a:p>
        </p:txBody>
      </p:sp>
      <p:graphicFrame>
        <p:nvGraphicFramePr>
          <p:cNvPr id="4" name="Tableau 3"/>
          <p:cNvGraphicFramePr>
            <a:graphicFrameLocks noGrp="1"/>
          </p:cNvGraphicFramePr>
          <p:nvPr/>
        </p:nvGraphicFramePr>
        <p:xfrm>
          <a:off x="357188" y="4000500"/>
          <a:ext cx="8001055" cy="2123440"/>
        </p:xfrm>
        <a:graphic>
          <a:graphicData uri="http://schemas.openxmlformats.org/drawingml/2006/table">
            <a:tbl>
              <a:tblPr firstRow="1" bandRow="1">
                <a:tableStyleId>{5C22544A-7EE6-4342-B048-85BDC9FD1C3A}</a:tableStyleId>
              </a:tblPr>
              <a:tblGrid>
                <a:gridCol w="1600211"/>
                <a:gridCol w="1600211"/>
                <a:gridCol w="1600211"/>
                <a:gridCol w="1600211"/>
                <a:gridCol w="1600211"/>
              </a:tblGrid>
              <a:tr h="370840">
                <a:tc>
                  <a:txBody>
                    <a:bodyPr/>
                    <a:lstStyle/>
                    <a:p>
                      <a:r>
                        <a:rPr lang="fr-FR" dirty="0" smtClean="0"/>
                        <a:t>Tranche de CA (mil</a:t>
                      </a:r>
                      <a:r>
                        <a:rPr lang="fr-FR" baseline="0" dirty="0" smtClean="0"/>
                        <a:t> DA)</a:t>
                      </a:r>
                      <a:r>
                        <a:rPr lang="fr-FR" dirty="0" smtClean="0"/>
                        <a:t> </a:t>
                      </a:r>
                      <a:endParaRPr lang="fr-FR" dirty="0"/>
                    </a:p>
                  </a:txBody>
                  <a:tcPr/>
                </a:tc>
                <a:tc>
                  <a:txBody>
                    <a:bodyPr/>
                    <a:lstStyle/>
                    <a:p>
                      <a:r>
                        <a:rPr lang="fr-FR" dirty="0" smtClean="0"/>
                        <a:t>nombre</a:t>
                      </a:r>
                      <a:endParaRPr lang="fr-FR" dirty="0"/>
                    </a:p>
                  </a:txBody>
                  <a:tcPr/>
                </a:tc>
                <a:tc>
                  <a:txBody>
                    <a:bodyPr/>
                    <a:lstStyle/>
                    <a:p>
                      <a:r>
                        <a:rPr lang="fr-FR" dirty="0" smtClean="0"/>
                        <a:t>%</a:t>
                      </a:r>
                      <a:endParaRPr lang="fr-FR" dirty="0"/>
                    </a:p>
                  </a:txBody>
                  <a:tcPr/>
                </a:tc>
                <a:tc>
                  <a:txBody>
                    <a:bodyPr/>
                    <a:lstStyle/>
                    <a:p>
                      <a:r>
                        <a:rPr lang="fr-FR" dirty="0" smtClean="0"/>
                        <a:t>CA cumulé (mds DA)</a:t>
                      </a:r>
                      <a:endParaRPr lang="fr-FR" dirty="0"/>
                    </a:p>
                  </a:txBody>
                  <a:tcPr/>
                </a:tc>
                <a:tc>
                  <a:txBody>
                    <a:bodyPr/>
                    <a:lstStyle/>
                    <a:p>
                      <a:r>
                        <a:rPr lang="fr-FR" dirty="0" smtClean="0"/>
                        <a:t>%</a:t>
                      </a:r>
                      <a:endParaRPr lang="fr-FR" dirty="0"/>
                    </a:p>
                  </a:txBody>
                  <a:tcPr/>
                </a:tc>
              </a:tr>
              <a:tr h="370840">
                <a:tc>
                  <a:txBody>
                    <a:bodyPr/>
                    <a:lstStyle/>
                    <a:p>
                      <a:r>
                        <a:rPr lang="fr-FR" dirty="0" smtClean="0"/>
                        <a:t>0-30</a:t>
                      </a:r>
                      <a:endParaRPr lang="fr-FR" dirty="0"/>
                    </a:p>
                  </a:txBody>
                  <a:tcPr/>
                </a:tc>
                <a:tc>
                  <a:txBody>
                    <a:bodyPr/>
                    <a:lstStyle/>
                    <a:p>
                      <a:r>
                        <a:rPr lang="fr-FR" dirty="0" smtClean="0"/>
                        <a:t>225158</a:t>
                      </a:r>
                      <a:endParaRPr lang="fr-FR" dirty="0"/>
                    </a:p>
                  </a:txBody>
                  <a:tcPr/>
                </a:tc>
                <a:tc>
                  <a:txBody>
                    <a:bodyPr/>
                    <a:lstStyle/>
                    <a:p>
                      <a:r>
                        <a:rPr lang="fr-FR" dirty="0" smtClean="0"/>
                        <a:t>96,89</a:t>
                      </a:r>
                      <a:endParaRPr lang="fr-FR" dirty="0"/>
                    </a:p>
                  </a:txBody>
                  <a:tcPr/>
                </a:tc>
                <a:tc>
                  <a:txBody>
                    <a:bodyPr/>
                    <a:lstStyle/>
                    <a:p>
                      <a:r>
                        <a:rPr lang="fr-FR" dirty="0" smtClean="0"/>
                        <a:t>228,510</a:t>
                      </a:r>
                      <a:endParaRPr lang="fr-FR" dirty="0"/>
                    </a:p>
                  </a:txBody>
                  <a:tcPr/>
                </a:tc>
                <a:tc>
                  <a:txBody>
                    <a:bodyPr/>
                    <a:lstStyle/>
                    <a:p>
                      <a:r>
                        <a:rPr lang="fr-FR" dirty="0" smtClean="0"/>
                        <a:t>22,79</a:t>
                      </a:r>
                      <a:endParaRPr lang="fr-FR" dirty="0"/>
                    </a:p>
                  </a:txBody>
                  <a:tcPr/>
                </a:tc>
              </a:tr>
              <a:tr h="370840">
                <a:tc>
                  <a:txBody>
                    <a:bodyPr/>
                    <a:lstStyle/>
                    <a:p>
                      <a:r>
                        <a:rPr lang="fr-FR" dirty="0" smtClean="0"/>
                        <a:t>30-1000</a:t>
                      </a:r>
                      <a:endParaRPr lang="fr-FR" dirty="0"/>
                    </a:p>
                  </a:txBody>
                  <a:tcPr/>
                </a:tc>
                <a:tc>
                  <a:txBody>
                    <a:bodyPr/>
                    <a:lstStyle/>
                    <a:p>
                      <a:r>
                        <a:rPr lang="fr-FR" dirty="0" smtClean="0"/>
                        <a:t>7185</a:t>
                      </a:r>
                      <a:endParaRPr lang="fr-FR" dirty="0"/>
                    </a:p>
                  </a:txBody>
                  <a:tcPr/>
                </a:tc>
                <a:tc>
                  <a:txBody>
                    <a:bodyPr/>
                    <a:lstStyle/>
                    <a:p>
                      <a:r>
                        <a:rPr lang="fr-FR" dirty="0" smtClean="0"/>
                        <a:t>3,09</a:t>
                      </a:r>
                      <a:endParaRPr lang="fr-FR" dirty="0"/>
                    </a:p>
                  </a:txBody>
                  <a:tcPr/>
                </a:tc>
                <a:tc>
                  <a:txBody>
                    <a:bodyPr/>
                    <a:lstStyle/>
                    <a:p>
                      <a:r>
                        <a:rPr lang="fr-FR" dirty="0" smtClean="0"/>
                        <a:t>632,961</a:t>
                      </a:r>
                      <a:endParaRPr lang="fr-FR" dirty="0"/>
                    </a:p>
                  </a:txBody>
                  <a:tcPr/>
                </a:tc>
                <a:tc>
                  <a:txBody>
                    <a:bodyPr/>
                    <a:lstStyle/>
                    <a:p>
                      <a:r>
                        <a:rPr lang="fr-FR" dirty="0" smtClean="0"/>
                        <a:t>63,13</a:t>
                      </a:r>
                      <a:endParaRPr lang="fr-FR" dirty="0"/>
                    </a:p>
                  </a:txBody>
                  <a:tcPr/>
                </a:tc>
              </a:tr>
              <a:tr h="370840">
                <a:tc>
                  <a:txBody>
                    <a:bodyPr/>
                    <a:lstStyle/>
                    <a:p>
                      <a:r>
                        <a:rPr lang="fr-FR" dirty="0" smtClean="0"/>
                        <a:t>+1000</a:t>
                      </a:r>
                      <a:endParaRPr lang="fr-FR" dirty="0"/>
                    </a:p>
                  </a:txBody>
                  <a:tcPr/>
                </a:tc>
                <a:tc>
                  <a:txBody>
                    <a:bodyPr/>
                    <a:lstStyle/>
                    <a:p>
                      <a:r>
                        <a:rPr lang="fr-FR" dirty="0" smtClean="0"/>
                        <a:t>42</a:t>
                      </a:r>
                      <a:endParaRPr lang="fr-FR" dirty="0"/>
                    </a:p>
                  </a:txBody>
                  <a:tcPr/>
                </a:tc>
                <a:tc>
                  <a:txBody>
                    <a:bodyPr/>
                    <a:lstStyle/>
                    <a:p>
                      <a:r>
                        <a:rPr lang="fr-FR" dirty="0" smtClean="0"/>
                        <a:t>0,02</a:t>
                      </a:r>
                      <a:endParaRPr lang="fr-FR" dirty="0"/>
                    </a:p>
                  </a:txBody>
                  <a:tcPr/>
                </a:tc>
                <a:tc>
                  <a:txBody>
                    <a:bodyPr/>
                    <a:lstStyle/>
                    <a:p>
                      <a:r>
                        <a:rPr lang="fr-FR" dirty="0" smtClean="0"/>
                        <a:t>141,238</a:t>
                      </a:r>
                      <a:endParaRPr lang="fr-FR" dirty="0"/>
                    </a:p>
                  </a:txBody>
                  <a:tcPr/>
                </a:tc>
                <a:tc>
                  <a:txBody>
                    <a:bodyPr/>
                    <a:lstStyle/>
                    <a:p>
                      <a:r>
                        <a:rPr lang="fr-FR" dirty="0" smtClean="0"/>
                        <a:t>14,09</a:t>
                      </a:r>
                      <a:endParaRPr lang="fr-FR" dirty="0"/>
                    </a:p>
                  </a:txBody>
                  <a:tcPr/>
                </a:tc>
              </a:tr>
              <a:tr h="370840">
                <a:tc>
                  <a:txBody>
                    <a:bodyPr/>
                    <a:lstStyle/>
                    <a:p>
                      <a:r>
                        <a:rPr lang="fr-FR" dirty="0" smtClean="0"/>
                        <a:t>total</a:t>
                      </a:r>
                      <a:endParaRPr lang="fr-FR" dirty="0"/>
                    </a:p>
                  </a:txBody>
                  <a:tcPr/>
                </a:tc>
                <a:tc>
                  <a:txBody>
                    <a:bodyPr/>
                    <a:lstStyle/>
                    <a:p>
                      <a:r>
                        <a:rPr lang="fr-FR" dirty="0" smtClean="0"/>
                        <a:t>232385</a:t>
                      </a:r>
                      <a:endParaRPr lang="fr-FR" dirty="0"/>
                    </a:p>
                  </a:txBody>
                  <a:tcPr/>
                </a:tc>
                <a:tc>
                  <a:txBody>
                    <a:bodyPr/>
                    <a:lstStyle/>
                    <a:p>
                      <a:r>
                        <a:rPr lang="fr-FR" dirty="0" smtClean="0"/>
                        <a:t>100</a:t>
                      </a:r>
                      <a:endParaRPr lang="fr-FR" dirty="0"/>
                    </a:p>
                  </a:txBody>
                  <a:tcPr/>
                </a:tc>
                <a:tc>
                  <a:txBody>
                    <a:bodyPr/>
                    <a:lstStyle/>
                    <a:p>
                      <a:r>
                        <a:rPr lang="fr-FR" dirty="0" smtClean="0"/>
                        <a:t>1002,711</a:t>
                      </a:r>
                      <a:endParaRPr lang="fr-FR" dirty="0"/>
                    </a:p>
                  </a:txBody>
                  <a:tcPr/>
                </a:tc>
                <a:tc>
                  <a:txBody>
                    <a:bodyPr/>
                    <a:lstStyle/>
                    <a:p>
                      <a:r>
                        <a:rPr lang="fr-FR" dirty="0" smtClean="0"/>
                        <a:t>100</a:t>
                      </a:r>
                      <a:endParaRPr lang="fr-FR" dirty="0"/>
                    </a:p>
                  </a:txBody>
                  <a:tcPr/>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1"/>
          <p:cNvSpPr>
            <a:spLocks noChangeArrowheads="1"/>
          </p:cNvSpPr>
          <p:nvPr/>
        </p:nvSpPr>
        <p:spPr bwMode="auto">
          <a:xfrm>
            <a:off x="357188" y="988250"/>
            <a:ext cx="8429625" cy="4524315"/>
          </a:xfrm>
          <a:prstGeom prst="rect">
            <a:avLst/>
          </a:prstGeom>
          <a:noFill/>
          <a:ln w="9525">
            <a:noFill/>
            <a:miter lim="800000"/>
            <a:headEnd/>
            <a:tailEnd/>
          </a:ln>
        </p:spPr>
        <p:txBody>
          <a:bodyPr anchor="ctr">
            <a:spAutoFit/>
          </a:bodyPr>
          <a:lstStyle/>
          <a:p>
            <a:pPr algn="just" eaLnBrk="0" hangingPunct="0">
              <a:lnSpc>
                <a:spcPct val="150000"/>
              </a:lnSpc>
            </a:pPr>
            <a:r>
              <a:rPr lang="fr-FR" sz="3200" dirty="0">
                <a:latin typeface="Comic Sans MS" pitchFamily="66" charset="0"/>
              </a:rPr>
              <a:t>La population soumise à l’IFU augmentera éventuellement de </a:t>
            </a:r>
            <a:r>
              <a:rPr lang="fr-FR" sz="3200" dirty="0" smtClean="0">
                <a:latin typeface="Comic Sans MS" pitchFamily="66" charset="0"/>
              </a:rPr>
              <a:t>225 158 </a:t>
            </a:r>
            <a:r>
              <a:rPr lang="fr-FR" sz="3200" dirty="0">
                <a:latin typeface="Comic Sans MS" pitchFamily="66" charset="0"/>
              </a:rPr>
              <a:t>PP et de </a:t>
            </a:r>
            <a:r>
              <a:rPr lang="fr-FR" sz="3200" dirty="0" smtClean="0">
                <a:latin typeface="Comic Sans MS" pitchFamily="66" charset="0"/>
              </a:rPr>
              <a:t>54 851 </a:t>
            </a:r>
            <a:r>
              <a:rPr lang="fr-FR" sz="3200" dirty="0">
                <a:latin typeface="Comic Sans MS" pitchFamily="66" charset="0"/>
              </a:rPr>
              <a:t>PM. </a:t>
            </a:r>
            <a:endParaRPr lang="fr-FR" sz="3200" dirty="0" smtClean="0">
              <a:latin typeface="Comic Sans MS" pitchFamily="66" charset="0"/>
            </a:endParaRPr>
          </a:p>
          <a:p>
            <a:pPr algn="just" eaLnBrk="0" hangingPunct="0">
              <a:lnSpc>
                <a:spcPct val="150000"/>
              </a:lnSpc>
            </a:pPr>
            <a:r>
              <a:rPr lang="fr-FR" sz="3200" dirty="0" smtClean="0">
                <a:latin typeface="Comic Sans MS" pitchFamily="66" charset="0"/>
              </a:rPr>
              <a:t>Le supplément </a:t>
            </a:r>
            <a:r>
              <a:rPr lang="fr-FR" sz="3200" dirty="0">
                <a:latin typeface="Comic Sans MS" pitchFamily="66" charset="0"/>
              </a:rPr>
              <a:t>de 280000 nouveaux contribuables portera la population forfaitaire à plus de 1200000 personnes.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1"/>
          <p:cNvSpPr>
            <a:spLocks noChangeArrowheads="1"/>
          </p:cNvSpPr>
          <p:nvPr/>
        </p:nvSpPr>
        <p:spPr bwMode="auto">
          <a:xfrm>
            <a:off x="357188" y="2104524"/>
            <a:ext cx="8429625" cy="138191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eaLnBrk="0" hangingPunct="0">
              <a:lnSpc>
                <a:spcPct val="250000"/>
              </a:lnSpc>
            </a:pPr>
            <a:r>
              <a:rPr lang="fr-FR" sz="4000" dirty="0" smtClean="0"/>
              <a:t>4- </a:t>
            </a:r>
            <a:r>
              <a:rPr lang="fr-FR" sz="4000" b="1" dirty="0" smtClean="0"/>
              <a:t>Lutte </a:t>
            </a:r>
            <a:r>
              <a:rPr lang="fr-FR" sz="4000" b="1" dirty="0"/>
              <a:t>contre la fraude (5 art)</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1"/>
          <p:cNvSpPr>
            <a:spLocks noChangeArrowheads="1"/>
          </p:cNvSpPr>
          <p:nvPr/>
        </p:nvSpPr>
        <p:spPr bwMode="auto">
          <a:xfrm>
            <a:off x="357188" y="1797169"/>
            <a:ext cx="8429625" cy="3323987"/>
          </a:xfrm>
          <a:prstGeom prst="rect">
            <a:avLst/>
          </a:prstGeom>
          <a:noFill/>
          <a:ln w="9525">
            <a:noFill/>
            <a:miter lim="800000"/>
            <a:headEnd/>
            <a:tailEnd/>
          </a:ln>
        </p:spPr>
        <p:txBody>
          <a:bodyPr anchor="ctr">
            <a:spAutoFit/>
          </a:bodyPr>
          <a:lstStyle/>
          <a:p>
            <a:pPr algn="just" eaLnBrk="0" hangingPunct="0">
              <a:lnSpc>
                <a:spcPct val="150000"/>
              </a:lnSpc>
            </a:pPr>
            <a:r>
              <a:rPr lang="fr-FR" sz="2800" dirty="0" smtClean="0">
                <a:latin typeface="Comic Sans MS" pitchFamily="66" charset="0"/>
              </a:rPr>
              <a:t>1- Institution </a:t>
            </a:r>
            <a:r>
              <a:rPr lang="fr-FR" sz="2800" dirty="0">
                <a:latin typeface="Comic Sans MS" pitchFamily="66" charset="0"/>
              </a:rPr>
              <a:t>d’une amende fiscale égale au quadruple des droits éludés avec un seuil minimum de 100.000 </a:t>
            </a:r>
            <a:r>
              <a:rPr lang="fr-FR" sz="2800" dirty="0" smtClean="0">
                <a:latin typeface="Comic Sans MS" pitchFamily="66" charset="0"/>
              </a:rPr>
              <a:t>DA </a:t>
            </a:r>
            <a:r>
              <a:rPr lang="fr-FR" sz="2800" dirty="0">
                <a:latin typeface="Comic Sans MS" pitchFamily="66" charset="0"/>
              </a:rPr>
              <a:t>, sur la détention ou la vente d’ouvrages en métaux précieux importés en dépit du dispositif légal prévu en la </a:t>
            </a:r>
            <a:r>
              <a:rPr lang="fr-FR" sz="2800" dirty="0" smtClean="0">
                <a:latin typeface="Comic Sans MS" pitchFamily="66" charset="0"/>
              </a:rPr>
              <a:t>matière </a:t>
            </a:r>
            <a:r>
              <a:rPr lang="fr-FR" sz="2800" dirty="0">
                <a:latin typeface="Comic Sans MS" pitchFamily="66" charset="0"/>
              </a:rPr>
              <a:t>(art 41</a:t>
            </a:r>
            <a:r>
              <a:rPr lang="fr-FR" sz="2800" dirty="0" smtClean="0">
                <a:latin typeface="Comic Sans MS" pitchFamily="66" charset="0"/>
              </a:rPr>
              <a:t>)</a:t>
            </a:r>
            <a:endParaRPr lang="fr-FR" sz="28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908720"/>
            <a:ext cx="8229600" cy="5415880"/>
          </a:xfrm>
        </p:spPr>
        <p:txBody>
          <a:bodyPr>
            <a:normAutofit fontScale="92500" lnSpcReduction="20000"/>
          </a:bodyPr>
          <a:lstStyle/>
          <a:p>
            <a:pPr algn="just" eaLnBrk="0" hangingPunct="0">
              <a:lnSpc>
                <a:spcPct val="170000"/>
              </a:lnSpc>
              <a:buNone/>
            </a:pPr>
            <a:r>
              <a:rPr lang="fr-FR" dirty="0" smtClean="0">
                <a:latin typeface="Comic Sans MS" pitchFamily="66" charset="0"/>
              </a:rPr>
              <a:t>2 -Inscription en contravention de première classe, l’inexécution d’un engagement souscrit lorsque le retard excède 03 mois.</a:t>
            </a:r>
          </a:p>
          <a:p>
            <a:pPr algn="just" eaLnBrk="0" hangingPunct="0">
              <a:lnSpc>
                <a:spcPct val="170000"/>
              </a:lnSpc>
              <a:buNone/>
            </a:pPr>
            <a:r>
              <a:rPr lang="fr-FR" dirty="0" smtClean="0">
                <a:latin typeface="Comic Sans MS" pitchFamily="66" charset="0"/>
              </a:rPr>
              <a:t> Cette infraction est sanctionnée d’une amende de 25.000 DA pour chaque mois de retard avec un plafond égal au montant des droits et taxes.</a:t>
            </a:r>
          </a:p>
          <a:p>
            <a:pPr algn="just" eaLnBrk="0" hangingPunct="0">
              <a:lnSpc>
                <a:spcPct val="170000"/>
              </a:lnSpc>
              <a:buNone/>
            </a:pPr>
            <a:r>
              <a:rPr lang="fr-FR" dirty="0" smtClean="0">
                <a:latin typeface="Comic Sans MS" pitchFamily="66" charset="0"/>
              </a:rPr>
              <a:t> Augmentation ,de 25.000 à 50.000 DA, de l’amande pour défaut de dépôt dans les délais de la déclaration en détail (art 57).</a:t>
            </a:r>
          </a:p>
          <a:p>
            <a:endParaRPr lang="fr-FR" dirty="0"/>
          </a:p>
        </p:txBody>
      </p:sp>
      <p:sp>
        <p:nvSpPr>
          <p:cNvPr id="3" name="Espace réservé du pied de page 2"/>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1"/>
          <p:cNvSpPr>
            <a:spLocks noChangeArrowheads="1"/>
          </p:cNvSpPr>
          <p:nvPr/>
        </p:nvSpPr>
        <p:spPr bwMode="auto">
          <a:xfrm>
            <a:off x="357188" y="1534155"/>
            <a:ext cx="8429625" cy="4662815"/>
          </a:xfrm>
          <a:prstGeom prst="rect">
            <a:avLst/>
          </a:prstGeom>
          <a:noFill/>
          <a:ln w="9525">
            <a:noFill/>
            <a:miter lim="800000"/>
            <a:headEnd/>
            <a:tailEnd/>
          </a:ln>
        </p:spPr>
        <p:txBody>
          <a:bodyPr anchor="ctr">
            <a:spAutoFit/>
          </a:bodyPr>
          <a:lstStyle/>
          <a:p>
            <a:pPr algn="just" eaLnBrk="0" hangingPunct="0">
              <a:lnSpc>
                <a:spcPct val="150000"/>
              </a:lnSpc>
            </a:pPr>
            <a:r>
              <a:rPr lang="fr-FR" sz="2400" dirty="0" smtClean="0">
                <a:latin typeface="Comic Sans MS" pitchFamily="66" charset="0"/>
              </a:rPr>
              <a:t>3- Possibilité </a:t>
            </a:r>
            <a:r>
              <a:rPr lang="fr-FR" sz="2400" dirty="0">
                <a:latin typeface="Comic Sans MS" pitchFamily="66" charset="0"/>
              </a:rPr>
              <a:t>aux douanes d’accorder aux personnes poursuivies pour infraction </a:t>
            </a:r>
            <a:r>
              <a:rPr lang="fr-FR" sz="2400" dirty="0" smtClean="0">
                <a:latin typeface="Comic Sans MS" pitchFamily="66" charset="0"/>
              </a:rPr>
              <a:t>douanière, </a:t>
            </a:r>
            <a:r>
              <a:rPr lang="fr-FR" sz="2400" b="1" u="sng" dirty="0">
                <a:solidFill>
                  <a:srgbClr val="FF0000"/>
                </a:solidFill>
                <a:latin typeface="Comic Sans MS" pitchFamily="66" charset="0"/>
              </a:rPr>
              <a:t>qui font la demande de transaction, la restitution des marchandises hors </a:t>
            </a:r>
            <a:r>
              <a:rPr lang="fr-FR" sz="2400" b="1" u="sng" dirty="0" smtClean="0">
                <a:solidFill>
                  <a:srgbClr val="FF0000"/>
                </a:solidFill>
                <a:latin typeface="Comic Sans MS" pitchFamily="66" charset="0"/>
              </a:rPr>
              <a:t>matériel </a:t>
            </a:r>
            <a:r>
              <a:rPr lang="fr-FR" sz="2400" b="1" u="sng" dirty="0">
                <a:solidFill>
                  <a:srgbClr val="FF0000"/>
                </a:solidFill>
                <a:latin typeface="Comic Sans MS" pitchFamily="66" charset="0"/>
              </a:rPr>
              <a:t>roulant, moyennant le paiement de leur valeur sur le marché </a:t>
            </a:r>
            <a:r>
              <a:rPr lang="fr-FR" sz="2400" b="1" u="sng" dirty="0" smtClean="0">
                <a:solidFill>
                  <a:srgbClr val="FF0000"/>
                </a:solidFill>
                <a:latin typeface="Comic Sans MS" pitchFamily="66" charset="0"/>
              </a:rPr>
              <a:t>intérieur, </a:t>
            </a:r>
            <a:r>
              <a:rPr lang="fr-FR" sz="2400" b="1" u="sng" dirty="0">
                <a:solidFill>
                  <a:srgbClr val="FF0000"/>
                </a:solidFill>
                <a:latin typeface="Comic Sans MS" pitchFamily="66" charset="0"/>
              </a:rPr>
              <a:t>pour tenir lieu de confiscation, calculée à la date de l’infraction</a:t>
            </a:r>
            <a:r>
              <a:rPr lang="fr-FR" sz="2400" dirty="0">
                <a:latin typeface="Comic Sans MS" pitchFamily="66" charset="0"/>
              </a:rPr>
              <a:t> (art 58).</a:t>
            </a:r>
          </a:p>
          <a:p>
            <a:pPr algn="just" eaLnBrk="0" hangingPunct="0">
              <a:lnSpc>
                <a:spcPct val="250000"/>
              </a:lnSpc>
            </a:pPr>
            <a:endParaRPr lang="fr-FR"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1268760"/>
            <a:ext cx="8229600" cy="5055840"/>
          </a:xfrm>
        </p:spPr>
        <p:txBody>
          <a:bodyPr>
            <a:normAutofit lnSpcReduction="10000"/>
          </a:bodyPr>
          <a:lstStyle/>
          <a:p>
            <a:pPr algn="just" eaLnBrk="0" hangingPunct="0">
              <a:lnSpc>
                <a:spcPct val="160000"/>
              </a:lnSpc>
              <a:buNone/>
            </a:pPr>
            <a:r>
              <a:rPr lang="fr-FR" dirty="0" smtClean="0"/>
              <a:t>4- </a:t>
            </a:r>
            <a:r>
              <a:rPr lang="fr-FR" dirty="0" smtClean="0">
                <a:latin typeface="Comic Sans MS" pitchFamily="66" charset="0"/>
              </a:rPr>
              <a:t>Obligation aux organismes financiers de communiquer aux services fiscaux, </a:t>
            </a:r>
            <a:r>
              <a:rPr lang="fr-FR" b="1" u="sng" dirty="0" smtClean="0">
                <a:solidFill>
                  <a:srgbClr val="FF0000"/>
                </a:solidFill>
                <a:latin typeface="Comic Sans MS" pitchFamily="66" charset="0"/>
              </a:rPr>
              <a:t>les informations relatives aux contribuables résidents dans les pays avec lesquels l’Algérie a conclu un accord d’échange de renseignement à des fins fiscales (art 79)</a:t>
            </a:r>
          </a:p>
          <a:p>
            <a:pPr algn="just" eaLnBrk="0" hangingPunct="0">
              <a:lnSpc>
                <a:spcPct val="160000"/>
              </a:lnSpc>
            </a:pPr>
            <a:r>
              <a:rPr lang="fr-FR" dirty="0" smtClean="0">
                <a:latin typeface="Comic Sans MS" pitchFamily="66" charset="0"/>
              </a:rPr>
              <a:t>NB: modalités d’application à fixer par vois réglementaire.</a:t>
            </a:r>
            <a:endParaRPr lang="fr-FR" dirty="0">
              <a:latin typeface="Comic Sans MS" pitchFamily="66" charset="0"/>
            </a:endParaRPr>
          </a:p>
        </p:txBody>
      </p:sp>
      <p:sp>
        <p:nvSpPr>
          <p:cNvPr id="3" name="Espace réservé du pied de page 2"/>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1"/>
          <p:cNvSpPr>
            <a:spLocks noChangeArrowheads="1"/>
          </p:cNvSpPr>
          <p:nvPr/>
        </p:nvSpPr>
        <p:spPr bwMode="auto">
          <a:xfrm>
            <a:off x="357188" y="674423"/>
            <a:ext cx="8429625" cy="4801314"/>
          </a:xfrm>
          <a:prstGeom prst="rect">
            <a:avLst/>
          </a:prstGeom>
          <a:noFill/>
          <a:ln w="9525">
            <a:noFill/>
            <a:miter lim="800000"/>
            <a:headEnd/>
            <a:tailEnd/>
          </a:ln>
        </p:spPr>
        <p:txBody>
          <a:bodyPr wrap="square" anchor="ctr">
            <a:spAutoFit/>
          </a:bodyPr>
          <a:lstStyle/>
          <a:p>
            <a:pPr algn="just" eaLnBrk="0" hangingPunct="0">
              <a:lnSpc>
                <a:spcPct val="250000"/>
              </a:lnSpc>
            </a:pPr>
            <a:endParaRPr lang="fr-FR" dirty="0"/>
          </a:p>
          <a:p>
            <a:pPr algn="just" eaLnBrk="0" hangingPunct="0">
              <a:lnSpc>
                <a:spcPct val="250000"/>
              </a:lnSpc>
            </a:pPr>
            <a:endParaRPr lang="fr-FR" dirty="0"/>
          </a:p>
          <a:p>
            <a:pPr algn="just" eaLnBrk="0" hangingPunct="0">
              <a:lnSpc>
                <a:spcPct val="150000"/>
              </a:lnSpc>
            </a:pPr>
            <a:r>
              <a:rPr lang="fr-FR" sz="2400" dirty="0" smtClean="0">
                <a:latin typeface="Comic Sans MS" pitchFamily="66" charset="0"/>
              </a:rPr>
              <a:t>5 - Amendement </a:t>
            </a:r>
            <a:r>
              <a:rPr lang="fr-FR" sz="2400" dirty="0">
                <a:latin typeface="Comic Sans MS" pitchFamily="66" charset="0"/>
              </a:rPr>
              <a:t>de la loi n°2000-03 relative aux postes et télécom pour instituer , </a:t>
            </a:r>
            <a:r>
              <a:rPr lang="fr-FR" sz="2400" b="1" u="sng" dirty="0">
                <a:solidFill>
                  <a:srgbClr val="FF0000"/>
                </a:solidFill>
                <a:latin typeface="Comic Sans MS" pitchFamily="66" charset="0"/>
              </a:rPr>
              <a:t>à l’encontre des operateurs titulaires de licences d’exploitation, de sanctions pécuniaires adaptées au degré de gravité du manquement au cadre légal, et ce préalablement à la procédure de retrait de licence (art 81 à 87).</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1"/>
          <p:cNvSpPr>
            <a:spLocks noChangeArrowheads="1"/>
          </p:cNvSpPr>
          <p:nvPr/>
        </p:nvSpPr>
        <p:spPr bwMode="auto">
          <a:xfrm>
            <a:off x="357188" y="1237417"/>
            <a:ext cx="8429625" cy="2308324"/>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eaLnBrk="0" hangingPunct="0">
              <a:lnSpc>
                <a:spcPct val="150000"/>
              </a:lnSpc>
            </a:pPr>
            <a:endParaRPr lang="fr-FR" sz="3200" dirty="0"/>
          </a:p>
          <a:p>
            <a:pPr algn="ctr" eaLnBrk="0" hangingPunct="0">
              <a:lnSpc>
                <a:spcPct val="150000"/>
              </a:lnSpc>
            </a:pPr>
            <a:r>
              <a:rPr lang="fr-FR" sz="3200" b="1" dirty="0"/>
              <a:t>5) Actualisation et relèvement des taux de certains impôts et droits (08 art</a:t>
            </a:r>
            <a:r>
              <a:rPr lang="fr-FR" sz="3200" b="1" dirty="0" smtClean="0"/>
              <a:t>)</a:t>
            </a:r>
            <a:endParaRPr lang="fr-FR" sz="3200" b="1" dirty="0"/>
          </a:p>
        </p:txBody>
      </p:sp>
      <p:sp>
        <p:nvSpPr>
          <p:cNvPr id="150532"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1"/>
          <p:cNvSpPr>
            <a:spLocks noChangeArrowheads="1"/>
          </p:cNvSpPr>
          <p:nvPr/>
        </p:nvSpPr>
        <p:spPr bwMode="auto">
          <a:xfrm>
            <a:off x="357188" y="357188"/>
            <a:ext cx="8429625" cy="3036887"/>
          </a:xfrm>
          <a:prstGeom prst="rect">
            <a:avLst/>
          </a:prstGeom>
          <a:noFill/>
          <a:ln w="9525">
            <a:noFill/>
            <a:miter lim="800000"/>
            <a:headEnd/>
            <a:tailEnd/>
          </a:ln>
        </p:spPr>
        <p:txBody>
          <a:bodyPr anchor="ctr">
            <a:spAutoFit/>
          </a:bodyPr>
          <a:lstStyle/>
          <a:p>
            <a:pPr algn="just" eaLnBrk="0" hangingPunct="0">
              <a:lnSpc>
                <a:spcPct val="250000"/>
              </a:lnSpc>
            </a:pPr>
            <a:r>
              <a:rPr lang="fr-FR" sz="2000" b="1"/>
              <a:t>5-1: révision du taux de l’IBS (art 12): </a:t>
            </a:r>
          </a:p>
          <a:p>
            <a:pPr algn="just" eaLnBrk="0" hangingPunct="0">
              <a:lnSpc>
                <a:spcPct val="250000"/>
              </a:lnSpc>
            </a:pPr>
            <a:r>
              <a:rPr lang="fr-FR" sz="2000"/>
              <a:t>	Le tableau suivant indique l’évolution du niveau des taux de l’IBS depuis sa mise en place en 1992:</a:t>
            </a:r>
          </a:p>
          <a:p>
            <a:pPr algn="just" eaLnBrk="0" hangingPunct="0">
              <a:lnSpc>
                <a:spcPct val="250000"/>
              </a:lnSpc>
            </a:pPr>
            <a:endParaRPr lang="fr-FR" sz="2000"/>
          </a:p>
        </p:txBody>
      </p:sp>
      <p:sp>
        <p:nvSpPr>
          <p:cNvPr id="151556"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graphicFrame>
        <p:nvGraphicFramePr>
          <p:cNvPr id="5" name="Tableau 4"/>
          <p:cNvGraphicFramePr>
            <a:graphicFrameLocks noGrp="1"/>
          </p:cNvGraphicFramePr>
          <p:nvPr/>
        </p:nvGraphicFramePr>
        <p:xfrm>
          <a:off x="500063" y="2928938"/>
          <a:ext cx="7072361" cy="1651000"/>
        </p:xfrm>
        <a:graphic>
          <a:graphicData uri="http://schemas.openxmlformats.org/drawingml/2006/table">
            <a:tbl>
              <a:tblPr firstRow="1" bandRow="1">
                <a:tableStyleId>{5C22544A-7EE6-4342-B048-85BDC9FD1C3A}</a:tableStyleId>
              </a:tblPr>
              <a:tblGrid>
                <a:gridCol w="1058783"/>
                <a:gridCol w="1058783"/>
                <a:gridCol w="1058783"/>
                <a:gridCol w="1058783"/>
                <a:gridCol w="1058783"/>
                <a:gridCol w="1778446"/>
              </a:tblGrid>
              <a:tr h="370840">
                <a:tc>
                  <a:txBody>
                    <a:bodyPr/>
                    <a:lstStyle/>
                    <a:p>
                      <a:endParaRPr lang="fr-FR" dirty="0"/>
                    </a:p>
                  </a:txBody>
                  <a:tcPr/>
                </a:tc>
                <a:tc>
                  <a:txBody>
                    <a:bodyPr/>
                    <a:lstStyle/>
                    <a:p>
                      <a:r>
                        <a:rPr lang="fr-FR" dirty="0" smtClean="0"/>
                        <a:t>1992</a:t>
                      </a:r>
                      <a:endParaRPr lang="fr-FR" dirty="0"/>
                    </a:p>
                  </a:txBody>
                  <a:tcPr/>
                </a:tc>
                <a:tc>
                  <a:txBody>
                    <a:bodyPr/>
                    <a:lstStyle/>
                    <a:p>
                      <a:r>
                        <a:rPr lang="fr-FR" dirty="0" smtClean="0"/>
                        <a:t>1994</a:t>
                      </a:r>
                      <a:endParaRPr lang="fr-FR" dirty="0"/>
                    </a:p>
                  </a:txBody>
                  <a:tcPr/>
                </a:tc>
                <a:tc>
                  <a:txBody>
                    <a:bodyPr/>
                    <a:lstStyle/>
                    <a:p>
                      <a:r>
                        <a:rPr lang="fr-FR" dirty="0" smtClean="0"/>
                        <a:t>1999</a:t>
                      </a:r>
                      <a:endParaRPr lang="fr-FR" dirty="0"/>
                    </a:p>
                  </a:txBody>
                  <a:tcPr/>
                </a:tc>
                <a:tc>
                  <a:txBody>
                    <a:bodyPr/>
                    <a:lstStyle/>
                    <a:p>
                      <a:r>
                        <a:rPr lang="fr-FR" dirty="0" smtClean="0"/>
                        <a:t>2007</a:t>
                      </a:r>
                      <a:endParaRPr lang="fr-FR" dirty="0"/>
                    </a:p>
                  </a:txBody>
                  <a:tcPr/>
                </a:tc>
                <a:tc>
                  <a:txBody>
                    <a:bodyPr/>
                    <a:lstStyle/>
                    <a:p>
                      <a:r>
                        <a:rPr lang="fr-FR" dirty="0" smtClean="0"/>
                        <a:t>2008</a:t>
                      </a:r>
                      <a:endParaRPr lang="fr-FR" dirty="0"/>
                    </a:p>
                  </a:txBody>
                  <a:tcPr/>
                </a:tc>
              </a:tr>
              <a:tr h="370840">
                <a:tc>
                  <a:txBody>
                    <a:bodyPr/>
                    <a:lstStyle/>
                    <a:p>
                      <a:r>
                        <a:rPr lang="fr-FR" b="1" dirty="0" smtClean="0"/>
                        <a:t>Taux normal</a:t>
                      </a:r>
                      <a:endParaRPr lang="fr-FR" b="1" dirty="0"/>
                    </a:p>
                  </a:txBody>
                  <a:tcPr/>
                </a:tc>
                <a:tc>
                  <a:txBody>
                    <a:bodyPr/>
                    <a:lstStyle/>
                    <a:p>
                      <a:r>
                        <a:rPr lang="fr-FR" dirty="0" smtClean="0"/>
                        <a:t>42</a:t>
                      </a:r>
                      <a:endParaRPr lang="fr-FR" dirty="0"/>
                    </a:p>
                  </a:txBody>
                  <a:tcPr/>
                </a:tc>
                <a:tc>
                  <a:txBody>
                    <a:bodyPr/>
                    <a:lstStyle/>
                    <a:p>
                      <a:r>
                        <a:rPr lang="fr-FR" dirty="0" smtClean="0"/>
                        <a:t>38</a:t>
                      </a:r>
                      <a:endParaRPr lang="fr-FR" dirty="0"/>
                    </a:p>
                  </a:txBody>
                  <a:tcPr/>
                </a:tc>
                <a:tc>
                  <a:txBody>
                    <a:bodyPr/>
                    <a:lstStyle/>
                    <a:p>
                      <a:r>
                        <a:rPr lang="fr-FR" dirty="0" smtClean="0"/>
                        <a:t>30</a:t>
                      </a:r>
                      <a:endParaRPr lang="fr-FR" dirty="0"/>
                    </a:p>
                  </a:txBody>
                  <a:tcPr/>
                </a:tc>
                <a:tc>
                  <a:txBody>
                    <a:bodyPr/>
                    <a:lstStyle/>
                    <a:p>
                      <a:r>
                        <a:rPr lang="fr-FR" dirty="0" smtClean="0"/>
                        <a:t>25</a:t>
                      </a:r>
                      <a:endParaRPr lang="fr-FR" dirty="0"/>
                    </a:p>
                  </a:txBody>
                  <a:tcPr/>
                </a:tc>
                <a:tc>
                  <a:txBody>
                    <a:bodyPr/>
                    <a:lstStyle/>
                    <a:p>
                      <a:r>
                        <a:rPr lang="fr-FR" dirty="0" smtClean="0"/>
                        <a:t>19-25</a:t>
                      </a:r>
                      <a:endParaRPr lang="fr-FR" dirty="0"/>
                    </a:p>
                  </a:txBody>
                  <a:tcPr/>
                </a:tc>
              </a:tr>
              <a:tr h="370840">
                <a:tc>
                  <a:txBody>
                    <a:bodyPr/>
                    <a:lstStyle/>
                    <a:p>
                      <a:r>
                        <a:rPr lang="fr-FR" b="1" dirty="0" smtClean="0"/>
                        <a:t>Taux réduit</a:t>
                      </a:r>
                      <a:endParaRPr lang="fr-FR" b="1" dirty="0"/>
                    </a:p>
                  </a:txBody>
                  <a:tcPr/>
                </a:tc>
                <a:tc>
                  <a:txBody>
                    <a:bodyPr/>
                    <a:lstStyle/>
                    <a:p>
                      <a:r>
                        <a:rPr lang="fr-FR" dirty="0" smtClean="0"/>
                        <a:t>5</a:t>
                      </a:r>
                      <a:endParaRPr lang="fr-FR" dirty="0"/>
                    </a:p>
                  </a:txBody>
                  <a:tcPr/>
                </a:tc>
                <a:tc>
                  <a:txBody>
                    <a:bodyPr/>
                    <a:lstStyle/>
                    <a:p>
                      <a:r>
                        <a:rPr lang="fr-FR" dirty="0" smtClean="0"/>
                        <a:t>5</a:t>
                      </a:r>
                      <a:endParaRPr lang="fr-FR" dirty="0"/>
                    </a:p>
                  </a:txBody>
                  <a:tcPr/>
                </a:tc>
                <a:tc>
                  <a:txBody>
                    <a:bodyPr/>
                    <a:lstStyle/>
                    <a:p>
                      <a:r>
                        <a:rPr lang="fr-FR" dirty="0" smtClean="0"/>
                        <a:t>15</a:t>
                      </a:r>
                      <a:endParaRPr lang="fr-FR" dirty="0"/>
                    </a:p>
                  </a:txBody>
                  <a:tcPr/>
                </a:tc>
                <a:tc>
                  <a:txBody>
                    <a:bodyPr/>
                    <a:lstStyle/>
                    <a:p>
                      <a:r>
                        <a:rPr lang="fr-FR" dirty="0" smtClean="0"/>
                        <a:t>12,5</a:t>
                      </a:r>
                      <a:endParaRPr lang="fr-FR" dirty="0"/>
                    </a:p>
                  </a:txBody>
                  <a:tcPr/>
                </a:tc>
                <a:tc>
                  <a:txBody>
                    <a:bodyPr/>
                    <a:lstStyle/>
                    <a:p>
                      <a:endParaRPr lang="fr-FR" dirty="0"/>
                    </a:p>
                  </a:txBody>
                  <a:tcPr/>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556792"/>
            <a:ext cx="8640960" cy="5112568"/>
          </a:xfrm>
        </p:spPr>
        <p:txBody>
          <a:bodyPr>
            <a:noAutofit/>
          </a:bodyPr>
          <a:lstStyle/>
          <a:p>
            <a:pPr>
              <a:buNone/>
            </a:pPr>
            <a:r>
              <a:rPr lang="fr-FR" sz="2800" dirty="0" smtClean="0">
                <a:latin typeface="Comic Sans MS" pitchFamily="66" charset="0"/>
              </a:rPr>
              <a:t>L'évolution des </a:t>
            </a:r>
            <a:r>
              <a:rPr lang="fr-FR" sz="2800" b="1" u="sng" dirty="0" smtClean="0">
                <a:solidFill>
                  <a:srgbClr val="FF0000"/>
                </a:solidFill>
                <a:latin typeface="Comic Sans MS" pitchFamily="66" charset="0"/>
              </a:rPr>
              <a:t>perspectives économiques mondiales </a:t>
            </a:r>
            <a:r>
              <a:rPr lang="fr-FR" sz="2800" dirty="0" smtClean="0">
                <a:latin typeface="Comic Sans MS" pitchFamily="66" charset="0"/>
              </a:rPr>
              <a:t>demeurera, toutefois, subordonnée à des risques liés principalement :</a:t>
            </a:r>
          </a:p>
          <a:p>
            <a:pPr>
              <a:buNone/>
            </a:pPr>
            <a:endParaRPr lang="fr-FR" sz="2800" dirty="0" smtClean="0">
              <a:latin typeface="Comic Sans MS" pitchFamily="66" charset="0"/>
            </a:endParaRPr>
          </a:p>
          <a:p>
            <a:pPr marL="514350" lvl="0" indent="-514350">
              <a:buClrTx/>
              <a:buFont typeface="+mj-lt"/>
              <a:buAutoNum type="arabicPeriod"/>
            </a:pPr>
            <a:r>
              <a:rPr lang="fr-FR" sz="2800" dirty="0" smtClean="0">
                <a:latin typeface="Comic Sans MS" pitchFamily="66" charset="0"/>
              </a:rPr>
              <a:t>à la persistance </a:t>
            </a:r>
            <a:r>
              <a:rPr lang="fr-FR" sz="2800" b="1" u="sng" dirty="0" smtClean="0">
                <a:solidFill>
                  <a:srgbClr val="FF0000"/>
                </a:solidFill>
                <a:latin typeface="Comic Sans MS" pitchFamily="66" charset="0"/>
              </a:rPr>
              <a:t>d’une inflation faible </a:t>
            </a:r>
            <a:r>
              <a:rPr lang="fr-FR" sz="2800" dirty="0" smtClean="0">
                <a:latin typeface="Comic Sans MS" pitchFamily="66" charset="0"/>
              </a:rPr>
              <a:t>dans les pays avancés, principalement dans la zone euro ;</a:t>
            </a:r>
          </a:p>
          <a:p>
            <a:pPr marL="514350" lvl="0" indent="-514350">
              <a:buClrTx/>
              <a:buFont typeface="+mj-lt"/>
              <a:buAutoNum type="arabicPeriod"/>
            </a:pPr>
            <a:r>
              <a:rPr lang="fr-FR" sz="2800" dirty="0" smtClean="0">
                <a:latin typeface="Comic Sans MS" pitchFamily="66" charset="0"/>
              </a:rPr>
              <a:t>au ralentissement prolongé des </a:t>
            </a:r>
            <a:r>
              <a:rPr lang="fr-FR" sz="2800" b="1" u="sng" dirty="0" smtClean="0">
                <a:solidFill>
                  <a:srgbClr val="FF0000"/>
                </a:solidFill>
                <a:latin typeface="Comic Sans MS" pitchFamily="66" charset="0"/>
              </a:rPr>
              <a:t>perspectives macroéconomiques des pays émergents</a:t>
            </a:r>
            <a:r>
              <a:rPr lang="fr-FR" sz="2800" dirty="0" smtClean="0">
                <a:latin typeface="Comic Sans MS" pitchFamily="66" charset="0"/>
              </a:rPr>
              <a:t> ;</a:t>
            </a:r>
          </a:p>
          <a:p>
            <a:pPr marL="514350" lvl="0" indent="-514350">
              <a:buClrTx/>
              <a:buFont typeface="+mj-lt"/>
              <a:buAutoNum type="arabicPeriod"/>
            </a:pPr>
            <a:r>
              <a:rPr lang="fr-FR" sz="2800" dirty="0" smtClean="0">
                <a:latin typeface="Comic Sans MS" pitchFamily="66" charset="0"/>
              </a:rPr>
              <a:t>à des </a:t>
            </a:r>
            <a:r>
              <a:rPr lang="fr-FR" sz="2800" b="1" u="sng" dirty="0" smtClean="0">
                <a:solidFill>
                  <a:srgbClr val="FF0000"/>
                </a:solidFill>
                <a:latin typeface="Comic Sans MS" pitchFamily="66" charset="0"/>
              </a:rPr>
              <a:t>tensions géopolitiques dans les pays en développement </a:t>
            </a:r>
            <a:r>
              <a:rPr lang="fr-FR" sz="2800" dirty="0" smtClean="0">
                <a:latin typeface="Comic Sans MS" pitchFamily="66" charset="0"/>
              </a:rPr>
              <a:t>(notamment en Ukraine, Irak, Libye ….).</a:t>
            </a:r>
          </a:p>
          <a:p>
            <a:pPr>
              <a:buNone/>
            </a:pPr>
            <a:r>
              <a:rPr lang="fr-FR" sz="2400" b="1" i="1" dirty="0" smtClean="0">
                <a:latin typeface="Comic Sans MS" pitchFamily="66" charset="0"/>
              </a:rPr>
              <a:t/>
            </a:r>
            <a:br>
              <a:rPr lang="fr-FR" sz="2400" b="1" i="1" dirty="0" smtClean="0">
                <a:latin typeface="Comic Sans MS" pitchFamily="66" charset="0"/>
              </a:rPr>
            </a:br>
            <a:endParaRPr lang="fr-FR" sz="2400" dirty="0">
              <a:latin typeface="Comic Sans MS" pitchFamily="66" charset="0"/>
            </a:endParaRPr>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1"/>
          <p:cNvSpPr>
            <a:spLocks noChangeArrowheads="1"/>
          </p:cNvSpPr>
          <p:nvPr/>
        </p:nvSpPr>
        <p:spPr bwMode="auto">
          <a:xfrm>
            <a:off x="179512" y="1247174"/>
            <a:ext cx="8964488" cy="4524315"/>
          </a:xfrm>
          <a:prstGeom prst="rect">
            <a:avLst/>
          </a:prstGeom>
          <a:noFill/>
          <a:ln w="9525">
            <a:noFill/>
            <a:miter lim="800000"/>
            <a:headEnd/>
            <a:tailEnd/>
          </a:ln>
        </p:spPr>
        <p:txBody>
          <a:bodyPr wrap="square" anchor="ctr">
            <a:spAutoFit/>
          </a:bodyPr>
          <a:lstStyle/>
          <a:p>
            <a:pPr algn="just" eaLnBrk="0" hangingPunct="0">
              <a:lnSpc>
                <a:spcPct val="150000"/>
              </a:lnSpc>
            </a:pPr>
            <a:r>
              <a:rPr lang="fr-FR" dirty="0"/>
              <a:t>	</a:t>
            </a:r>
            <a:r>
              <a:rPr lang="fr-FR" sz="2400" dirty="0">
                <a:latin typeface="Comic Sans MS" pitchFamily="66" charset="0"/>
              </a:rPr>
              <a:t>Actuellement , l’IBS s’applique avec deux taux selon la nature de l’activité:19%: production, tourisme et BTP et 25%: services et commerce.</a:t>
            </a:r>
          </a:p>
          <a:p>
            <a:pPr algn="just" eaLnBrk="0" hangingPunct="0">
              <a:lnSpc>
                <a:spcPct val="150000"/>
              </a:lnSpc>
            </a:pPr>
            <a:r>
              <a:rPr lang="fr-FR" sz="2400" dirty="0">
                <a:latin typeface="Comic Sans MS" pitchFamily="66" charset="0"/>
              </a:rPr>
              <a:t>	La présente mesure prévoit l’unification du taux d’IBS à 23%.</a:t>
            </a:r>
          </a:p>
          <a:p>
            <a:pPr algn="just" eaLnBrk="0" hangingPunct="0">
              <a:lnSpc>
                <a:spcPct val="150000"/>
              </a:lnSpc>
            </a:pPr>
            <a:r>
              <a:rPr lang="fr-FR" sz="2400" dirty="0">
                <a:latin typeface="Comic Sans MS" pitchFamily="66" charset="0"/>
              </a:rPr>
              <a:t>Ce taux demeure compétitif comparativement aux pays voisins: France 33,33%, Espagne 30%, Maroc 30%, Tunisie 30%, Italie 27,7%, Portugal 26,5</a:t>
            </a:r>
            <a:r>
              <a:rPr lang="fr-FR" sz="2400" dirty="0" smtClean="0">
                <a:latin typeface="Comic Sans MS" pitchFamily="66" charset="0"/>
              </a:rPr>
              <a:t>%.</a:t>
            </a:r>
            <a:endParaRPr lang="fr-FR" sz="2400" dirty="0">
              <a:latin typeface="Comic Sans MS" pitchFamily="66" charset="0"/>
            </a:endParaRPr>
          </a:p>
        </p:txBody>
      </p:sp>
      <p:sp>
        <p:nvSpPr>
          <p:cNvPr id="152580"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2344088"/>
            <a:ext cx="8712968" cy="3252493"/>
          </a:xfrm>
          <a:prstGeom prst="rect">
            <a:avLst/>
          </a:prstGeom>
        </p:spPr>
        <p:txBody>
          <a:bodyPr wrap="square">
            <a:spAutoFit/>
          </a:bodyPr>
          <a:lstStyle/>
          <a:p>
            <a:pPr algn="just" eaLnBrk="0" hangingPunct="0">
              <a:lnSpc>
                <a:spcPct val="150000"/>
              </a:lnSpc>
            </a:pPr>
            <a:r>
              <a:rPr lang="fr-FR" sz="2800" b="1" dirty="0" smtClean="0">
                <a:latin typeface="Comic Sans MS" pitchFamily="66" charset="0"/>
              </a:rPr>
              <a:t>NB:</a:t>
            </a:r>
            <a:r>
              <a:rPr lang="fr-FR" sz="2800" dirty="0" smtClean="0">
                <a:latin typeface="Comic Sans MS" pitchFamily="66" charset="0"/>
              </a:rPr>
              <a:t> l’application du nouveaux taux de </a:t>
            </a:r>
            <a:r>
              <a:rPr lang="fr-FR" sz="2800" b="1" u="sng" dirty="0" smtClean="0">
                <a:solidFill>
                  <a:srgbClr val="FF0000"/>
                </a:solidFill>
                <a:latin typeface="Comic Sans MS" pitchFamily="66" charset="0"/>
              </a:rPr>
              <a:t>23% concerne l’exercice 2015 (acomptes provisionnels et liquidation 2016). </a:t>
            </a:r>
          </a:p>
          <a:p>
            <a:pPr algn="just" eaLnBrk="0" hangingPunct="0">
              <a:lnSpc>
                <a:spcPct val="150000"/>
              </a:lnSpc>
            </a:pPr>
            <a:r>
              <a:rPr lang="fr-FR" sz="2800" b="1" u="sng" dirty="0" smtClean="0">
                <a:solidFill>
                  <a:srgbClr val="FF0000"/>
                </a:solidFill>
                <a:latin typeface="Comic Sans MS" pitchFamily="66" charset="0"/>
              </a:rPr>
              <a:t>L’exercice 2014 se liquidera au 30/04/15 </a:t>
            </a:r>
            <a:r>
              <a:rPr lang="fr-FR" sz="2800" b="1" dirty="0" smtClean="0">
                <a:solidFill>
                  <a:srgbClr val="FF0000"/>
                </a:solidFill>
                <a:latin typeface="Comic Sans MS" pitchFamily="66" charset="0"/>
              </a:rPr>
              <a:t>suivant les anciens taux.</a:t>
            </a:r>
            <a:endParaRPr lang="fr-FR" sz="2800" b="1" dirty="0">
              <a:solidFill>
                <a:srgbClr val="FF0000"/>
              </a:solidFill>
              <a:latin typeface="Comic Sans MS" pitchFamily="66" charset="0"/>
            </a:endParaRPr>
          </a:p>
        </p:txBody>
      </p:sp>
      <p:sp>
        <p:nvSpPr>
          <p:cNvPr id="4" name="Espace réservé du pied de page 3"/>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1"/>
          <p:cNvSpPr>
            <a:spLocks noChangeArrowheads="1"/>
          </p:cNvSpPr>
          <p:nvPr/>
        </p:nvSpPr>
        <p:spPr bwMode="auto">
          <a:xfrm>
            <a:off x="251520" y="357258"/>
            <a:ext cx="8535293" cy="5632311"/>
          </a:xfrm>
          <a:prstGeom prst="rect">
            <a:avLst/>
          </a:prstGeom>
          <a:noFill/>
          <a:ln w="9525">
            <a:noFill/>
            <a:miter lim="800000"/>
            <a:headEnd/>
            <a:tailEnd/>
          </a:ln>
        </p:spPr>
        <p:txBody>
          <a:bodyPr wrap="square" anchor="ctr">
            <a:spAutoFit/>
          </a:bodyPr>
          <a:lstStyle/>
          <a:p>
            <a:pPr algn="just" eaLnBrk="0" hangingPunct="0">
              <a:lnSpc>
                <a:spcPct val="150000"/>
              </a:lnSpc>
            </a:pPr>
            <a:r>
              <a:rPr lang="fr-FR" sz="2400" dirty="0">
                <a:latin typeface="Comic Sans MS" pitchFamily="66" charset="0"/>
              </a:rPr>
              <a:t>5-2: </a:t>
            </a:r>
            <a:r>
              <a:rPr lang="fr-FR" sz="2400" dirty="0" smtClean="0">
                <a:latin typeface="Comic Sans MS" pitchFamily="66" charset="0"/>
              </a:rPr>
              <a:t>relèvement </a:t>
            </a:r>
            <a:r>
              <a:rPr lang="fr-FR" sz="2400" dirty="0">
                <a:latin typeface="Comic Sans MS" pitchFamily="66" charset="0"/>
              </a:rPr>
              <a:t>du montant du minimum d’imposition de 5.000 à 10.000 </a:t>
            </a:r>
            <a:r>
              <a:rPr lang="fr-FR" sz="2400" dirty="0" smtClean="0">
                <a:latin typeface="Comic Sans MS" pitchFamily="66" charset="0"/>
              </a:rPr>
              <a:t>DA/an </a:t>
            </a:r>
            <a:r>
              <a:rPr lang="fr-FR" sz="2400" dirty="0">
                <a:latin typeface="Comic Sans MS" pitchFamily="66" charset="0"/>
              </a:rPr>
              <a:t>au titre de : IFU, IRG et IBS (art 16 et 52).</a:t>
            </a:r>
          </a:p>
          <a:p>
            <a:pPr algn="just" eaLnBrk="0" hangingPunct="0">
              <a:lnSpc>
                <a:spcPct val="150000"/>
              </a:lnSpc>
            </a:pPr>
            <a:r>
              <a:rPr lang="fr-FR" sz="2400" dirty="0">
                <a:latin typeface="Comic Sans MS" pitchFamily="66" charset="0"/>
              </a:rPr>
              <a:t>5-3:augmentation du droit fixe d’enregistrement de 500 à 1500 </a:t>
            </a:r>
            <a:r>
              <a:rPr lang="fr-FR" sz="2400" dirty="0" smtClean="0">
                <a:latin typeface="Comic Sans MS" pitchFamily="66" charset="0"/>
              </a:rPr>
              <a:t>DA </a:t>
            </a:r>
            <a:r>
              <a:rPr lang="fr-FR" sz="2400" dirty="0">
                <a:latin typeface="Comic Sans MS" pitchFamily="66" charset="0"/>
              </a:rPr>
              <a:t>sur les actes innomés -ex: actes de location (art 19).</a:t>
            </a:r>
          </a:p>
          <a:p>
            <a:pPr algn="just" eaLnBrk="0" hangingPunct="0">
              <a:lnSpc>
                <a:spcPct val="150000"/>
              </a:lnSpc>
            </a:pPr>
            <a:r>
              <a:rPr lang="fr-FR" sz="2400" dirty="0">
                <a:latin typeface="Comic Sans MS" pitchFamily="66" charset="0"/>
              </a:rPr>
              <a:t>5-4:actualisation des droits de TPF dus au titre de la </a:t>
            </a:r>
            <a:r>
              <a:rPr lang="fr-FR" sz="2400" dirty="0" smtClean="0">
                <a:latin typeface="Comic Sans MS" pitchFamily="66" charset="0"/>
              </a:rPr>
              <a:t>première </a:t>
            </a:r>
            <a:r>
              <a:rPr lang="fr-FR" sz="2400" dirty="0">
                <a:latin typeface="Comic Sans MS" pitchFamily="66" charset="0"/>
              </a:rPr>
              <a:t>formalité du cadastre au livre foncier (art 23)</a:t>
            </a:r>
          </a:p>
          <a:p>
            <a:pPr algn="just" eaLnBrk="0" hangingPunct="0">
              <a:lnSpc>
                <a:spcPct val="150000"/>
              </a:lnSpc>
            </a:pPr>
            <a:r>
              <a:rPr lang="fr-FR" sz="2400" dirty="0">
                <a:latin typeface="Comic Sans MS" pitchFamily="66" charset="0"/>
              </a:rPr>
              <a:t>5-5: </a:t>
            </a:r>
            <a:r>
              <a:rPr lang="fr-FR" sz="2400" dirty="0" smtClean="0">
                <a:latin typeface="Comic Sans MS" pitchFamily="66" charset="0"/>
              </a:rPr>
              <a:t>relèvement, </a:t>
            </a:r>
            <a:r>
              <a:rPr lang="fr-FR" sz="2400" dirty="0">
                <a:latin typeface="Comic Sans MS" pitchFamily="66" charset="0"/>
              </a:rPr>
              <a:t>de 2000 à 6000 </a:t>
            </a:r>
            <a:r>
              <a:rPr lang="fr-FR" sz="2400" dirty="0" smtClean="0">
                <a:latin typeface="Comic Sans MS" pitchFamily="66" charset="0"/>
              </a:rPr>
              <a:t>DA, </a:t>
            </a:r>
            <a:r>
              <a:rPr lang="fr-FR" sz="2400" dirty="0">
                <a:latin typeface="Comic Sans MS" pitchFamily="66" charset="0"/>
              </a:rPr>
              <a:t>du droit de timbre sur les passeports biométriques (art 26)</a:t>
            </a:r>
          </a:p>
        </p:txBody>
      </p:sp>
      <p:sp>
        <p:nvSpPr>
          <p:cNvPr id="153604"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1"/>
          <p:cNvSpPr>
            <a:spLocks noChangeArrowheads="1"/>
          </p:cNvSpPr>
          <p:nvPr/>
        </p:nvSpPr>
        <p:spPr bwMode="auto">
          <a:xfrm>
            <a:off x="179512" y="1916445"/>
            <a:ext cx="8712968" cy="2801088"/>
          </a:xfrm>
          <a:prstGeom prst="rect">
            <a:avLst/>
          </a:prstGeom>
          <a:noFill/>
          <a:ln w="9525">
            <a:noFill/>
            <a:miter lim="800000"/>
            <a:headEnd/>
            <a:tailEnd/>
          </a:ln>
        </p:spPr>
        <p:txBody>
          <a:bodyPr wrap="square" anchor="ctr">
            <a:spAutoFit/>
          </a:bodyPr>
          <a:lstStyle/>
          <a:p>
            <a:pPr algn="just" eaLnBrk="0" hangingPunct="0">
              <a:lnSpc>
                <a:spcPct val="150000"/>
              </a:lnSpc>
            </a:pPr>
            <a:r>
              <a:rPr lang="fr-FR" sz="2400" dirty="0">
                <a:latin typeface="Comic Sans MS" pitchFamily="66" charset="0"/>
              </a:rPr>
              <a:t>5-6: soumission des biens d’occasion à la TVA sur la marge (art 31)</a:t>
            </a:r>
          </a:p>
          <a:p>
            <a:pPr algn="just" eaLnBrk="0" hangingPunct="0">
              <a:lnSpc>
                <a:spcPct val="150000"/>
              </a:lnSpc>
            </a:pPr>
            <a:r>
              <a:rPr lang="fr-FR" sz="2400" dirty="0">
                <a:latin typeface="Comic Sans MS" pitchFamily="66" charset="0"/>
              </a:rPr>
              <a:t>5-7: soumission au taux réduits de TVA à 7% des </a:t>
            </a:r>
            <a:r>
              <a:rPr lang="fr-FR" sz="2400" dirty="0" smtClean="0">
                <a:latin typeface="Comic Sans MS" pitchFamily="66" charset="0"/>
              </a:rPr>
              <a:t>matières premières </a:t>
            </a:r>
            <a:r>
              <a:rPr lang="fr-FR" sz="2400" dirty="0">
                <a:latin typeface="Comic Sans MS" pitchFamily="66" charset="0"/>
              </a:rPr>
              <a:t>pour la fabrication de l’aliment de volaille ainsi que du poulet de chaire et les œufs (art 32</a:t>
            </a:r>
            <a:r>
              <a:rPr lang="fr-FR" sz="2400" dirty="0" smtClean="0">
                <a:latin typeface="Comic Sans MS" pitchFamily="66" charset="0"/>
              </a:rPr>
              <a:t>).</a:t>
            </a:r>
            <a:endParaRPr lang="fr-FR" sz="2400" dirty="0">
              <a:latin typeface="Comic Sans MS" pitchFamily="66" charset="0"/>
            </a:endParaRPr>
          </a:p>
        </p:txBody>
      </p:sp>
      <p:sp>
        <p:nvSpPr>
          <p:cNvPr id="154628" name="Rectangle 3"/>
          <p:cNvSpPr>
            <a:spLocks noChangeArrowheads="1"/>
          </p:cNvSpPr>
          <p:nvPr/>
        </p:nvSpPr>
        <p:spPr bwMode="auto">
          <a:xfrm>
            <a:off x="285750" y="642938"/>
            <a:ext cx="6572250" cy="1477962"/>
          </a:xfrm>
          <a:prstGeom prst="rect">
            <a:avLst/>
          </a:prstGeom>
          <a:noFill/>
          <a:ln w="9525">
            <a:noFill/>
            <a:miter lim="800000"/>
            <a:headEnd/>
            <a:tailEnd/>
          </a:ln>
        </p:spPr>
        <p:txBody>
          <a:bodyPr>
            <a:spAutoFit/>
          </a:bodyPr>
          <a:lstStyle/>
          <a:p>
            <a:pPr algn="just" eaLnBrk="0" hangingPunct="0">
              <a:lnSpc>
                <a:spcPct val="250000"/>
              </a:lnSpc>
            </a:pPr>
            <a:endParaRPr lang="fr-FR"/>
          </a:p>
          <a:p>
            <a:pPr algn="just" eaLnBrk="0" hangingPunct="0">
              <a:lnSpc>
                <a:spcPct val="250000"/>
              </a:lnSpc>
            </a:pPr>
            <a:endParaRPr lang="fr-F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323528" y="1268760"/>
            <a:ext cx="8363272" cy="5055840"/>
          </a:xfrm>
        </p:spPr>
        <p:txBody>
          <a:bodyPr>
            <a:normAutofit fontScale="92500"/>
          </a:bodyPr>
          <a:lstStyle/>
          <a:p>
            <a:pPr algn="just" eaLnBrk="0" hangingPunct="0">
              <a:lnSpc>
                <a:spcPct val="150000"/>
              </a:lnSpc>
            </a:pPr>
            <a:r>
              <a:rPr lang="fr-FR" sz="2800" dirty="0" smtClean="0">
                <a:latin typeface="Comic Sans MS" pitchFamily="66" charset="0"/>
              </a:rPr>
              <a:t>5-8) institution d’une imposition supplémentaire au taux proportionnel de 10% de TIC sur les produits tabagiques (art 33): </a:t>
            </a:r>
          </a:p>
          <a:p>
            <a:pPr algn="just" eaLnBrk="0" hangingPunct="0">
              <a:lnSpc>
                <a:spcPct val="150000"/>
              </a:lnSpc>
            </a:pPr>
            <a:r>
              <a:rPr lang="fr-FR" sz="2800" dirty="0" smtClean="0">
                <a:latin typeface="Comic Sans MS" pitchFamily="66" charset="0"/>
              </a:rPr>
              <a:t>Cette taxation proportionnelle sur le prix de vente HT s’ajoute au droit fixe applicable par KG ( 1040 DA- tabacs bruns et 1260 da- tabacs blonds).</a:t>
            </a:r>
          </a:p>
          <a:p>
            <a:pPr algn="just" eaLnBrk="0" hangingPunct="0">
              <a:lnSpc>
                <a:spcPct val="150000"/>
              </a:lnSpc>
            </a:pPr>
            <a:r>
              <a:rPr lang="fr-FR" sz="2800" dirty="0" smtClean="0">
                <a:latin typeface="Comic Sans MS" pitchFamily="66" charset="0"/>
              </a:rPr>
              <a:t>Exemple d’augmentation de prix: </a:t>
            </a:r>
            <a:r>
              <a:rPr lang="fr-FR" sz="2800" dirty="0" err="1" smtClean="0">
                <a:latin typeface="Comic Sans MS" pitchFamily="66" charset="0"/>
              </a:rPr>
              <a:t>Rym</a:t>
            </a:r>
            <a:r>
              <a:rPr lang="fr-FR" sz="2800" dirty="0" smtClean="0">
                <a:latin typeface="Comic Sans MS" pitchFamily="66" charset="0"/>
              </a:rPr>
              <a:t> de 85 à 89,8 da (+4,8 da) , Marlboro de 150 à 162 da (+12 DA).</a:t>
            </a:r>
          </a:p>
          <a:p>
            <a:endParaRPr lang="fr-FR" dirty="0"/>
          </a:p>
        </p:txBody>
      </p:sp>
      <p:sp>
        <p:nvSpPr>
          <p:cNvPr id="3" name="Espace réservé du pied de page 2"/>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1"/>
          <p:cNvSpPr>
            <a:spLocks noChangeArrowheads="1"/>
          </p:cNvSpPr>
          <p:nvPr/>
        </p:nvSpPr>
        <p:spPr bwMode="auto">
          <a:xfrm>
            <a:off x="179512" y="1568909"/>
            <a:ext cx="8784976" cy="267765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nchor="ctr">
            <a:spAutoFit/>
          </a:bodyPr>
          <a:lstStyle/>
          <a:p>
            <a:pPr algn="ctr" eaLnBrk="0" hangingPunct="0">
              <a:lnSpc>
                <a:spcPct val="150000"/>
              </a:lnSpc>
            </a:pPr>
            <a:endParaRPr lang="fr-FR" sz="2800" dirty="0"/>
          </a:p>
          <a:p>
            <a:pPr algn="ctr" eaLnBrk="0" hangingPunct="0">
              <a:lnSpc>
                <a:spcPct val="150000"/>
              </a:lnSpc>
            </a:pPr>
            <a:r>
              <a:rPr lang="fr-FR" sz="2800" b="1" dirty="0">
                <a:latin typeface="Comic Sans MS" pitchFamily="66" charset="0"/>
              </a:rPr>
              <a:t>6)Soutien du pouvoir d’achat des ménages et simplification des formalités administratives </a:t>
            </a:r>
            <a:endParaRPr lang="fr-FR" sz="2800" b="1" dirty="0" smtClean="0">
              <a:latin typeface="Comic Sans MS" pitchFamily="66" charset="0"/>
            </a:endParaRPr>
          </a:p>
          <a:p>
            <a:pPr algn="ctr" eaLnBrk="0" hangingPunct="0">
              <a:lnSpc>
                <a:spcPct val="150000"/>
              </a:lnSpc>
            </a:pPr>
            <a:r>
              <a:rPr lang="fr-FR" sz="2800" b="1" dirty="0" smtClean="0">
                <a:latin typeface="Comic Sans MS" pitchFamily="66" charset="0"/>
              </a:rPr>
              <a:t>(</a:t>
            </a:r>
            <a:r>
              <a:rPr lang="fr-FR" sz="2800" b="1" dirty="0">
                <a:latin typeface="Comic Sans MS" pitchFamily="66" charset="0"/>
              </a:rPr>
              <a:t>06 art</a:t>
            </a:r>
            <a:r>
              <a:rPr lang="fr-FR" sz="2800" b="1" dirty="0" smtClean="0">
                <a:latin typeface="Comic Sans MS" pitchFamily="66" charset="0"/>
              </a:rPr>
              <a:t>)</a:t>
            </a:r>
            <a:endParaRPr lang="fr-FR" sz="2800" b="1"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1"/>
          <p:cNvSpPr>
            <a:spLocks noChangeArrowheads="1"/>
          </p:cNvSpPr>
          <p:nvPr/>
        </p:nvSpPr>
        <p:spPr bwMode="auto">
          <a:xfrm>
            <a:off x="179512" y="622201"/>
            <a:ext cx="8429625" cy="6001643"/>
          </a:xfrm>
          <a:prstGeom prst="rect">
            <a:avLst/>
          </a:prstGeom>
          <a:noFill/>
          <a:ln w="9525">
            <a:noFill/>
            <a:miter lim="800000"/>
            <a:headEnd/>
            <a:tailEnd/>
          </a:ln>
        </p:spPr>
        <p:txBody>
          <a:bodyPr anchor="ctr">
            <a:spAutoFit/>
          </a:bodyPr>
          <a:lstStyle/>
          <a:p>
            <a:pPr algn="just" eaLnBrk="0" hangingPunct="0">
              <a:lnSpc>
                <a:spcPct val="150000"/>
              </a:lnSpc>
            </a:pPr>
            <a:r>
              <a:rPr lang="fr-FR" sz="3200" dirty="0">
                <a:latin typeface="Comic Sans MS" pitchFamily="66" charset="0"/>
              </a:rPr>
              <a:t>6-1: suppression du droit de timbre sous forme de taxe judiciaire d’enregistrement exigible sur le certificat de nationalité et sur le casier judiciaire (art 20) </a:t>
            </a:r>
            <a:endParaRPr lang="fr-FR" sz="3200" dirty="0" smtClean="0">
              <a:latin typeface="Comic Sans MS" pitchFamily="66" charset="0"/>
            </a:endParaRPr>
          </a:p>
          <a:p>
            <a:pPr algn="just" eaLnBrk="0" hangingPunct="0">
              <a:lnSpc>
                <a:spcPct val="150000"/>
              </a:lnSpc>
            </a:pPr>
            <a:endParaRPr lang="fr-FR" sz="3200" dirty="0">
              <a:latin typeface="Comic Sans MS" pitchFamily="66" charset="0"/>
            </a:endParaRPr>
          </a:p>
          <a:p>
            <a:pPr algn="just" eaLnBrk="0" hangingPunct="0">
              <a:lnSpc>
                <a:spcPct val="150000"/>
              </a:lnSpc>
            </a:pPr>
            <a:r>
              <a:rPr lang="fr-FR" sz="3200" dirty="0">
                <a:latin typeface="Comic Sans MS" pitchFamily="66" charset="0"/>
              </a:rPr>
              <a:t>6-2: paiement différé des droit d’enregistrement sur les actes judiciaire de partage (art 21)</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1"/>
          <p:cNvSpPr>
            <a:spLocks noChangeArrowheads="1"/>
          </p:cNvSpPr>
          <p:nvPr/>
        </p:nvSpPr>
        <p:spPr bwMode="auto">
          <a:xfrm>
            <a:off x="357188" y="1300994"/>
            <a:ext cx="8429625" cy="3898824"/>
          </a:xfrm>
          <a:prstGeom prst="rect">
            <a:avLst/>
          </a:prstGeom>
          <a:noFill/>
          <a:ln w="9525">
            <a:noFill/>
            <a:miter lim="800000"/>
            <a:headEnd/>
            <a:tailEnd/>
          </a:ln>
        </p:spPr>
        <p:txBody>
          <a:bodyPr anchor="ctr">
            <a:spAutoFit/>
          </a:bodyPr>
          <a:lstStyle/>
          <a:p>
            <a:pPr algn="just" eaLnBrk="0" hangingPunct="0">
              <a:lnSpc>
                <a:spcPct val="150000"/>
              </a:lnSpc>
            </a:pPr>
            <a:r>
              <a:rPr lang="fr-FR" sz="2800" dirty="0">
                <a:latin typeface="Comic Sans MS" pitchFamily="66" charset="0"/>
              </a:rPr>
              <a:t>6-3 : suppression du droit de timbre sur la CIN (art 27)</a:t>
            </a:r>
          </a:p>
          <a:p>
            <a:pPr algn="just" eaLnBrk="0" hangingPunct="0">
              <a:lnSpc>
                <a:spcPct val="150000"/>
              </a:lnSpc>
            </a:pPr>
            <a:r>
              <a:rPr lang="fr-FR" sz="2800" dirty="0">
                <a:latin typeface="Comic Sans MS" pitchFamily="66" charset="0"/>
              </a:rPr>
              <a:t>6-4: </a:t>
            </a:r>
            <a:r>
              <a:rPr lang="fr-FR" sz="2800" dirty="0" smtClean="0">
                <a:latin typeface="Comic Sans MS" pitchFamily="66" charset="0"/>
              </a:rPr>
              <a:t>régularisation </a:t>
            </a:r>
            <a:r>
              <a:rPr lang="fr-FR" sz="2800" dirty="0">
                <a:latin typeface="Comic Sans MS" pitchFamily="66" charset="0"/>
              </a:rPr>
              <a:t>administrative des biens immobiliers de propriété privée immatriculés au nom de l’Etat à l’occasion des </a:t>
            </a:r>
            <a:r>
              <a:rPr lang="fr-FR" sz="2800" dirty="0" smtClean="0">
                <a:latin typeface="Comic Sans MS" pitchFamily="66" charset="0"/>
              </a:rPr>
              <a:t>opérations </a:t>
            </a:r>
            <a:r>
              <a:rPr lang="fr-FR" sz="2800" dirty="0">
                <a:latin typeface="Comic Sans MS" pitchFamily="66" charset="0"/>
              </a:rPr>
              <a:t>de cadastre (art 67)</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1"/>
          <p:cNvSpPr>
            <a:spLocks noChangeArrowheads="1"/>
          </p:cNvSpPr>
          <p:nvPr/>
        </p:nvSpPr>
        <p:spPr bwMode="auto">
          <a:xfrm>
            <a:off x="357188" y="1624160"/>
            <a:ext cx="8429625" cy="3252493"/>
          </a:xfrm>
          <a:prstGeom prst="rect">
            <a:avLst/>
          </a:prstGeom>
          <a:noFill/>
          <a:ln w="9525">
            <a:noFill/>
            <a:miter lim="800000"/>
            <a:headEnd/>
            <a:tailEnd/>
          </a:ln>
        </p:spPr>
        <p:txBody>
          <a:bodyPr anchor="ctr">
            <a:spAutoFit/>
          </a:bodyPr>
          <a:lstStyle/>
          <a:p>
            <a:pPr algn="just" eaLnBrk="0" hangingPunct="0">
              <a:lnSpc>
                <a:spcPct val="150000"/>
              </a:lnSpc>
            </a:pPr>
            <a:r>
              <a:rPr lang="fr-FR" sz="2800" dirty="0">
                <a:latin typeface="Comic Sans MS" pitchFamily="66" charset="0"/>
              </a:rPr>
              <a:t>6-5: reconduction de l’ exonération des DD pour la période du 1</a:t>
            </a:r>
            <a:r>
              <a:rPr lang="fr-FR" sz="2800" baseline="30000" dirty="0">
                <a:latin typeface="Comic Sans MS" pitchFamily="66" charset="0"/>
              </a:rPr>
              <a:t>er</a:t>
            </a:r>
            <a:r>
              <a:rPr lang="fr-FR" sz="2800" dirty="0">
                <a:latin typeface="Comic Sans MS" pitchFamily="66" charset="0"/>
              </a:rPr>
              <a:t> septembre 2014 au 31 décembre 2015, sur les importations des matières premières entrant dans la fabrication d’aliments de volaille  (art 72)</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1"/>
          <p:cNvSpPr>
            <a:spLocks noChangeArrowheads="1"/>
          </p:cNvSpPr>
          <p:nvPr/>
        </p:nvSpPr>
        <p:spPr bwMode="auto">
          <a:xfrm>
            <a:off x="357188" y="320765"/>
            <a:ext cx="8429625" cy="6186309"/>
          </a:xfrm>
          <a:prstGeom prst="rect">
            <a:avLst/>
          </a:prstGeom>
          <a:noFill/>
          <a:ln w="9525">
            <a:noFill/>
            <a:miter lim="800000"/>
            <a:headEnd/>
            <a:tailEnd/>
          </a:ln>
        </p:spPr>
        <p:txBody>
          <a:bodyPr anchor="ctr">
            <a:spAutoFit/>
          </a:bodyPr>
          <a:lstStyle/>
          <a:p>
            <a:pPr algn="just" eaLnBrk="0" hangingPunct="0">
              <a:lnSpc>
                <a:spcPct val="150000"/>
              </a:lnSpc>
            </a:pPr>
            <a:r>
              <a:rPr lang="fr-FR" sz="2400" dirty="0">
                <a:latin typeface="Comic Sans MS" pitchFamily="66" charset="0"/>
              </a:rPr>
              <a:t>6-6: octroi aux banques de l’autorisation à accorder , en sus des crédits immobiliers, des crédits à la consommation destinés à l’acquisition , par les ménages, des biens fabriqués localement (art 88) : le crédit à la consommation a été supprimé par l’art 75 de la LFC 2009, il sera réintroduit en application des conclusions de 15eme tripartite du 10 octobre 2013 pour favoriser la production nationale et booster la croissance </a:t>
            </a:r>
            <a:r>
              <a:rPr lang="fr-FR" sz="2400" dirty="0" smtClean="0">
                <a:latin typeface="Comic Sans MS" pitchFamily="66" charset="0"/>
              </a:rPr>
              <a:t>.</a:t>
            </a:r>
          </a:p>
          <a:p>
            <a:pPr algn="just" eaLnBrk="0" hangingPunct="0">
              <a:lnSpc>
                <a:spcPct val="150000"/>
              </a:lnSpc>
            </a:pPr>
            <a:endParaRPr lang="fr-FR" sz="2400" dirty="0">
              <a:latin typeface="Comic Sans MS" pitchFamily="66" charset="0"/>
            </a:endParaRPr>
          </a:p>
          <a:p>
            <a:pPr algn="just" eaLnBrk="0" hangingPunct="0">
              <a:lnSpc>
                <a:spcPct val="150000"/>
              </a:lnSpc>
            </a:pPr>
            <a:r>
              <a:rPr lang="fr-FR" sz="2400" b="1" dirty="0">
                <a:latin typeface="Comic Sans MS" pitchFamily="66" charset="0"/>
              </a:rPr>
              <a:t>NB:</a:t>
            </a:r>
            <a:r>
              <a:rPr lang="fr-FR" sz="2400" dirty="0">
                <a:latin typeface="Comic Sans MS" pitchFamily="66" charset="0"/>
              </a:rPr>
              <a:t> modalités d’application à fixer par voie réglementaire.</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323528" y="1628800"/>
            <a:ext cx="8640960" cy="4605144"/>
          </a:xfrm>
        </p:spPr>
        <p:txBody>
          <a:bodyPr/>
          <a:lstStyle/>
          <a:p>
            <a:pPr>
              <a:buNone/>
            </a:pPr>
            <a:endParaRPr lang="fr-FR" sz="2800" dirty="0" smtClean="0">
              <a:latin typeface="Comic Sans MS" pitchFamily="66" charset="0"/>
            </a:endParaRPr>
          </a:p>
          <a:p>
            <a:pPr>
              <a:buNone/>
            </a:pPr>
            <a:endParaRPr lang="fr-FR" sz="2800" dirty="0" smtClean="0">
              <a:latin typeface="Comic Sans MS" pitchFamily="66" charset="0"/>
            </a:endParaRPr>
          </a:p>
          <a:p>
            <a:pPr>
              <a:buNone/>
            </a:pPr>
            <a:r>
              <a:rPr lang="fr-FR" sz="3200" dirty="0" smtClean="0">
                <a:latin typeface="Comic Sans MS" pitchFamily="66" charset="0"/>
              </a:rPr>
              <a:t>Ce sont autant de </a:t>
            </a:r>
            <a:r>
              <a:rPr lang="fr-FR" sz="3200" b="1" u="sng" dirty="0" smtClean="0">
                <a:solidFill>
                  <a:srgbClr val="FF0000"/>
                </a:solidFill>
                <a:latin typeface="Comic Sans MS" pitchFamily="66" charset="0"/>
              </a:rPr>
              <a:t>facteurs de vulnérabilité </a:t>
            </a:r>
            <a:r>
              <a:rPr lang="fr-FR" sz="3200" dirty="0" smtClean="0">
                <a:latin typeface="Comic Sans MS" pitchFamily="66" charset="0"/>
              </a:rPr>
              <a:t>qui risquent d’influencer l’évolution de la croissance économique mondiale en 2014 et 2015.</a:t>
            </a:r>
            <a:endParaRPr lang="fr-FR" sz="3200"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1"/>
          <p:cNvSpPr>
            <a:spLocks noChangeArrowheads="1"/>
          </p:cNvSpPr>
          <p:nvPr/>
        </p:nvSpPr>
        <p:spPr bwMode="auto">
          <a:xfrm>
            <a:off x="357188" y="280263"/>
            <a:ext cx="8429625" cy="5632311"/>
          </a:xfrm>
          <a:prstGeom prst="rect">
            <a:avLst/>
          </a:prstGeom>
          <a:noFill/>
          <a:ln w="9525">
            <a:noFill/>
            <a:miter lim="800000"/>
            <a:headEnd/>
            <a:tailEnd/>
          </a:ln>
        </p:spPr>
        <p:txBody>
          <a:bodyPr anchor="ctr">
            <a:spAutoFit/>
          </a:bodyPr>
          <a:lstStyle/>
          <a:p>
            <a:pPr algn="just" eaLnBrk="0" hangingPunct="0">
              <a:lnSpc>
                <a:spcPct val="150000"/>
              </a:lnSpc>
            </a:pPr>
            <a:r>
              <a:rPr lang="fr-FR" sz="2400" dirty="0">
                <a:latin typeface="Comic Sans MS" pitchFamily="66" charset="0"/>
              </a:rPr>
              <a:t>6-7: abrogation de l’art 87bis de la loi 90-11 du 21/04/90 relative aux relations de travail et le renvoi à un texte </a:t>
            </a:r>
            <a:r>
              <a:rPr lang="fr-FR" sz="2400" dirty="0" smtClean="0">
                <a:latin typeface="Comic Sans MS" pitchFamily="66" charset="0"/>
              </a:rPr>
              <a:t>réglementaire </a:t>
            </a:r>
            <a:r>
              <a:rPr lang="fr-FR" sz="2400" dirty="0">
                <a:latin typeface="Comic Sans MS" pitchFamily="66" charset="0"/>
              </a:rPr>
              <a:t>pour la </a:t>
            </a:r>
            <a:r>
              <a:rPr lang="fr-FR" sz="2400" dirty="0" smtClean="0">
                <a:latin typeface="Comic Sans MS" pitchFamily="66" charset="0"/>
              </a:rPr>
              <a:t>redéfinition </a:t>
            </a:r>
            <a:r>
              <a:rPr lang="fr-FR" sz="2400" dirty="0">
                <a:latin typeface="Comic Sans MS" pitchFamily="66" charset="0"/>
              </a:rPr>
              <a:t>du SNMG (art 89 et 90): cette suppression vient en </a:t>
            </a:r>
            <a:r>
              <a:rPr lang="fr-FR" sz="2400" dirty="0" smtClean="0">
                <a:latin typeface="Comic Sans MS" pitchFamily="66" charset="0"/>
              </a:rPr>
              <a:t>exécution </a:t>
            </a:r>
            <a:r>
              <a:rPr lang="fr-FR" sz="2400" dirty="0">
                <a:latin typeface="Comic Sans MS" pitchFamily="66" charset="0"/>
              </a:rPr>
              <a:t>des conclusions de </a:t>
            </a:r>
            <a:r>
              <a:rPr lang="fr-FR" sz="2400" dirty="0" smtClean="0">
                <a:latin typeface="Comic Sans MS" pitchFamily="66" charset="0"/>
              </a:rPr>
              <a:t>16</a:t>
            </a:r>
            <a:r>
              <a:rPr lang="fr-FR" sz="2400" baseline="30000" dirty="0" smtClean="0">
                <a:latin typeface="Comic Sans MS" pitchFamily="66" charset="0"/>
              </a:rPr>
              <a:t>ème</a:t>
            </a:r>
            <a:r>
              <a:rPr lang="fr-FR" sz="2400" dirty="0" smtClean="0">
                <a:latin typeface="Comic Sans MS" pitchFamily="66" charset="0"/>
              </a:rPr>
              <a:t>  </a:t>
            </a:r>
            <a:r>
              <a:rPr lang="fr-FR" sz="2400" dirty="0">
                <a:latin typeface="Comic Sans MS" pitchFamily="66" charset="0"/>
              </a:rPr>
              <a:t>tripartite du 23 </a:t>
            </a:r>
            <a:r>
              <a:rPr lang="fr-FR" sz="2400" dirty="0" smtClean="0">
                <a:latin typeface="Comic Sans MS" pitchFamily="66" charset="0"/>
              </a:rPr>
              <a:t>février </a:t>
            </a:r>
            <a:r>
              <a:rPr lang="fr-FR" sz="2400" dirty="0">
                <a:latin typeface="Comic Sans MS" pitchFamily="66" charset="0"/>
              </a:rPr>
              <a:t>2014</a:t>
            </a:r>
            <a:r>
              <a:rPr lang="fr-FR" sz="2400" dirty="0" smtClean="0">
                <a:latin typeface="Comic Sans MS" pitchFamily="66" charset="0"/>
              </a:rPr>
              <a:t>.</a:t>
            </a:r>
          </a:p>
          <a:p>
            <a:pPr algn="just" eaLnBrk="0" hangingPunct="0">
              <a:lnSpc>
                <a:spcPct val="150000"/>
              </a:lnSpc>
            </a:pPr>
            <a:endParaRPr lang="fr-FR" sz="2400" dirty="0">
              <a:latin typeface="Comic Sans MS" pitchFamily="66" charset="0"/>
            </a:endParaRPr>
          </a:p>
          <a:p>
            <a:pPr algn="just" eaLnBrk="0" hangingPunct="0">
              <a:lnSpc>
                <a:spcPct val="150000"/>
              </a:lnSpc>
            </a:pPr>
            <a:r>
              <a:rPr lang="fr-FR" sz="2400" dirty="0">
                <a:latin typeface="Comic Sans MS" pitchFamily="66" charset="0"/>
              </a:rPr>
              <a:t>6-8: instauration de l’ancrage légale de la nouvelle formule LPP à l’effet de la consacrer comme un programme </a:t>
            </a:r>
            <a:r>
              <a:rPr lang="fr-FR" sz="2400" dirty="0" smtClean="0">
                <a:latin typeface="Comic Sans MS" pitchFamily="66" charset="0"/>
              </a:rPr>
              <a:t>d’intérêt </a:t>
            </a:r>
            <a:r>
              <a:rPr lang="fr-FR" sz="2400" dirty="0">
                <a:latin typeface="Comic Sans MS" pitchFamily="66" charset="0"/>
              </a:rPr>
              <a:t>public destiné à une frange de population éligible à l’aide de l’Etat (art 92)</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1"/>
          <p:cNvSpPr>
            <a:spLocks noChangeArrowheads="1"/>
          </p:cNvSpPr>
          <p:nvPr/>
        </p:nvSpPr>
        <p:spPr bwMode="auto">
          <a:xfrm>
            <a:off x="357188" y="479910"/>
            <a:ext cx="8429625" cy="4463081"/>
          </a:xfrm>
          <a:prstGeom prst="rect">
            <a:avLst/>
          </a:prstGeom>
          <a:noFill/>
          <a:ln w="9525">
            <a:noFill/>
            <a:miter lim="800000"/>
            <a:headEnd/>
            <a:tailEnd/>
          </a:ln>
        </p:spPr>
        <p:txBody>
          <a:bodyPr anchor="ctr">
            <a:spAutoFit/>
          </a:bodyPr>
          <a:lstStyle/>
          <a:p>
            <a:pPr algn="just" eaLnBrk="0" hangingPunct="0">
              <a:lnSpc>
                <a:spcPct val="150000"/>
              </a:lnSpc>
            </a:pPr>
            <a:r>
              <a:rPr lang="fr-FR" sz="2400" dirty="0">
                <a:latin typeface="Comic Sans MS" pitchFamily="66" charset="0"/>
              </a:rPr>
              <a:t>6-9: ouverture d’un CAS n°302-142 « fonds de la pension alimentaire » , en vue de prendre en charge le versement de la pension </a:t>
            </a:r>
            <a:r>
              <a:rPr lang="fr-FR" sz="2400" dirty="0" smtClean="0">
                <a:latin typeface="Comic Sans MS" pitchFamily="66" charset="0"/>
              </a:rPr>
              <a:t>destinée </a:t>
            </a:r>
            <a:r>
              <a:rPr lang="fr-FR" sz="2400" dirty="0">
                <a:latin typeface="Comic Sans MS" pitchFamily="66" charset="0"/>
              </a:rPr>
              <a:t>aux femmes divorcées assurant la prise en charges de leurs enfants (art 120)</a:t>
            </a:r>
          </a:p>
          <a:p>
            <a:pPr algn="just" eaLnBrk="0" hangingPunct="0">
              <a:lnSpc>
                <a:spcPct val="150000"/>
              </a:lnSpc>
            </a:pPr>
            <a:endParaRPr lang="fr-FR" sz="2400" dirty="0">
              <a:latin typeface="Comic Sans MS" pitchFamily="66" charset="0"/>
            </a:endParaRPr>
          </a:p>
          <a:p>
            <a:pPr algn="just" eaLnBrk="0" hangingPunct="0">
              <a:lnSpc>
                <a:spcPct val="150000"/>
              </a:lnSpc>
            </a:pPr>
            <a:r>
              <a:rPr lang="fr-FR" sz="2400" dirty="0">
                <a:latin typeface="Comic Sans MS" pitchFamily="66" charset="0"/>
              </a:rPr>
              <a:t>6-10:la prise en charge par l’Etat du transport des dépouilles de la communauté algérienne à l’étranger vers l’Algérie (art 126).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1"/>
          <p:cNvSpPr>
            <a:spLocks noChangeArrowheads="1"/>
          </p:cNvSpPr>
          <p:nvPr/>
        </p:nvSpPr>
        <p:spPr bwMode="auto">
          <a:xfrm>
            <a:off x="395536" y="0"/>
            <a:ext cx="8429625" cy="1815882"/>
          </a:xfrm>
          <a:prstGeom prst="rect">
            <a:avLst/>
          </a:prstGeom>
          <a:noFill/>
          <a:ln w="9525">
            <a:noFill/>
            <a:miter lim="800000"/>
            <a:headEnd/>
            <a:tailEnd/>
          </a:ln>
        </p:spPr>
        <p:txBody>
          <a:bodyPr wrap="square" anchor="ctr">
            <a:spAutoFit/>
          </a:bodyPr>
          <a:lstStyle/>
          <a:p>
            <a:pPr algn="ctr" eaLnBrk="0" hangingPunct="0">
              <a:lnSpc>
                <a:spcPct val="250000"/>
              </a:lnSpc>
            </a:pPr>
            <a:endParaRPr lang="fr-FR" sz="3200" b="1" dirty="0"/>
          </a:p>
          <a:p>
            <a:pPr algn="ctr" eaLnBrk="0" hangingPunct="0"/>
            <a:r>
              <a:rPr lang="fr-FR" sz="3200" b="1" dirty="0" smtClean="0">
                <a:latin typeface="Comic Sans MS" pitchFamily="66" charset="0"/>
              </a:rPr>
              <a:t>Merci pour votre attention </a:t>
            </a:r>
            <a:endParaRPr lang="fr-FR" sz="3200" b="1" dirty="0">
              <a:latin typeface="Comic Sans MS" pitchFamily="66" charset="0"/>
            </a:endParaRPr>
          </a:p>
        </p:txBody>
      </p:sp>
      <p:pic>
        <p:nvPicPr>
          <p:cNvPr id="4" name="Picture 5" descr="aisatu60"/>
          <p:cNvPicPr>
            <a:picLocks noChangeAspect="1" noChangeArrowheads="1" noCrop="1"/>
          </p:cNvPicPr>
          <p:nvPr/>
        </p:nvPicPr>
        <p:blipFill>
          <a:blip r:embed="rId2" cstate="print">
            <a:lum bright="-6000" contrast="54000"/>
          </a:blip>
          <a:srcRect/>
          <a:stretch>
            <a:fillRect/>
          </a:stretch>
        </p:blipFill>
        <p:spPr bwMode="auto">
          <a:xfrm>
            <a:off x="2771800" y="2060848"/>
            <a:ext cx="2771800" cy="4293096"/>
          </a:xfrm>
          <a:prstGeom prst="rect">
            <a:avLst/>
          </a:prstGeom>
          <a:noFill/>
          <a:ln w="9525">
            <a:noFill/>
            <a:miter lim="800000"/>
            <a:headEnd/>
            <a:tailEnd/>
          </a:ln>
        </p:spPr>
      </p:pic>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0" y="1935480"/>
            <a:ext cx="8964488" cy="4733880"/>
          </a:xfrm>
        </p:spPr>
        <p:txBody>
          <a:bodyPr>
            <a:noAutofit/>
          </a:bodyPr>
          <a:lstStyle/>
          <a:p>
            <a:pPr>
              <a:buNone/>
            </a:pPr>
            <a:r>
              <a:rPr lang="fr-FR" sz="2800" dirty="0" smtClean="0">
                <a:latin typeface="Comic Sans MS" pitchFamily="66" charset="0"/>
              </a:rPr>
              <a:t>Les risques pouvant impacter, à terme, l’économie algérienne concernent notamment :</a:t>
            </a:r>
          </a:p>
          <a:p>
            <a:pPr marL="514350" lvl="0" indent="-514350">
              <a:buClrTx/>
              <a:buFont typeface="+mj-lt"/>
              <a:buAutoNum type="arabicPeriod"/>
            </a:pPr>
            <a:r>
              <a:rPr lang="fr-FR" sz="2800" b="1" u="sng" dirty="0" smtClean="0">
                <a:solidFill>
                  <a:srgbClr val="FF0000"/>
                </a:solidFill>
                <a:latin typeface="Comic Sans MS" pitchFamily="66" charset="0"/>
              </a:rPr>
              <a:t>La baisse de la demande mondiale </a:t>
            </a:r>
            <a:r>
              <a:rPr lang="fr-FR" sz="2800" dirty="0" smtClean="0">
                <a:latin typeface="Comic Sans MS" pitchFamily="66" charset="0"/>
              </a:rPr>
              <a:t>en liaison avec l'éventualité </a:t>
            </a:r>
            <a:r>
              <a:rPr lang="fr-FR" sz="2800" b="1" u="sng" dirty="0" smtClean="0">
                <a:solidFill>
                  <a:srgbClr val="FF0000"/>
                </a:solidFill>
                <a:latin typeface="Comic Sans MS" pitchFamily="66" charset="0"/>
              </a:rPr>
              <a:t>d'un retour à une situation de récession dans les pays de la zone euro combinée à une poursuite de la décélération de la croissance dans les pays émergents (Chine et Inde)</a:t>
            </a:r>
            <a:r>
              <a:rPr lang="fr-FR" sz="2800" dirty="0" smtClean="0">
                <a:latin typeface="Comic Sans MS" pitchFamily="66" charset="0"/>
              </a:rPr>
              <a:t> ;</a:t>
            </a:r>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179512" y="1935480"/>
            <a:ext cx="8712968" cy="4389120"/>
          </a:xfrm>
        </p:spPr>
        <p:txBody>
          <a:bodyPr>
            <a:normAutofit/>
          </a:bodyPr>
          <a:lstStyle/>
          <a:p>
            <a:pPr marL="514350" indent="-514350">
              <a:buClr>
                <a:srgbClr val="FF0000"/>
              </a:buClr>
              <a:buFont typeface="+mj-lt"/>
              <a:buAutoNum type="arabicPeriod" startAt="2"/>
            </a:pPr>
            <a:r>
              <a:rPr lang="fr-FR" sz="3200" b="1" u="sng" dirty="0" smtClean="0">
                <a:solidFill>
                  <a:srgbClr val="FF0000"/>
                </a:solidFill>
                <a:latin typeface="Comic Sans MS" pitchFamily="66" charset="0"/>
              </a:rPr>
              <a:t>La production nationale hors hydrocarbures </a:t>
            </a:r>
            <a:r>
              <a:rPr lang="fr-FR" sz="3200" dirty="0" smtClean="0">
                <a:latin typeface="Comic Sans MS" pitchFamily="66" charset="0"/>
              </a:rPr>
              <a:t>qui n’est pas suffisamment </a:t>
            </a:r>
            <a:r>
              <a:rPr lang="fr-FR" sz="3200" b="1" u="sng" dirty="0" smtClean="0">
                <a:solidFill>
                  <a:srgbClr val="FF0000"/>
                </a:solidFill>
                <a:latin typeface="Comic Sans MS" pitchFamily="66" charset="0"/>
              </a:rPr>
              <a:t>forte et diversifiée</a:t>
            </a:r>
            <a:r>
              <a:rPr lang="fr-FR" sz="3200" dirty="0" smtClean="0">
                <a:latin typeface="Comic Sans MS" pitchFamily="66" charset="0"/>
              </a:rPr>
              <a:t> ;</a:t>
            </a:r>
          </a:p>
          <a:p>
            <a:pPr marL="514350" indent="-514350">
              <a:buClr>
                <a:srgbClr val="FF0000"/>
              </a:buClr>
              <a:buFont typeface="+mj-lt"/>
              <a:buAutoNum type="arabicPeriod" startAt="2"/>
            </a:pPr>
            <a:endParaRPr lang="fr-FR" sz="3200" dirty="0" smtClean="0">
              <a:latin typeface="Comic Sans MS" pitchFamily="66" charset="0"/>
            </a:endParaRPr>
          </a:p>
          <a:p>
            <a:pPr marL="514350" lvl="0" indent="-514350">
              <a:buClr>
                <a:srgbClr val="FF0000"/>
              </a:buClr>
              <a:buFont typeface="+mj-lt"/>
              <a:buAutoNum type="arabicPeriod" startAt="2"/>
            </a:pPr>
            <a:r>
              <a:rPr lang="fr-FR" sz="3200" dirty="0" smtClean="0">
                <a:latin typeface="Comic Sans MS" pitchFamily="66" charset="0"/>
              </a:rPr>
              <a:t>Le maintien de la </a:t>
            </a:r>
            <a:r>
              <a:rPr lang="fr-FR" sz="3200" b="1" u="sng" dirty="0" smtClean="0">
                <a:solidFill>
                  <a:srgbClr val="FF0000"/>
                </a:solidFill>
                <a:latin typeface="Comic Sans MS" pitchFamily="66" charset="0"/>
              </a:rPr>
              <a:t>tendance haussière des importations de marchandises</a:t>
            </a:r>
            <a:r>
              <a:rPr lang="fr-FR" sz="3200" dirty="0" smtClean="0">
                <a:latin typeface="Comic Sans MS" pitchFamily="66" charset="0"/>
              </a:rPr>
              <a:t>. </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p:txBody>
          <a:bodyPr>
            <a:normAutofit/>
          </a:bodyPr>
          <a:lstStyle/>
          <a:p>
            <a:pPr lvl="0"/>
            <a:r>
              <a:rPr lang="fr-FR" b="1" u="sng" dirty="0" smtClean="0">
                <a:solidFill>
                  <a:srgbClr val="FF0000"/>
                </a:solidFill>
                <a:latin typeface="Comic Sans MS" pitchFamily="66" charset="0"/>
              </a:rPr>
              <a:t>Les importations de marchandises </a:t>
            </a:r>
            <a:r>
              <a:rPr lang="fr-FR" dirty="0" smtClean="0">
                <a:latin typeface="Comic Sans MS" pitchFamily="66" charset="0"/>
              </a:rPr>
              <a:t>sont tirées à la hausse par </a:t>
            </a:r>
            <a:r>
              <a:rPr lang="fr-FR" b="1" u="sng" dirty="0" smtClean="0">
                <a:solidFill>
                  <a:srgbClr val="FF0000"/>
                </a:solidFill>
                <a:latin typeface="Comic Sans MS" pitchFamily="66" charset="0"/>
              </a:rPr>
              <a:t>les importations de biens de consommation alimentaires et non alimentaires</a:t>
            </a:r>
            <a:r>
              <a:rPr lang="fr-FR" dirty="0" smtClean="0">
                <a:latin typeface="Comic Sans MS" pitchFamily="66" charset="0"/>
              </a:rPr>
              <a:t>. </a:t>
            </a:r>
          </a:p>
          <a:p>
            <a:pPr lvl="0">
              <a:buNone/>
            </a:pPr>
            <a:endParaRPr lang="fr-FR" dirty="0" smtClean="0">
              <a:latin typeface="Comic Sans MS" pitchFamily="66" charset="0"/>
            </a:endParaRPr>
          </a:p>
          <a:p>
            <a:pPr lvl="0"/>
            <a:r>
              <a:rPr lang="fr-FR" dirty="0" smtClean="0">
                <a:latin typeface="Comic Sans MS" pitchFamily="66" charset="0"/>
              </a:rPr>
              <a:t>Cette </a:t>
            </a:r>
            <a:r>
              <a:rPr lang="fr-FR" b="1" u="sng" dirty="0" smtClean="0">
                <a:solidFill>
                  <a:srgbClr val="FF0000"/>
                </a:solidFill>
                <a:latin typeface="Comic Sans MS" pitchFamily="66" charset="0"/>
              </a:rPr>
              <a:t>situation s’est aggravée, notamment au cours des deux (02) dernières années, par la hausse des importations des produits dérivés des hydrocarbures (énergie et lubrifiants)</a:t>
            </a:r>
            <a:r>
              <a:rPr lang="fr-FR" dirty="0" smtClean="0">
                <a:latin typeface="Comic Sans MS" pitchFamily="66" charset="0"/>
              </a:rPr>
              <a:t>. </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179512" y="1935480"/>
            <a:ext cx="8712968" cy="4389120"/>
          </a:xfrm>
        </p:spPr>
        <p:txBody>
          <a:bodyPr>
            <a:normAutofit/>
          </a:bodyPr>
          <a:lstStyle/>
          <a:p>
            <a:r>
              <a:rPr lang="fr-FR" sz="3200" dirty="0" smtClean="0">
                <a:latin typeface="Comic Sans MS" pitchFamily="66" charset="0"/>
              </a:rPr>
              <a:t>L'importation des </a:t>
            </a:r>
            <a:r>
              <a:rPr lang="fr-FR" sz="3200" b="1" u="sng" dirty="0" smtClean="0">
                <a:solidFill>
                  <a:srgbClr val="FF0000"/>
                </a:solidFill>
                <a:latin typeface="Comic Sans MS" pitchFamily="66" charset="0"/>
              </a:rPr>
              <a:t>produits dérivés des hydrocarbures (énergie et lubrifiants)</a:t>
            </a:r>
            <a:r>
              <a:rPr lang="fr-FR" sz="3200" dirty="0" smtClean="0">
                <a:latin typeface="Comic Sans MS" pitchFamily="66" charset="0"/>
              </a:rPr>
              <a:t> est passée de 1,2 milliard de $US en 2011 à 4,96 milliards de $US en 2012 pour s’établir à 4,34 milliards de $US en 2013. </a:t>
            </a:r>
            <a:endParaRPr lang="fr-FR" sz="3200"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179512" y="997247"/>
            <a:ext cx="8788524" cy="557075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marL="400050" indent="-400050" algn="ctr">
              <a:defRPr/>
            </a:pPr>
            <a:endParaRPr lang="fr-FR" sz="2800" b="1" u="sng" dirty="0">
              <a:solidFill>
                <a:srgbClr val="FF0000"/>
              </a:solidFill>
              <a:latin typeface="Arial" pitchFamily="34" charset="0"/>
              <a:ea typeface="Calibri" pitchFamily="34" charset="0"/>
              <a:cs typeface="Arial" pitchFamily="34" charset="0"/>
            </a:endParaRPr>
          </a:p>
          <a:p>
            <a:pPr marL="400050" indent="-400050">
              <a:lnSpc>
                <a:spcPct val="150000"/>
              </a:lnSpc>
              <a:buFont typeface="+mj-lt"/>
              <a:buAutoNum type="romanUcPeriod"/>
              <a:defRPr/>
            </a:pPr>
            <a:r>
              <a:rPr lang="fr-FR" sz="2800" dirty="0" smtClean="0">
                <a:latin typeface="Comic Sans MS" pitchFamily="66" charset="0"/>
                <a:ea typeface="Calibri" pitchFamily="34" charset="0"/>
                <a:cs typeface="Arial" pitchFamily="34" charset="0"/>
              </a:rPr>
              <a:t>Contexte d’élaboration du projet de la LF 2015 </a:t>
            </a:r>
            <a:endParaRPr lang="fr-FR" sz="2800" dirty="0" smtClean="0">
              <a:latin typeface="Comic Sans MS" pitchFamily="66" charset="0"/>
              <a:cs typeface="Arial" pitchFamily="34" charset="0"/>
            </a:endParaRPr>
          </a:p>
          <a:p>
            <a:pPr marL="514350" indent="-514350" eaLnBrk="0" hangingPunct="0">
              <a:lnSpc>
                <a:spcPct val="150000"/>
              </a:lnSpc>
              <a:buFont typeface="+mj-lt"/>
              <a:buAutoNum type="romanUcPeriod"/>
              <a:defRPr/>
            </a:pPr>
            <a:r>
              <a:rPr lang="fr-FR" sz="2800" dirty="0" smtClean="0">
                <a:latin typeface="Comic Sans MS" pitchFamily="66" charset="0"/>
                <a:ea typeface="Calibri" pitchFamily="34" charset="0"/>
                <a:cs typeface="Arial" pitchFamily="34" charset="0"/>
              </a:rPr>
              <a:t>Présentation générale des mesures législatives </a:t>
            </a:r>
            <a:endParaRPr lang="fr-FR" sz="2800" dirty="0" smtClean="0">
              <a:latin typeface="Comic Sans MS" pitchFamily="66" charset="0"/>
              <a:cs typeface="Arial" pitchFamily="34" charset="0"/>
            </a:endParaRPr>
          </a:p>
          <a:p>
            <a:pPr marL="514350" indent="-514350" eaLnBrk="0" hangingPunct="0">
              <a:lnSpc>
                <a:spcPct val="150000"/>
              </a:lnSpc>
              <a:buFont typeface="+mj-lt"/>
              <a:buAutoNum type="romanUcPeriod"/>
              <a:defRPr/>
            </a:pPr>
            <a:r>
              <a:rPr lang="fr-FR" sz="2800" dirty="0" smtClean="0">
                <a:latin typeface="Comic Sans MS" pitchFamily="66" charset="0"/>
                <a:ea typeface="Calibri" pitchFamily="34" charset="0"/>
                <a:cs typeface="Arial" pitchFamily="34" charset="0"/>
              </a:rPr>
              <a:t>Analyse des principales dispositions par nature d’objectif </a:t>
            </a:r>
            <a:endParaRPr lang="fr-FR" sz="2800" b="1" dirty="0" smtClean="0">
              <a:latin typeface="Comic Sans MS" pitchFamily="66" charset="0"/>
            </a:endParaRPr>
          </a:p>
          <a:p>
            <a:pPr marL="971550" lvl="1" indent="-514350">
              <a:buFont typeface="+mj-lt"/>
              <a:buAutoNum type="arabicPeriod"/>
            </a:pPr>
            <a:r>
              <a:rPr lang="fr-FR" sz="2800" dirty="0" smtClean="0">
                <a:latin typeface="Comic Sans MS" pitchFamily="66" charset="0"/>
                <a:ea typeface="Calibri" pitchFamily="34" charset="0"/>
                <a:cs typeface="Arial" pitchFamily="34" charset="0"/>
              </a:rPr>
              <a:t>Encouragement de l’investissement et promotion de la production nationale ;</a:t>
            </a:r>
          </a:p>
          <a:p>
            <a:pPr marL="971550" lvl="1" indent="-514350"/>
            <a:endParaRPr lang="fr-FR" sz="2800" dirty="0" smtClean="0">
              <a:latin typeface="Comic Sans MS" pitchFamily="66" charset="0"/>
              <a:ea typeface="Calibri" pitchFamily="34" charset="0"/>
              <a:cs typeface="Arial" pitchFamily="34" charset="0"/>
            </a:endParaRPr>
          </a:p>
          <a:p>
            <a:pPr marL="971550" lvl="1" indent="-514350"/>
            <a:r>
              <a:rPr lang="fr-FR" sz="2800" dirty="0" smtClean="0">
                <a:latin typeface="Comic Sans MS" pitchFamily="66" charset="0"/>
                <a:ea typeface="Calibri" pitchFamily="34" charset="0"/>
                <a:cs typeface="Arial" pitchFamily="34" charset="0"/>
              </a:rPr>
              <a:t>2. Soutien du pouvoir d’achat des ménages et  allégement des formalités administratives ; </a:t>
            </a:r>
          </a:p>
          <a:p>
            <a:pPr marL="342900" indent="-342900">
              <a:defRPr/>
            </a:pPr>
            <a:endParaRPr lang="fr-FR" sz="2000" dirty="0">
              <a:latin typeface="Comic Sans MS" pitchFamily="66" charset="0"/>
            </a:endParaRPr>
          </a:p>
        </p:txBody>
      </p:sp>
      <p:sp>
        <p:nvSpPr>
          <p:cNvPr id="3" name="Titre 2"/>
          <p:cNvSpPr>
            <a:spLocks noGrp="1"/>
          </p:cNvSpPr>
          <p:nvPr>
            <p:ph type="title"/>
          </p:nvPr>
        </p:nvSpPr>
        <p:spPr>
          <a:xfrm>
            <a:off x="467544" y="0"/>
            <a:ext cx="8229600" cy="692696"/>
          </a:xfrm>
        </p:spPr>
        <p:txBody>
          <a:bodyPr>
            <a:normAutofit fontScale="90000"/>
          </a:bodyPr>
          <a:lstStyle/>
          <a:p>
            <a:pPr algn="ctr"/>
            <a:r>
              <a:rPr lang="fr-FR" sz="4000" b="1" dirty="0" smtClean="0"/>
              <a:t>Programme</a:t>
            </a:r>
            <a:r>
              <a:rPr lang="fr-FR" dirty="0" smtClean="0"/>
              <a:t> </a:t>
            </a:r>
            <a:endParaRPr lang="fr-FR" dirty="0"/>
          </a:p>
        </p:txBody>
      </p:sp>
      <p:sp>
        <p:nvSpPr>
          <p:cNvPr id="2" name="Espace réservé du pied de page 1"/>
          <p:cNvSpPr>
            <a:spLocks noGrp="1"/>
          </p:cNvSpPr>
          <p:nvPr>
            <p:ph type="ftr" sz="quarter" idx="11"/>
          </p:nvPr>
        </p:nvSpPr>
        <p:spPr>
          <a:xfrm>
            <a:off x="827584" y="6185100"/>
            <a:ext cx="7881664" cy="365125"/>
          </a:xfrm>
        </p:spPr>
        <p:txBody>
          <a:bodyPr/>
          <a:lstStyle/>
          <a:p>
            <a:pPr algn="ctr">
              <a:defRPr/>
            </a:pPr>
            <a:r>
              <a:rPr lang="fr-FR" b="1" dirty="0" smtClean="0">
                <a:solidFill>
                  <a:srgbClr val="7030A0"/>
                </a:solidFill>
              </a:rPr>
              <a:t>La loi des finances et son impact sur l'entreprise : CCI Souk Ahras Le 27/01/2015</a:t>
            </a:r>
            <a:endParaRPr lang="es-ES" b="1" dirty="0">
              <a:solidFill>
                <a:srgbClr val="7030A0"/>
              </a:solidFill>
            </a:endParaRP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1143000"/>
          </a:xfrm>
        </p:spPr>
        <p:txBody>
          <a:bodyPr>
            <a:normAutofit fontScale="90000"/>
          </a:bodyPr>
          <a:lstStyle/>
          <a:p>
            <a:pPr algn="ctr"/>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323528" y="1935480"/>
            <a:ext cx="8496944" cy="4389120"/>
          </a:xfrm>
        </p:spPr>
        <p:txBody>
          <a:bodyPr>
            <a:normAutofit/>
          </a:bodyPr>
          <a:lstStyle/>
          <a:p>
            <a:r>
              <a:rPr lang="fr-FR" sz="3200" dirty="0" smtClean="0">
                <a:latin typeface="Comic Sans MS" pitchFamily="66" charset="0"/>
              </a:rPr>
              <a:t>Les importations de produits dérivés des hydrocarbures ont atteint </a:t>
            </a:r>
            <a:r>
              <a:rPr lang="fr-FR" sz="3200" b="1" u="sng" dirty="0" smtClean="0">
                <a:solidFill>
                  <a:srgbClr val="FF0000"/>
                </a:solidFill>
                <a:latin typeface="Comic Sans MS" pitchFamily="66" charset="0"/>
              </a:rPr>
              <a:t>1,5 mds $US au premier semestre 2014, contre 2,84 mds $US</a:t>
            </a:r>
            <a:r>
              <a:rPr lang="fr-FR" sz="3200" dirty="0" smtClean="0">
                <a:latin typeface="Comic Sans MS" pitchFamily="66" charset="0"/>
              </a:rPr>
              <a:t> à la même période de l’année </a:t>
            </a:r>
            <a:r>
              <a:rPr lang="fr-FR" sz="3200" b="1" u="sng" dirty="0" smtClean="0">
                <a:solidFill>
                  <a:srgbClr val="FF0000"/>
                </a:solidFill>
                <a:latin typeface="Comic Sans MS" pitchFamily="66" charset="0"/>
              </a:rPr>
              <a:t>2013</a:t>
            </a:r>
            <a:r>
              <a:rPr lang="fr-FR" sz="3200" dirty="0" smtClean="0">
                <a:latin typeface="Comic Sans MS" pitchFamily="66" charset="0"/>
              </a:rPr>
              <a:t>, en relation avec la reprise de la production, notamment, de la raffinerie de Skikda.</a:t>
            </a:r>
            <a:endParaRPr lang="fr-FR" sz="3200"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contenu 2"/>
          <p:cNvSpPr>
            <a:spLocks noGrp="1"/>
          </p:cNvSpPr>
          <p:nvPr>
            <p:ph idx="1"/>
          </p:nvPr>
        </p:nvSpPr>
        <p:spPr>
          <a:xfrm>
            <a:off x="395536" y="1268760"/>
            <a:ext cx="8229600" cy="4389120"/>
          </a:xfrm>
        </p:spPr>
        <p:style>
          <a:lnRef idx="2">
            <a:schemeClr val="accent1"/>
          </a:lnRef>
          <a:fillRef idx="1">
            <a:schemeClr val="lt1"/>
          </a:fillRef>
          <a:effectRef idx="0">
            <a:schemeClr val="accent1"/>
          </a:effectRef>
          <a:fontRef idx="minor">
            <a:schemeClr val="dk1"/>
          </a:fontRef>
        </p:style>
        <p:txBody>
          <a:bodyPr/>
          <a:lstStyle/>
          <a:p>
            <a:pPr algn="ctr">
              <a:buFontTx/>
              <a:buNone/>
            </a:pPr>
            <a:endParaRPr lang="fr-FR" sz="4800" b="1" u="sng" dirty="0" smtClean="0"/>
          </a:p>
          <a:p>
            <a:pPr algn="ctr">
              <a:buFontTx/>
              <a:buNone/>
            </a:pPr>
            <a:endParaRPr lang="fr-FR" sz="4800" b="1" u="sng" dirty="0" smtClean="0"/>
          </a:p>
          <a:p>
            <a:pPr algn="ctr">
              <a:buFontTx/>
              <a:buNone/>
            </a:pPr>
            <a:r>
              <a:rPr lang="fr-FR" sz="3600" b="1" u="sng" dirty="0" smtClean="0">
                <a:latin typeface="Comic Sans MS" pitchFamily="66" charset="0"/>
              </a:rPr>
              <a:t>2-Contexte interne</a:t>
            </a:r>
            <a:r>
              <a:rPr lang="fr-FR" sz="3600" dirty="0" smtClean="0">
                <a:latin typeface="Comic Sans MS" pitchFamily="66" charset="0"/>
              </a:rPr>
              <a:t> </a:t>
            </a:r>
          </a:p>
          <a:p>
            <a:pPr>
              <a:buNone/>
            </a:pPr>
            <a:endParaRPr lang="fr-FR" dirty="0" smtClean="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116013" y="958850"/>
            <a:ext cx="6696075" cy="8302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marL="457200" indent="-457200" algn="ctr">
              <a:defRPr/>
            </a:pPr>
            <a:r>
              <a:rPr lang="fr-FR" sz="2400" b="1" dirty="0">
                <a:latin typeface="Comic Sans MS" pitchFamily="66" charset="0"/>
                <a:ea typeface="Calibri" pitchFamily="34" charset="0"/>
              </a:rPr>
              <a:t>Les indicateurs de </a:t>
            </a:r>
            <a:r>
              <a:rPr lang="fr-FR" sz="2400" b="1" dirty="0" smtClean="0">
                <a:latin typeface="Comic Sans MS" pitchFamily="66" charset="0"/>
                <a:ea typeface="Calibri" pitchFamily="34" charset="0"/>
              </a:rPr>
              <a:t>cadrage</a:t>
            </a:r>
            <a:endParaRPr lang="fr-FR" sz="2400" b="1" dirty="0">
              <a:latin typeface="Comic Sans MS" pitchFamily="66" charset="0"/>
              <a:ea typeface="Calibri" pitchFamily="34" charset="0"/>
            </a:endParaRPr>
          </a:p>
          <a:p>
            <a:pPr marL="457200" indent="-457200" algn="ctr">
              <a:defRPr/>
            </a:pPr>
            <a:r>
              <a:rPr lang="fr-FR" sz="2400" b="1" dirty="0" smtClean="0">
                <a:latin typeface="Comic Sans MS" pitchFamily="66" charset="0"/>
                <a:ea typeface="Calibri" pitchFamily="34" charset="0"/>
              </a:rPr>
              <a:t>macro-économique </a:t>
            </a:r>
            <a:r>
              <a:rPr lang="fr-FR" sz="2400" b="1" dirty="0">
                <a:latin typeface="Comic Sans MS" pitchFamily="66" charset="0"/>
                <a:ea typeface="Calibri" pitchFamily="34" charset="0"/>
              </a:rPr>
              <a:t>et </a:t>
            </a:r>
            <a:r>
              <a:rPr lang="fr-FR" sz="2400" b="1" dirty="0" smtClean="0">
                <a:latin typeface="Comic Sans MS" pitchFamily="66" charset="0"/>
                <a:ea typeface="Calibri" pitchFamily="34" charset="0"/>
              </a:rPr>
              <a:t>financier 2015</a:t>
            </a:r>
            <a:r>
              <a:rPr lang="fr-FR" sz="2400" b="1" dirty="0">
                <a:latin typeface="Comic Sans MS" pitchFamily="66" charset="0"/>
                <a:ea typeface="Calibri" pitchFamily="34" charset="0"/>
              </a:rPr>
              <a:t> </a:t>
            </a:r>
            <a:endParaRPr lang="fr-FR" sz="3200" dirty="0">
              <a:latin typeface="Comic Sans MS" pitchFamily="66" charset="0"/>
            </a:endParaRPr>
          </a:p>
        </p:txBody>
      </p:sp>
      <p:sp>
        <p:nvSpPr>
          <p:cNvPr id="11267" name="Rectangle 8"/>
          <p:cNvSpPr>
            <a:spLocks noChangeArrowheads="1"/>
          </p:cNvSpPr>
          <p:nvPr/>
        </p:nvSpPr>
        <p:spPr bwMode="auto">
          <a:xfrm>
            <a:off x="0" y="3826291"/>
            <a:ext cx="9144000" cy="1631216"/>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nchor="ctr">
            <a:spAutoFit/>
          </a:bodyPr>
          <a:lstStyle/>
          <a:p>
            <a:pPr>
              <a:tabLst>
                <a:tab pos="4743450" algn="l"/>
              </a:tabLst>
            </a:pPr>
            <a:r>
              <a:rPr lang="fr-FR" sz="2000" b="1" u="sng" dirty="0">
                <a:latin typeface="Calibri" pitchFamily="34" charset="0"/>
              </a:rPr>
              <a:t> prix </a:t>
            </a:r>
          </a:p>
          <a:p>
            <a:pPr>
              <a:tabLst>
                <a:tab pos="4743450" algn="l"/>
              </a:tabLst>
            </a:pPr>
            <a:r>
              <a:rPr lang="fr-FR" sz="2000" b="1" u="sng" dirty="0">
                <a:latin typeface="Calibri" pitchFamily="34" charset="0"/>
              </a:rPr>
              <a:t>pétrole</a:t>
            </a:r>
            <a:r>
              <a:rPr lang="fr-FR" sz="2000" b="1" dirty="0">
                <a:latin typeface="Calibri" pitchFamily="34" charset="0"/>
              </a:rPr>
              <a:t>              </a:t>
            </a:r>
            <a:r>
              <a:rPr lang="fr-FR" sz="2000" b="1" u="sng" dirty="0">
                <a:latin typeface="Calibri" pitchFamily="34" charset="0"/>
              </a:rPr>
              <a:t>TC  </a:t>
            </a:r>
            <a:r>
              <a:rPr lang="fr-FR" sz="2000" b="1" dirty="0">
                <a:latin typeface="Calibri" pitchFamily="34" charset="0"/>
              </a:rPr>
              <a:t>                </a:t>
            </a:r>
            <a:r>
              <a:rPr lang="fr-FR" sz="2000" b="1" u="sng" dirty="0">
                <a:latin typeface="Calibri" pitchFamily="34" charset="0"/>
              </a:rPr>
              <a:t>Import </a:t>
            </a:r>
            <a:r>
              <a:rPr lang="fr-FR" sz="2000" b="1" dirty="0">
                <a:latin typeface="Calibri" pitchFamily="34" charset="0"/>
              </a:rPr>
              <a:t>                </a:t>
            </a:r>
            <a:r>
              <a:rPr lang="fr-FR" sz="2000" b="1" u="sng" dirty="0">
                <a:latin typeface="Calibri" pitchFamily="34" charset="0"/>
              </a:rPr>
              <a:t> Export HC</a:t>
            </a:r>
            <a:r>
              <a:rPr lang="fr-FR" sz="2000" b="1" dirty="0">
                <a:latin typeface="Calibri" pitchFamily="34" charset="0"/>
              </a:rPr>
              <a:t>                        </a:t>
            </a:r>
            <a:r>
              <a:rPr lang="fr-FR" sz="2000" b="1" u="sng" dirty="0">
                <a:latin typeface="Calibri" pitchFamily="34" charset="0"/>
              </a:rPr>
              <a:t>CE</a:t>
            </a:r>
            <a:r>
              <a:rPr lang="fr-FR" sz="2000" b="1" dirty="0">
                <a:latin typeface="Calibri" pitchFamily="34" charset="0"/>
              </a:rPr>
              <a:t>                 </a:t>
            </a:r>
            <a:r>
              <a:rPr lang="fr-FR" sz="2000" b="1" u="sng" dirty="0">
                <a:latin typeface="Calibri" pitchFamily="34" charset="0"/>
              </a:rPr>
              <a:t>IPC</a:t>
            </a:r>
            <a:endParaRPr lang="fr-FR" sz="1100" dirty="0"/>
          </a:p>
          <a:p>
            <a:pPr eaLnBrk="0" hangingPunct="0">
              <a:tabLst>
                <a:tab pos="4743450" algn="l"/>
              </a:tabLst>
            </a:pPr>
            <a:r>
              <a:rPr lang="fr-FR" sz="2000" b="1" dirty="0">
                <a:latin typeface="Calibri" pitchFamily="34" charset="0"/>
              </a:rPr>
              <a:t>37</a:t>
            </a:r>
            <a:r>
              <a:rPr lang="fr-FR" sz="2000" b="1" dirty="0" smtClean="0">
                <a:latin typeface="Calibri" pitchFamily="34" charset="0"/>
              </a:rPr>
              <a:t>$/</a:t>
            </a:r>
          </a:p>
          <a:p>
            <a:pPr eaLnBrk="0" hangingPunct="0">
              <a:tabLst>
                <a:tab pos="4743450" algn="l"/>
              </a:tabLst>
            </a:pPr>
            <a:r>
              <a:rPr lang="fr-FR" sz="2000" b="1" dirty="0" smtClean="0">
                <a:latin typeface="Calibri" pitchFamily="34" charset="0"/>
              </a:rPr>
              <a:t>100 $            79 </a:t>
            </a:r>
            <a:r>
              <a:rPr lang="fr-FR" sz="2000" b="1" dirty="0">
                <a:latin typeface="Calibri" pitchFamily="34" charset="0"/>
              </a:rPr>
              <a:t>DA       </a:t>
            </a:r>
            <a:r>
              <a:rPr lang="fr-FR" sz="2000" b="1" dirty="0" smtClean="0">
                <a:latin typeface="Calibri" pitchFamily="34" charset="0"/>
              </a:rPr>
              <a:t>        +4,5%                        +3,7 </a:t>
            </a:r>
            <a:r>
              <a:rPr lang="fr-FR" sz="2000" b="1" dirty="0">
                <a:latin typeface="Calibri" pitchFamily="34" charset="0"/>
              </a:rPr>
              <a:t>% </a:t>
            </a:r>
            <a:r>
              <a:rPr lang="fr-FR" sz="2000" b="1" dirty="0" smtClean="0">
                <a:latin typeface="Calibri" pitchFamily="34" charset="0"/>
              </a:rPr>
              <a:t>               3,4% </a:t>
            </a:r>
            <a:r>
              <a:rPr lang="fr-FR" sz="2000" b="1" dirty="0">
                <a:latin typeface="Calibri" pitchFamily="34" charset="0"/>
              </a:rPr>
              <a:t>et </a:t>
            </a:r>
            <a:r>
              <a:rPr lang="fr-FR" sz="2000" b="1" dirty="0" smtClean="0">
                <a:latin typeface="Calibri" pitchFamily="34" charset="0"/>
              </a:rPr>
              <a:t>4,3%         3,0%</a:t>
            </a:r>
            <a:endParaRPr lang="fr-FR" sz="1100" dirty="0"/>
          </a:p>
          <a:p>
            <a:pPr eaLnBrk="0" hangingPunct="0">
              <a:tabLst>
                <a:tab pos="4743450" algn="l"/>
              </a:tabLst>
            </a:pPr>
            <a:r>
              <a:rPr lang="fr-FR" sz="2000" b="1" dirty="0">
                <a:latin typeface="Calibri" pitchFamily="34" charset="0"/>
              </a:rPr>
              <a:t>                                                                                                                          HHC</a:t>
            </a:r>
            <a:endParaRPr lang="fr-FR" sz="2800" dirty="0"/>
          </a:p>
        </p:txBody>
      </p:sp>
      <p:cxnSp>
        <p:nvCxnSpPr>
          <p:cNvPr id="12" name="Connecteur droit 11"/>
          <p:cNvCxnSpPr/>
          <p:nvPr/>
        </p:nvCxnSpPr>
        <p:spPr>
          <a:xfrm rot="5400000">
            <a:off x="3821112" y="2249488"/>
            <a:ext cx="785813" cy="1588"/>
          </a:xfrm>
          <a:prstGeom prst="line">
            <a:avLst/>
          </a:prstGeom>
          <a:ln w="57150"/>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rot="10800000" flipV="1">
            <a:off x="428625" y="2643188"/>
            <a:ext cx="3786188" cy="357187"/>
          </a:xfrm>
          <a:prstGeom prst="line">
            <a:avLst/>
          </a:prstGeom>
          <a:ln w="57150"/>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a:off x="4214813" y="2643188"/>
            <a:ext cx="4500562" cy="357187"/>
          </a:xfrm>
          <a:prstGeom prst="line">
            <a:avLst/>
          </a:prstGeom>
          <a:ln w="57150"/>
        </p:spPr>
        <p:style>
          <a:lnRef idx="1">
            <a:schemeClr val="dk1"/>
          </a:lnRef>
          <a:fillRef idx="0">
            <a:schemeClr val="dk1"/>
          </a:fillRef>
          <a:effectRef idx="0">
            <a:schemeClr val="dk1"/>
          </a:effectRef>
          <a:fontRef idx="minor">
            <a:schemeClr val="tx1"/>
          </a:fontRef>
        </p:style>
      </p:cxnSp>
      <p:cxnSp>
        <p:nvCxnSpPr>
          <p:cNvPr id="18" name="Connecteur droit 17"/>
          <p:cNvCxnSpPr/>
          <p:nvPr/>
        </p:nvCxnSpPr>
        <p:spPr>
          <a:xfrm rot="5400000">
            <a:off x="1158081" y="3271044"/>
            <a:ext cx="828675" cy="1588"/>
          </a:xfrm>
          <a:prstGeom prst="line">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0" name="Connecteur droit 19"/>
          <p:cNvCxnSpPr/>
          <p:nvPr/>
        </p:nvCxnSpPr>
        <p:spPr>
          <a:xfrm rot="5400000">
            <a:off x="2764632" y="3236119"/>
            <a:ext cx="900112" cy="0"/>
          </a:xfrm>
          <a:prstGeom prst="line">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2" name="Connecteur droit 21"/>
          <p:cNvCxnSpPr/>
          <p:nvPr/>
        </p:nvCxnSpPr>
        <p:spPr>
          <a:xfrm rot="5400000">
            <a:off x="4482778" y="3158182"/>
            <a:ext cx="900112" cy="1588"/>
          </a:xfrm>
          <a:prstGeom prst="line">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4" name="Connecteur droit 23"/>
          <p:cNvCxnSpPr/>
          <p:nvPr/>
        </p:nvCxnSpPr>
        <p:spPr>
          <a:xfrm rot="5400000">
            <a:off x="6551613" y="3235325"/>
            <a:ext cx="757238" cy="1587"/>
          </a:xfrm>
          <a:prstGeom prst="line">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6" name="Connecteur droit 25"/>
          <p:cNvCxnSpPr/>
          <p:nvPr/>
        </p:nvCxnSpPr>
        <p:spPr>
          <a:xfrm rot="5400000">
            <a:off x="8353400" y="3320008"/>
            <a:ext cx="647700" cy="1588"/>
          </a:xfrm>
          <a:prstGeom prst="line">
            <a:avLst/>
          </a:prstGeom>
          <a:ln w="57150">
            <a:solidFill>
              <a:schemeClr val="tx1"/>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8" name="Connecteur droit 27"/>
          <p:cNvCxnSpPr/>
          <p:nvPr/>
        </p:nvCxnSpPr>
        <p:spPr>
          <a:xfrm rot="5400000">
            <a:off x="69056" y="3359944"/>
            <a:ext cx="720725" cy="1588"/>
          </a:xfrm>
          <a:prstGeom prst="line">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611560" y="0"/>
            <a:ext cx="8305800" cy="864096"/>
          </a:xfrm>
        </p:spPr>
        <p:txBody>
          <a:bodyPr>
            <a:normAutofit/>
          </a:bodyPr>
          <a:lstStyle/>
          <a:p>
            <a:pPr algn="ctr"/>
            <a:r>
              <a:rPr lang="fr-FR" sz="2800" dirty="0" smtClean="0">
                <a:latin typeface="Comic Sans MS" pitchFamily="66" charset="0"/>
              </a:rPr>
              <a:t>Evolution de la croissance économique</a:t>
            </a:r>
          </a:p>
        </p:txBody>
      </p:sp>
      <p:graphicFrame>
        <p:nvGraphicFramePr>
          <p:cNvPr id="4" name="Tableau 3"/>
          <p:cNvGraphicFramePr>
            <a:graphicFrameLocks noGrp="1"/>
          </p:cNvGraphicFramePr>
          <p:nvPr/>
        </p:nvGraphicFramePr>
        <p:xfrm>
          <a:off x="467544" y="1124741"/>
          <a:ext cx="8358246" cy="4790629"/>
        </p:xfrm>
        <a:graphic>
          <a:graphicData uri="http://schemas.openxmlformats.org/drawingml/2006/table">
            <a:tbl>
              <a:tblPr firstRow="1" bandRow="1">
                <a:tableStyleId>{7DF18680-E054-41AD-8BC1-D1AEF772440D}</a:tableStyleId>
              </a:tblPr>
              <a:tblGrid>
                <a:gridCol w="2448272"/>
                <a:gridCol w="1730851"/>
                <a:gridCol w="1393041"/>
                <a:gridCol w="1393041"/>
                <a:gridCol w="1393041"/>
              </a:tblGrid>
              <a:tr h="627004">
                <a:tc>
                  <a:txBody>
                    <a:bodyPr/>
                    <a:lstStyle/>
                    <a:p>
                      <a:pPr algn="just">
                        <a:spcAft>
                          <a:spcPts val="0"/>
                        </a:spcAft>
                      </a:pPr>
                      <a:r>
                        <a:rPr lang="fr-FR" sz="2000" dirty="0">
                          <a:solidFill>
                            <a:schemeClr val="tx1"/>
                          </a:solidFill>
                        </a:rPr>
                        <a:t>En pourcentage</a:t>
                      </a:r>
                      <a:endParaRPr lang="fr-FR" sz="2000" dirty="0">
                        <a:solidFill>
                          <a:schemeClr val="tx1"/>
                        </a:solidFill>
                        <a:latin typeface="Times New Roman"/>
                        <a:ea typeface="Times New Roman"/>
                        <a:cs typeface="Arial"/>
                      </a:endParaRPr>
                    </a:p>
                  </a:txBody>
                  <a:tcPr marL="68580" marR="68580" marT="0" marB="0"/>
                </a:tc>
                <a:tc>
                  <a:txBody>
                    <a:bodyPr/>
                    <a:lstStyle/>
                    <a:p>
                      <a:pPr algn="ctr">
                        <a:spcAft>
                          <a:spcPts val="0"/>
                        </a:spcAft>
                      </a:pPr>
                      <a:r>
                        <a:rPr lang="fr-FR" sz="2000" dirty="0" smtClean="0">
                          <a:solidFill>
                            <a:schemeClr val="tx1"/>
                          </a:solidFill>
                        </a:rPr>
                        <a:t>2013 Provisoire</a:t>
                      </a:r>
                      <a:endParaRPr lang="fr-FR" sz="2000" dirty="0">
                        <a:solidFill>
                          <a:schemeClr val="tx1"/>
                        </a:solidFill>
                        <a:latin typeface="Times New Roman"/>
                        <a:ea typeface="Times New Roman"/>
                        <a:cs typeface="Arial"/>
                      </a:endParaRPr>
                    </a:p>
                  </a:txBody>
                  <a:tcPr marL="68580" marR="68580" marT="0" marB="0" anchor="ctr"/>
                </a:tc>
                <a:tc>
                  <a:txBody>
                    <a:bodyPr/>
                    <a:lstStyle/>
                    <a:p>
                      <a:pPr algn="ctr">
                        <a:spcAft>
                          <a:spcPts val="0"/>
                        </a:spcAft>
                      </a:pPr>
                      <a:r>
                        <a:rPr lang="fr-FR" sz="2000" dirty="0" smtClean="0">
                          <a:solidFill>
                            <a:schemeClr val="tx1"/>
                          </a:solidFill>
                        </a:rPr>
                        <a:t>2014</a:t>
                      </a:r>
                      <a:r>
                        <a:rPr lang="fr-FR" sz="2000" baseline="0" dirty="0" smtClean="0">
                          <a:solidFill>
                            <a:schemeClr val="tx1"/>
                          </a:solidFill>
                        </a:rPr>
                        <a:t> </a:t>
                      </a:r>
                      <a:r>
                        <a:rPr lang="fr-FR" sz="2000" dirty="0" smtClean="0">
                          <a:solidFill>
                            <a:schemeClr val="tx1"/>
                          </a:solidFill>
                        </a:rPr>
                        <a:t>Clôture</a:t>
                      </a:r>
                      <a:endParaRPr lang="fr-FR" sz="2000" dirty="0">
                        <a:solidFill>
                          <a:schemeClr val="tx1"/>
                        </a:solidFill>
                        <a:latin typeface="Times New Roman"/>
                        <a:ea typeface="Times New Roman"/>
                        <a:cs typeface="Arial"/>
                      </a:endParaRPr>
                    </a:p>
                  </a:txBody>
                  <a:tcPr marL="68580" marR="68580" marT="0" marB="0" anchor="ctr"/>
                </a:tc>
                <a:tc gridSpan="2">
                  <a:txBody>
                    <a:bodyPr/>
                    <a:lstStyle/>
                    <a:p>
                      <a:pPr algn="ctr">
                        <a:spcAft>
                          <a:spcPts val="0"/>
                        </a:spcAft>
                      </a:pPr>
                      <a:r>
                        <a:rPr lang="fr-FR" sz="2000" dirty="0">
                          <a:solidFill>
                            <a:schemeClr val="tx1"/>
                          </a:solidFill>
                        </a:rPr>
                        <a:t>LF </a:t>
                      </a:r>
                      <a:r>
                        <a:rPr lang="fr-FR" sz="2000" dirty="0" smtClean="0">
                          <a:solidFill>
                            <a:schemeClr val="tx1"/>
                          </a:solidFill>
                        </a:rPr>
                        <a:t>2015 prévisions</a:t>
                      </a:r>
                      <a:endParaRPr lang="fr-FR" sz="2000" dirty="0">
                        <a:solidFill>
                          <a:schemeClr val="tx1"/>
                        </a:solidFill>
                        <a:latin typeface="Times New Roman"/>
                        <a:ea typeface="Times New Roman"/>
                        <a:cs typeface="Arial"/>
                      </a:endParaRPr>
                    </a:p>
                  </a:txBody>
                  <a:tcPr marL="68580" marR="68580" marT="0" marB="0" anchor="ctr"/>
                </a:tc>
                <a:tc hMerge="1">
                  <a:txBody>
                    <a:bodyPr/>
                    <a:lstStyle/>
                    <a:p>
                      <a:endParaRPr lang="fr-FR"/>
                    </a:p>
                  </a:txBody>
                  <a:tcPr/>
                </a:tc>
              </a:tr>
              <a:tr h="351687">
                <a:tc>
                  <a:txBody>
                    <a:bodyPr/>
                    <a:lstStyle/>
                    <a:p>
                      <a:pPr>
                        <a:spcAft>
                          <a:spcPts val="0"/>
                        </a:spcAft>
                      </a:pPr>
                      <a:r>
                        <a:rPr lang="fr-FR" sz="2000" dirty="0" smtClean="0"/>
                        <a:t>V.A. sectorielles</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a:t>Volume</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a:t>Volume</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a:t>Volume</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a:t>Structure</a:t>
                      </a:r>
                      <a:endParaRPr lang="fr-FR" sz="2000">
                        <a:latin typeface="Times New Roman"/>
                        <a:ea typeface="Times New Roman"/>
                        <a:cs typeface="Arial"/>
                      </a:endParaRPr>
                    </a:p>
                  </a:txBody>
                  <a:tcPr marL="68580" marR="68580" marT="0" marB="0"/>
                </a:tc>
              </a:tr>
              <a:tr h="388673">
                <a:tc>
                  <a:txBody>
                    <a:bodyPr/>
                    <a:lstStyle/>
                    <a:p>
                      <a:pPr>
                        <a:spcAft>
                          <a:spcPts val="0"/>
                        </a:spcAft>
                      </a:pPr>
                      <a:r>
                        <a:rPr lang="fr-FR" sz="2000"/>
                        <a:t>Agriculture</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dirty="0" smtClean="0"/>
                        <a:t>8,8</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3,4</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3,2</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9,7</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a:t>Hydrocarbures</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dirty="0" smtClean="0"/>
                        <a:t>-5,5</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0,7</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1,7</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26,2</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dirty="0"/>
                        <a:t>Industrie</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4,1</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5,0</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3,5</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4,7</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a:t>BTP</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dirty="0" smtClean="0"/>
                        <a:t>6,6</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6,7</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5,2</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10,8</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a:t>Services marchands</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dirty="0" smtClean="0"/>
                        <a:t>7,8</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6,4</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4,6</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25,1</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a:t>Droits et Taxes</a:t>
                      </a:r>
                      <a:endParaRPr lang="fr-FR" sz="2000">
                        <a:latin typeface="Times New Roman"/>
                        <a:ea typeface="Times New Roman"/>
                        <a:cs typeface="Arial"/>
                      </a:endParaRPr>
                    </a:p>
                  </a:txBody>
                  <a:tcPr marL="68580" marR="68580" marT="0" marB="0"/>
                </a:tc>
                <a:tc>
                  <a:txBody>
                    <a:bodyPr/>
                    <a:lstStyle/>
                    <a:p>
                      <a:pPr algn="ctr">
                        <a:spcAft>
                          <a:spcPts val="0"/>
                        </a:spcAft>
                      </a:pPr>
                      <a:r>
                        <a:rPr lang="fr-FR" sz="2000" dirty="0" smtClean="0"/>
                        <a:t>13,0</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3,5</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5,4</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8,0</a:t>
                      </a:r>
                      <a:endParaRPr lang="fr-FR" sz="2000" dirty="0">
                        <a:latin typeface="Times New Roman"/>
                        <a:ea typeface="Times New Roman"/>
                        <a:cs typeface="Arial"/>
                      </a:endParaRPr>
                    </a:p>
                  </a:txBody>
                  <a:tcPr marL="68580" marR="68580" marT="0" marB="0"/>
                </a:tc>
              </a:tr>
              <a:tr h="464223">
                <a:tc>
                  <a:txBody>
                    <a:bodyPr/>
                    <a:lstStyle/>
                    <a:p>
                      <a:pPr>
                        <a:spcAft>
                          <a:spcPts val="0"/>
                        </a:spcAft>
                      </a:pPr>
                      <a:r>
                        <a:rPr lang="fr-FR" sz="2000" dirty="0"/>
                        <a:t>Services </a:t>
                      </a:r>
                      <a:r>
                        <a:rPr lang="fr-FR" sz="2000" dirty="0" smtClean="0"/>
                        <a:t>A.P.</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4,0</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4,0</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3,6</a:t>
                      </a:r>
                      <a:endParaRPr lang="fr-FR" sz="2000" dirty="0">
                        <a:latin typeface="Times New Roman"/>
                        <a:ea typeface="Times New Roman"/>
                        <a:cs typeface="Arial"/>
                      </a:endParaRPr>
                    </a:p>
                  </a:txBody>
                  <a:tcPr marL="68580" marR="68580" marT="0" marB="0"/>
                </a:tc>
                <a:tc>
                  <a:txBody>
                    <a:bodyPr/>
                    <a:lstStyle/>
                    <a:p>
                      <a:pPr algn="ctr">
                        <a:spcAft>
                          <a:spcPts val="0"/>
                        </a:spcAft>
                      </a:pPr>
                      <a:r>
                        <a:rPr lang="fr-FR" sz="2000" dirty="0" smtClean="0"/>
                        <a:t>15,5</a:t>
                      </a:r>
                      <a:endParaRPr lang="fr-FR" sz="2000" dirty="0">
                        <a:latin typeface="Times New Roman"/>
                        <a:ea typeface="Times New Roman"/>
                        <a:cs typeface="Arial"/>
                      </a:endParaRPr>
                    </a:p>
                  </a:txBody>
                  <a:tcPr marL="68580" marR="68580" marT="0" marB="0"/>
                </a:tc>
              </a:tr>
              <a:tr h="388673">
                <a:tc>
                  <a:txBody>
                    <a:bodyPr/>
                    <a:lstStyle/>
                    <a:p>
                      <a:pPr>
                        <a:spcAft>
                          <a:spcPts val="0"/>
                        </a:spcAft>
                      </a:pPr>
                      <a:r>
                        <a:rPr lang="fr-FR" sz="2000" b="1" dirty="0">
                          <a:solidFill>
                            <a:srgbClr val="FF0000"/>
                          </a:solidFill>
                        </a:rPr>
                        <a:t>Le PIB</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2,8</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3,8</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3,4</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a:solidFill>
                            <a:srgbClr val="FF0000"/>
                          </a:solidFill>
                        </a:rPr>
                        <a:t>100,0</a:t>
                      </a:r>
                      <a:endParaRPr lang="fr-FR" sz="2000" b="1" dirty="0">
                        <a:solidFill>
                          <a:srgbClr val="FF0000"/>
                        </a:solidFill>
                        <a:latin typeface="Times New Roman"/>
                        <a:ea typeface="Times New Roman"/>
                        <a:cs typeface="Arial"/>
                      </a:endParaRPr>
                    </a:p>
                  </a:txBody>
                  <a:tcPr marL="68580" marR="68580" marT="0" marB="0"/>
                </a:tc>
              </a:tr>
              <a:tr h="627004">
                <a:tc>
                  <a:txBody>
                    <a:bodyPr/>
                    <a:lstStyle/>
                    <a:p>
                      <a:pPr>
                        <a:spcAft>
                          <a:spcPts val="0"/>
                        </a:spcAft>
                      </a:pPr>
                      <a:r>
                        <a:rPr lang="fr-FR" sz="2000" b="1" dirty="0">
                          <a:solidFill>
                            <a:srgbClr val="FF0000"/>
                          </a:solidFill>
                        </a:rPr>
                        <a:t>Le PIB hors hydrocarbures</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a:solidFill>
                            <a:srgbClr val="FF0000"/>
                          </a:solidFill>
                        </a:rPr>
                        <a:t>7,1</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5,1</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4,3</a:t>
                      </a:r>
                      <a:endParaRPr lang="fr-FR" sz="2000" b="1" dirty="0">
                        <a:solidFill>
                          <a:srgbClr val="FF0000"/>
                        </a:solidFill>
                        <a:latin typeface="Times New Roman"/>
                        <a:ea typeface="Times New Roman"/>
                        <a:cs typeface="Arial"/>
                      </a:endParaRPr>
                    </a:p>
                  </a:txBody>
                  <a:tcPr marL="68580" marR="68580" marT="0" marB="0"/>
                </a:tc>
                <a:tc>
                  <a:txBody>
                    <a:bodyPr/>
                    <a:lstStyle/>
                    <a:p>
                      <a:pPr algn="ctr">
                        <a:spcAft>
                          <a:spcPts val="0"/>
                        </a:spcAft>
                      </a:pPr>
                      <a:r>
                        <a:rPr lang="fr-FR" sz="2000" b="1" dirty="0" smtClean="0">
                          <a:solidFill>
                            <a:srgbClr val="FF0000"/>
                          </a:solidFill>
                        </a:rPr>
                        <a:t>73,8</a:t>
                      </a:r>
                      <a:endParaRPr lang="fr-FR" sz="2000" b="1" dirty="0">
                        <a:solidFill>
                          <a:srgbClr val="FF0000"/>
                        </a:solidFill>
                        <a:latin typeface="Times New Roman"/>
                        <a:ea typeface="Times New Roman"/>
                        <a:cs typeface="Arial"/>
                      </a:endParaRPr>
                    </a:p>
                  </a:txBody>
                  <a:tcPr marL="68580" marR="68580" marT="0" marB="0"/>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67544" y="260648"/>
            <a:ext cx="8305800" cy="720080"/>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fr-FR" dirty="0" smtClean="0"/>
              <a:t/>
            </a:r>
            <a:br>
              <a:rPr lang="fr-FR" dirty="0" smtClean="0"/>
            </a:br>
            <a:r>
              <a:rPr lang="fr-FR" sz="3600" dirty="0" smtClean="0">
                <a:latin typeface="Comic Sans MS" pitchFamily="66" charset="0"/>
              </a:rPr>
              <a:t>Equilibre budgétaire (mds DA)</a:t>
            </a:r>
          </a:p>
        </p:txBody>
      </p:sp>
      <p:sp>
        <p:nvSpPr>
          <p:cNvPr id="15364" name="ZoneTexte 4"/>
          <p:cNvSpPr txBox="1">
            <a:spLocks noChangeArrowheads="1"/>
          </p:cNvSpPr>
          <p:nvPr/>
        </p:nvSpPr>
        <p:spPr bwMode="auto">
          <a:xfrm>
            <a:off x="214313" y="1052736"/>
            <a:ext cx="8929687" cy="7232749"/>
          </a:xfrm>
          <a:prstGeom prst="rect">
            <a:avLst/>
          </a:prstGeom>
          <a:noFill/>
          <a:ln w="9525">
            <a:noFill/>
            <a:miter lim="800000"/>
            <a:headEnd/>
            <a:tailEnd/>
          </a:ln>
        </p:spPr>
        <p:txBody>
          <a:bodyPr wrap="square">
            <a:spAutoFit/>
          </a:bodyPr>
          <a:lstStyle/>
          <a:p>
            <a:pPr>
              <a:lnSpc>
                <a:spcPct val="150000"/>
              </a:lnSpc>
            </a:pPr>
            <a:r>
              <a:rPr lang="fr-FR" sz="2400" b="1" u="sng" dirty="0">
                <a:latin typeface="Comic Sans MS" pitchFamily="66" charset="0"/>
              </a:rPr>
              <a:t>1- </a:t>
            </a:r>
            <a:r>
              <a:rPr lang="fr-FR" sz="2400" b="1" u="sng" dirty="0" smtClean="0">
                <a:latin typeface="Comic Sans MS" pitchFamily="66" charset="0"/>
              </a:rPr>
              <a:t>RECETTES</a:t>
            </a:r>
            <a:r>
              <a:rPr lang="fr-FR" sz="2400" b="1" dirty="0" smtClean="0">
                <a:latin typeface="Comic Sans MS" pitchFamily="66" charset="0"/>
              </a:rPr>
              <a:t>: </a:t>
            </a:r>
            <a:r>
              <a:rPr lang="fr-FR" sz="2400" b="1" dirty="0">
                <a:latin typeface="Comic Sans MS" pitchFamily="66" charset="0"/>
              </a:rPr>
              <a:t>état A:</a:t>
            </a:r>
            <a:r>
              <a:rPr lang="fr-FR" sz="2400" dirty="0">
                <a:latin typeface="Comic Sans MS" pitchFamily="66" charset="0"/>
              </a:rPr>
              <a:t> </a:t>
            </a:r>
            <a:r>
              <a:rPr lang="fr-FR" sz="2400" dirty="0" smtClean="0">
                <a:latin typeface="Comic Sans MS" pitchFamily="66" charset="0"/>
              </a:rPr>
              <a:t>4684,6 Mds DA, </a:t>
            </a:r>
            <a:r>
              <a:rPr lang="fr-FR" sz="2400" dirty="0">
                <a:latin typeface="Comic Sans MS" pitchFamily="66" charset="0"/>
              </a:rPr>
              <a:t>évolution de +</a:t>
            </a:r>
            <a:r>
              <a:rPr lang="fr-FR" sz="2400" dirty="0" smtClean="0">
                <a:latin typeface="Comic Sans MS" pitchFamily="66" charset="0"/>
              </a:rPr>
              <a:t>11,1 </a:t>
            </a:r>
            <a:r>
              <a:rPr lang="fr-FR" sz="2400" dirty="0">
                <a:latin typeface="Comic Sans MS" pitchFamily="66" charset="0"/>
              </a:rPr>
              <a:t>% </a:t>
            </a:r>
          </a:p>
          <a:p>
            <a:pPr>
              <a:lnSpc>
                <a:spcPct val="150000"/>
              </a:lnSpc>
            </a:pPr>
            <a:r>
              <a:rPr lang="fr-FR" sz="2400" b="1" dirty="0">
                <a:latin typeface="Comic Sans MS" pitchFamily="66" charset="0"/>
              </a:rPr>
              <a:t>-</a:t>
            </a:r>
            <a:r>
              <a:rPr lang="fr-FR" sz="2400" b="1" dirty="0" smtClean="0">
                <a:latin typeface="Comic Sans MS" pitchFamily="66" charset="0"/>
              </a:rPr>
              <a:t>F.P.: </a:t>
            </a:r>
            <a:r>
              <a:rPr lang="fr-FR" sz="2400" dirty="0" smtClean="0">
                <a:latin typeface="Comic Sans MS" pitchFamily="66" charset="0"/>
              </a:rPr>
              <a:t>1722,9 Mds DA (+9,2%)</a:t>
            </a:r>
            <a:endParaRPr lang="fr-FR" sz="2400" dirty="0">
              <a:latin typeface="Comic Sans MS" pitchFamily="66" charset="0"/>
            </a:endParaRPr>
          </a:p>
          <a:p>
            <a:pPr>
              <a:lnSpc>
                <a:spcPct val="150000"/>
              </a:lnSpc>
            </a:pPr>
            <a:r>
              <a:rPr lang="fr-FR" sz="2400" b="1" dirty="0" smtClean="0">
                <a:latin typeface="Comic Sans MS" pitchFamily="66" charset="0"/>
              </a:rPr>
              <a:t>-R.N.P.: </a:t>
            </a:r>
            <a:r>
              <a:rPr lang="fr-FR" sz="2400" dirty="0" smtClean="0">
                <a:latin typeface="Comic Sans MS" pitchFamily="66" charset="0"/>
              </a:rPr>
              <a:t>2961,7 Mds DA(+8,7%)</a:t>
            </a:r>
            <a:endParaRPr lang="fr-FR" sz="2400" dirty="0">
              <a:latin typeface="Comic Sans MS" pitchFamily="66" charset="0"/>
            </a:endParaRPr>
          </a:p>
          <a:p>
            <a:pPr>
              <a:lnSpc>
                <a:spcPct val="150000"/>
              </a:lnSpc>
            </a:pPr>
            <a:r>
              <a:rPr lang="fr-FR" sz="2400" dirty="0" smtClean="0">
                <a:latin typeface="Comic Sans MS" pitchFamily="66" charset="0"/>
              </a:rPr>
              <a:t>*Parts</a:t>
            </a:r>
            <a:r>
              <a:rPr lang="fr-FR" sz="2400" dirty="0">
                <a:latin typeface="Comic Sans MS" pitchFamily="66" charset="0"/>
              </a:rPr>
              <a:t>: CD </a:t>
            </a:r>
            <a:r>
              <a:rPr lang="fr-FR" sz="2400" dirty="0" smtClean="0">
                <a:latin typeface="Comic Sans MS" pitchFamily="66" charset="0"/>
              </a:rPr>
              <a:t>+8,5%, Impôts sur les affaires +11,1%, </a:t>
            </a:r>
            <a:r>
              <a:rPr lang="fr-FR" sz="2400" dirty="0">
                <a:latin typeface="Comic Sans MS" pitchFamily="66" charset="0"/>
              </a:rPr>
              <a:t>DD </a:t>
            </a:r>
            <a:r>
              <a:rPr lang="fr-FR" sz="2400" dirty="0" smtClean="0">
                <a:latin typeface="Comic Sans MS" pitchFamily="66" charset="0"/>
              </a:rPr>
              <a:t>+9%.</a:t>
            </a:r>
            <a:endParaRPr lang="fr-FR" sz="2400" dirty="0">
              <a:latin typeface="Comic Sans MS" pitchFamily="66" charset="0"/>
            </a:endParaRPr>
          </a:p>
          <a:p>
            <a:endParaRPr lang="fr-FR" sz="800" dirty="0">
              <a:latin typeface="Comic Sans MS" pitchFamily="66" charset="0"/>
            </a:endParaRPr>
          </a:p>
          <a:p>
            <a:pPr>
              <a:lnSpc>
                <a:spcPct val="150000"/>
              </a:lnSpc>
            </a:pPr>
            <a:r>
              <a:rPr lang="fr-FR" sz="2400" b="1" u="sng" dirty="0">
                <a:latin typeface="Comic Sans MS" pitchFamily="66" charset="0"/>
              </a:rPr>
              <a:t>2-DEPENSES</a:t>
            </a:r>
            <a:r>
              <a:rPr lang="fr-FR" sz="2400" b="1" dirty="0">
                <a:latin typeface="Comic Sans MS" pitchFamily="66" charset="0"/>
              </a:rPr>
              <a:t>: </a:t>
            </a:r>
            <a:r>
              <a:rPr lang="fr-FR" sz="2400" dirty="0" smtClean="0">
                <a:latin typeface="Comic Sans MS" pitchFamily="66" charset="0"/>
              </a:rPr>
              <a:t>8858,1 Mds DA, </a:t>
            </a:r>
            <a:r>
              <a:rPr lang="fr-FR" sz="2400" dirty="0">
                <a:latin typeface="Comic Sans MS" pitchFamily="66" charset="0"/>
              </a:rPr>
              <a:t>évolution de + </a:t>
            </a:r>
            <a:r>
              <a:rPr lang="fr-FR" sz="2400" dirty="0" smtClean="0">
                <a:latin typeface="Comic Sans MS" pitchFamily="66" charset="0"/>
              </a:rPr>
              <a:t>15,7%</a:t>
            </a:r>
            <a:endParaRPr lang="fr-FR" sz="2400" dirty="0">
              <a:latin typeface="Comic Sans MS" pitchFamily="66" charset="0"/>
            </a:endParaRPr>
          </a:p>
          <a:p>
            <a:pPr>
              <a:lnSpc>
                <a:spcPct val="150000"/>
              </a:lnSpc>
            </a:pPr>
            <a:r>
              <a:rPr lang="fr-FR" sz="2400" b="1" dirty="0">
                <a:latin typeface="Comic Sans MS" pitchFamily="66" charset="0"/>
              </a:rPr>
              <a:t>-Fonctionnement-</a:t>
            </a:r>
            <a:r>
              <a:rPr lang="fr-FR" sz="2400" dirty="0">
                <a:latin typeface="Comic Sans MS" pitchFamily="66" charset="0"/>
              </a:rPr>
              <a:t> </a:t>
            </a:r>
            <a:r>
              <a:rPr lang="fr-FR" sz="2400" b="1" dirty="0">
                <a:latin typeface="Comic Sans MS" pitchFamily="66" charset="0"/>
              </a:rPr>
              <a:t>état B</a:t>
            </a:r>
            <a:r>
              <a:rPr lang="fr-FR" sz="2400" dirty="0">
                <a:latin typeface="Comic Sans MS" pitchFamily="66" charset="0"/>
              </a:rPr>
              <a:t> : </a:t>
            </a:r>
            <a:r>
              <a:rPr lang="fr-FR" sz="2400" dirty="0" smtClean="0">
                <a:latin typeface="Comic Sans MS" pitchFamily="66" charset="0"/>
              </a:rPr>
              <a:t>4972,3 Mds DA (+5,5%)</a:t>
            </a:r>
            <a:endParaRPr lang="fr-FR" sz="2400" dirty="0">
              <a:latin typeface="Comic Sans MS" pitchFamily="66" charset="0"/>
            </a:endParaRPr>
          </a:p>
          <a:p>
            <a:pPr>
              <a:lnSpc>
                <a:spcPct val="150000"/>
              </a:lnSpc>
            </a:pPr>
            <a:r>
              <a:rPr lang="fr-FR" sz="2400" dirty="0">
                <a:latin typeface="Comic Sans MS" pitchFamily="66" charset="0"/>
              </a:rPr>
              <a:t>*parts :MDN </a:t>
            </a:r>
            <a:r>
              <a:rPr lang="fr-FR" sz="2400" dirty="0" smtClean="0">
                <a:latin typeface="Comic Sans MS" pitchFamily="66" charset="0"/>
              </a:rPr>
              <a:t>21%, </a:t>
            </a:r>
            <a:r>
              <a:rPr lang="fr-FR" sz="2400" dirty="0">
                <a:latin typeface="Comic Sans MS" pitchFamily="66" charset="0"/>
              </a:rPr>
              <a:t>MEN </a:t>
            </a:r>
            <a:r>
              <a:rPr lang="fr-FR" sz="2400" dirty="0" smtClean="0">
                <a:latin typeface="Comic Sans MS" pitchFamily="66" charset="0"/>
              </a:rPr>
              <a:t>15%, </a:t>
            </a:r>
            <a:r>
              <a:rPr lang="fr-FR" sz="2400" dirty="0">
                <a:latin typeface="Comic Sans MS" pitchFamily="66" charset="0"/>
              </a:rPr>
              <a:t>MICL 11%, MSP </a:t>
            </a:r>
            <a:r>
              <a:rPr lang="fr-FR" sz="2400" dirty="0" smtClean="0">
                <a:latin typeface="Comic Sans MS" pitchFamily="66" charset="0"/>
              </a:rPr>
              <a:t>8%.</a:t>
            </a:r>
            <a:endParaRPr lang="fr-FR" sz="2400" dirty="0">
              <a:latin typeface="Comic Sans MS" pitchFamily="66" charset="0"/>
            </a:endParaRPr>
          </a:p>
          <a:p>
            <a:pPr>
              <a:lnSpc>
                <a:spcPct val="150000"/>
              </a:lnSpc>
            </a:pPr>
            <a:r>
              <a:rPr lang="fr-FR" sz="2400" b="1" dirty="0">
                <a:latin typeface="Comic Sans MS" pitchFamily="66" charset="0"/>
              </a:rPr>
              <a:t>-Equipement- état C</a:t>
            </a:r>
            <a:r>
              <a:rPr lang="fr-FR" sz="2400" dirty="0">
                <a:latin typeface="Comic Sans MS" pitchFamily="66" charset="0"/>
              </a:rPr>
              <a:t> : </a:t>
            </a:r>
            <a:r>
              <a:rPr lang="fr-FR" sz="2400" dirty="0" smtClean="0">
                <a:latin typeface="Comic Sans MS" pitchFamily="66" charset="0"/>
              </a:rPr>
              <a:t>3885,8 Mds DA(+32,1%)</a:t>
            </a:r>
            <a:endParaRPr lang="fr-FR" sz="2400" dirty="0">
              <a:latin typeface="Comic Sans MS" pitchFamily="66" charset="0"/>
            </a:endParaRPr>
          </a:p>
          <a:p>
            <a:pPr>
              <a:lnSpc>
                <a:spcPct val="150000"/>
              </a:lnSpc>
            </a:pPr>
            <a:r>
              <a:rPr lang="fr-FR" sz="2400" dirty="0" smtClean="0">
                <a:latin typeface="Comic Sans MS" pitchFamily="66" charset="0"/>
              </a:rPr>
              <a:t>*soutien à l’accès à l’habitat (+130%), agri. et hydro. 55,2%, infra </a:t>
            </a:r>
            <a:r>
              <a:rPr lang="fr-FR" sz="2400" dirty="0">
                <a:latin typeface="Comic Sans MS" pitchFamily="66" charset="0"/>
              </a:rPr>
              <a:t>st éco et admis </a:t>
            </a:r>
            <a:r>
              <a:rPr lang="fr-FR" sz="2400" dirty="0" smtClean="0">
                <a:latin typeface="Comic Sans MS" pitchFamily="66" charset="0"/>
              </a:rPr>
              <a:t>8,5%.</a:t>
            </a:r>
            <a:endParaRPr lang="fr-FR" sz="2400" dirty="0">
              <a:latin typeface="Comic Sans MS" pitchFamily="66" charset="0"/>
            </a:endParaRPr>
          </a:p>
          <a:p>
            <a:r>
              <a:rPr lang="fr-FR" sz="2400" dirty="0">
                <a:latin typeface="Comic Sans MS" pitchFamily="66" charset="0"/>
              </a:rPr>
              <a:t> </a:t>
            </a:r>
          </a:p>
          <a:p>
            <a:endParaRPr lang="fr-FR" dirty="0"/>
          </a:p>
          <a:p>
            <a:endParaRPr lang="fr-FR" dirty="0"/>
          </a:p>
          <a:p>
            <a:endParaRPr lang="fr-FR" dirty="0"/>
          </a:p>
          <a:p>
            <a:endParaRPr lang="fr-FR"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268760"/>
            <a:ext cx="8568952" cy="2655168"/>
          </a:xfrm>
        </p:spPr>
        <p:txBody>
          <a:bodyPr>
            <a:normAutofit fontScale="90000"/>
          </a:bodyPr>
          <a:lstStyle/>
          <a:p>
            <a:pPr algn="ctr"/>
            <a:r>
              <a:rPr lang="fr-FR" sz="5400" b="1" dirty="0" smtClean="0">
                <a:latin typeface="Comic Sans MS" pitchFamily="66" charset="0"/>
              </a:rPr>
              <a:t/>
            </a:r>
            <a:br>
              <a:rPr lang="fr-FR" sz="5400" b="1" dirty="0" smtClean="0">
                <a:latin typeface="Comic Sans MS" pitchFamily="66" charset="0"/>
              </a:rPr>
            </a:br>
            <a:r>
              <a:rPr lang="fr-FR" sz="4400" b="1" dirty="0" smtClean="0">
                <a:solidFill>
                  <a:srgbClr val="FF0000"/>
                </a:solidFill>
                <a:latin typeface="Comic Sans MS" pitchFamily="66" charset="0"/>
              </a:rPr>
              <a:t>Déficit du Trésor:</a:t>
            </a:r>
            <a:r>
              <a:rPr lang="fr-FR" sz="4400" dirty="0" smtClean="0">
                <a:solidFill>
                  <a:srgbClr val="FF0000"/>
                </a:solidFill>
                <a:latin typeface="Comic Sans MS" pitchFamily="66" charset="0"/>
              </a:rPr>
              <a:t> 4 187 Mds DA  (22,2 % PIB)</a:t>
            </a:r>
            <a:r>
              <a:rPr lang="fr-FR" sz="5400" dirty="0" smtClean="0">
                <a:latin typeface="Comic Sans MS" pitchFamily="66" charset="0"/>
              </a:rPr>
              <a:t/>
            </a:r>
            <a:br>
              <a:rPr lang="fr-FR" sz="5400" dirty="0" smtClean="0">
                <a:latin typeface="Comic Sans MS" pitchFamily="66" charset="0"/>
              </a:rPr>
            </a:br>
            <a:endParaRPr lang="fr-FR" dirty="0"/>
          </a:p>
        </p:txBody>
      </p:sp>
      <p:sp>
        <p:nvSpPr>
          <p:cNvPr id="4" name="Espace réservé du pied de page 3"/>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8"/>
          <p:cNvSpPr>
            <a:spLocks noGrp="1"/>
          </p:cNvSpPr>
          <p:nvPr>
            <p:ph type="title"/>
          </p:nvPr>
        </p:nvSpPr>
        <p:spPr>
          <a:xfrm>
            <a:off x="323528" y="188640"/>
            <a:ext cx="8305800" cy="792088"/>
          </a:xfrm>
        </p:spPr>
        <p:style>
          <a:lnRef idx="2">
            <a:schemeClr val="accent1"/>
          </a:lnRef>
          <a:fillRef idx="1">
            <a:schemeClr val="lt1"/>
          </a:fillRef>
          <a:effectRef idx="0">
            <a:schemeClr val="accent1"/>
          </a:effectRef>
          <a:fontRef idx="minor">
            <a:schemeClr val="dk1"/>
          </a:fontRef>
        </p:style>
        <p:txBody>
          <a:bodyPr/>
          <a:lstStyle/>
          <a:p>
            <a:pPr algn="ctr"/>
            <a:r>
              <a:rPr lang="fr-FR" sz="3200" b="1" dirty="0" smtClean="0">
                <a:latin typeface="Comic Sans MS" pitchFamily="66" charset="0"/>
              </a:rPr>
              <a:t>Loi de finances 2015</a:t>
            </a:r>
          </a:p>
        </p:txBody>
      </p:sp>
      <p:graphicFrame>
        <p:nvGraphicFramePr>
          <p:cNvPr id="6" name="Diagramme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7411" name="Rectangle 3"/>
          <p:cNvSpPr>
            <a:spLocks noChangeArrowheads="1"/>
          </p:cNvSpPr>
          <p:nvPr/>
        </p:nvSpPr>
        <p:spPr bwMode="auto">
          <a:xfrm>
            <a:off x="985838" y="404813"/>
            <a:ext cx="7369175" cy="461962"/>
          </a:xfrm>
          <a:prstGeom prst="rect">
            <a:avLst/>
          </a:prstGeom>
          <a:noFill/>
          <a:ln w="9525">
            <a:noFill/>
            <a:miter lim="800000"/>
            <a:headEnd/>
            <a:tailEnd/>
          </a:ln>
        </p:spPr>
        <p:txBody>
          <a:bodyPr wrap="none" anchor="ctr">
            <a:spAutoFit/>
          </a:bodyPr>
          <a:lstStyle/>
          <a:p>
            <a:pPr algn="ctr"/>
            <a:r>
              <a:rPr lang="fr-FR" sz="2400" b="1">
                <a:latin typeface="Comic Sans MS" pitchFamily="66" charset="0"/>
              </a:rPr>
              <a:t>Affectation de la fiscalité pétrolière recouvrée</a:t>
            </a:r>
            <a:r>
              <a:rPr lang="fr-FR" sz="2400" b="1">
                <a:latin typeface="Calibri" pitchFamily="34" charset="0"/>
              </a:rPr>
              <a:t> </a:t>
            </a:r>
            <a:endParaRPr lang="fr-FR" sz="3200"/>
          </a:p>
        </p:txBody>
      </p:sp>
      <p:sp>
        <p:nvSpPr>
          <p:cNvPr id="38955" name="Rectangle 43"/>
          <p:cNvSpPr>
            <a:spLocks noChangeArrowheads="1"/>
          </p:cNvSpPr>
          <p:nvPr/>
        </p:nvSpPr>
        <p:spPr bwMode="auto">
          <a:xfrm>
            <a:off x="928688" y="1214438"/>
            <a:ext cx="1362075" cy="642937"/>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Recettes  budgétaires</a:t>
            </a:r>
            <a:endParaRPr lang="fr-FR" sz="2000" dirty="0">
              <a:latin typeface="Arial" pitchFamily="34" charset="0"/>
              <a:cs typeface="Arial" pitchFamily="34" charset="0"/>
            </a:endParaRPr>
          </a:p>
        </p:txBody>
      </p:sp>
      <p:sp>
        <p:nvSpPr>
          <p:cNvPr id="38956" name="Rectangle 44"/>
          <p:cNvSpPr>
            <a:spLocks noChangeArrowheads="1"/>
          </p:cNvSpPr>
          <p:nvPr/>
        </p:nvSpPr>
        <p:spPr bwMode="auto">
          <a:xfrm>
            <a:off x="214313" y="2357438"/>
            <a:ext cx="1304925" cy="542925"/>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Budget de l’Etat</a:t>
            </a:r>
            <a:endParaRPr lang="fr-FR" sz="2000" dirty="0">
              <a:latin typeface="Arial" pitchFamily="34" charset="0"/>
              <a:cs typeface="Arial" pitchFamily="34" charset="0"/>
            </a:endParaRPr>
          </a:p>
        </p:txBody>
      </p:sp>
      <p:sp>
        <p:nvSpPr>
          <p:cNvPr id="38957" name="Rectangle 45"/>
          <p:cNvSpPr>
            <a:spLocks noChangeArrowheads="1"/>
          </p:cNvSpPr>
          <p:nvPr/>
        </p:nvSpPr>
        <p:spPr bwMode="auto">
          <a:xfrm>
            <a:off x="2214563" y="2428875"/>
            <a:ext cx="1428750" cy="533400"/>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Prélèvements</a:t>
            </a:r>
            <a:endParaRPr lang="fr-FR" sz="2000" dirty="0">
              <a:latin typeface="Arial" pitchFamily="34" charset="0"/>
              <a:cs typeface="Arial" pitchFamily="34" charset="0"/>
            </a:endParaRPr>
          </a:p>
        </p:txBody>
      </p:sp>
      <p:sp>
        <p:nvSpPr>
          <p:cNvPr id="38958" name="Rectangle 46"/>
          <p:cNvSpPr>
            <a:spLocks noChangeArrowheads="1"/>
          </p:cNvSpPr>
          <p:nvPr/>
        </p:nvSpPr>
        <p:spPr bwMode="auto">
          <a:xfrm>
            <a:off x="5214938" y="2357438"/>
            <a:ext cx="1304925" cy="542925"/>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Epargne</a:t>
            </a:r>
            <a:endParaRPr lang="fr-FR" dirty="0">
              <a:latin typeface="Arial" pitchFamily="34" charset="0"/>
              <a:cs typeface="Arial" pitchFamily="34" charset="0"/>
            </a:endParaRPr>
          </a:p>
        </p:txBody>
      </p:sp>
      <p:sp>
        <p:nvSpPr>
          <p:cNvPr id="38959" name="Rectangle 47"/>
          <p:cNvSpPr>
            <a:spLocks noChangeArrowheads="1"/>
          </p:cNvSpPr>
          <p:nvPr/>
        </p:nvSpPr>
        <p:spPr bwMode="auto">
          <a:xfrm>
            <a:off x="6500813" y="1214438"/>
            <a:ext cx="1304925" cy="552450"/>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PV=FRR</a:t>
            </a:r>
            <a:endParaRPr lang="fr-FR" dirty="0">
              <a:latin typeface="Arial" pitchFamily="34" charset="0"/>
              <a:cs typeface="Arial" pitchFamily="34" charset="0"/>
            </a:endParaRPr>
          </a:p>
        </p:txBody>
      </p:sp>
      <p:sp>
        <p:nvSpPr>
          <p:cNvPr id="38960" name="Rectangle 48"/>
          <p:cNvSpPr>
            <a:spLocks noChangeArrowheads="1"/>
          </p:cNvSpPr>
          <p:nvPr/>
        </p:nvSpPr>
        <p:spPr bwMode="auto">
          <a:xfrm>
            <a:off x="7429500" y="2428875"/>
            <a:ext cx="1500188" cy="504825"/>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a:lstStyle/>
          <a:p>
            <a:pPr algn="ctr">
              <a:spcAft>
                <a:spcPts val="1000"/>
              </a:spcAft>
              <a:defRPr/>
            </a:pPr>
            <a:r>
              <a:rPr lang="fr-FR" sz="1600" b="1" dirty="0">
                <a:latin typeface="Calibri" pitchFamily="34" charset="0"/>
                <a:ea typeface="Arial" pitchFamily="34" charset="0"/>
                <a:cs typeface="Arial" pitchFamily="34" charset="0"/>
              </a:rPr>
              <a:t>Prélèvements</a:t>
            </a:r>
            <a:endParaRPr lang="fr-FR" dirty="0">
              <a:latin typeface="Arial" pitchFamily="34" charset="0"/>
              <a:cs typeface="Arial" pitchFamily="34" charset="0"/>
            </a:endParaRPr>
          </a:p>
        </p:txBody>
      </p:sp>
      <p:sp>
        <p:nvSpPr>
          <p:cNvPr id="17418" name="Rectangle 5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17419" name="Rectangle 55"/>
          <p:cNvSpPr>
            <a:spLocks noChangeArrowheads="1"/>
          </p:cNvSpPr>
          <p:nvPr/>
        </p:nvSpPr>
        <p:spPr bwMode="auto">
          <a:xfrm>
            <a:off x="214313" y="3214688"/>
            <a:ext cx="1023937" cy="646112"/>
          </a:xfrm>
          <a:prstGeom prst="rect">
            <a:avLst/>
          </a:prstGeom>
          <a:noFill/>
          <a:ln w="9525">
            <a:noFill/>
            <a:miter lim="800000"/>
            <a:headEnd/>
            <a:tailEnd/>
          </a:ln>
        </p:spPr>
        <p:txBody>
          <a:bodyPr wrap="none" anchor="ctr">
            <a:spAutoFit/>
          </a:bodyPr>
          <a:lstStyle/>
          <a:p>
            <a:r>
              <a:rPr lang="fr-FR" sz="1600" b="1">
                <a:latin typeface="Calibri" pitchFamily="34" charset="0"/>
              </a:rPr>
              <a:t>     92% FP</a:t>
            </a:r>
            <a:endParaRPr lang="fr-FR" sz="1000"/>
          </a:p>
          <a:p>
            <a:pPr eaLnBrk="0" hangingPunct="0"/>
            <a:endParaRPr lang="fr-FR" sz="2000"/>
          </a:p>
        </p:txBody>
      </p:sp>
      <p:sp>
        <p:nvSpPr>
          <p:cNvPr id="17420" name="Rectangle 56"/>
          <p:cNvSpPr>
            <a:spLocks noChangeArrowheads="1"/>
          </p:cNvSpPr>
          <p:nvPr/>
        </p:nvSpPr>
        <p:spPr bwMode="auto">
          <a:xfrm>
            <a:off x="214313" y="3571875"/>
            <a:ext cx="1250950" cy="338138"/>
          </a:xfrm>
          <a:prstGeom prst="rect">
            <a:avLst/>
          </a:prstGeom>
          <a:noFill/>
          <a:ln w="9525">
            <a:noFill/>
            <a:miter lim="800000"/>
            <a:headEnd/>
            <a:tailEnd/>
          </a:ln>
        </p:spPr>
        <p:txBody>
          <a:bodyPr wrap="none" anchor="ctr">
            <a:spAutoFit/>
          </a:bodyPr>
          <a:lstStyle/>
          <a:p>
            <a:r>
              <a:rPr lang="fr-FR" sz="1600" b="1">
                <a:latin typeface="Calibri" pitchFamily="34" charset="0"/>
              </a:rPr>
              <a:t>     88.5% RP </a:t>
            </a:r>
            <a:endParaRPr lang="fr-FR" sz="2000"/>
          </a:p>
        </p:txBody>
      </p:sp>
      <p:sp>
        <p:nvSpPr>
          <p:cNvPr id="17421" name="Rectangle 54"/>
          <p:cNvSpPr>
            <a:spLocks noChangeArrowheads="1"/>
          </p:cNvSpPr>
          <p:nvPr/>
        </p:nvSpPr>
        <p:spPr bwMode="auto">
          <a:xfrm>
            <a:off x="0" y="4286250"/>
            <a:ext cx="7572375" cy="338138"/>
          </a:xfrm>
          <a:prstGeom prst="rect">
            <a:avLst/>
          </a:prstGeom>
          <a:noFill/>
          <a:ln w="9525">
            <a:noFill/>
            <a:miter lim="800000"/>
            <a:headEnd/>
            <a:tailEnd/>
          </a:ln>
        </p:spPr>
        <p:txBody>
          <a:bodyPr>
            <a:spAutoFit/>
          </a:bodyPr>
          <a:lstStyle/>
          <a:p>
            <a:r>
              <a:rPr lang="fr-FR" sz="1600" b="1"/>
              <a:t>HP 3% FP    Sud 2% FP    Rets 3% FP    ER 1%RP     ALNAFT 0.5% RP </a:t>
            </a:r>
            <a:endParaRPr lang="fr-FR" sz="1600"/>
          </a:p>
        </p:txBody>
      </p:sp>
      <p:sp>
        <p:nvSpPr>
          <p:cNvPr id="17422" name="Rectangle 57"/>
          <p:cNvSpPr>
            <a:spLocks noChangeArrowheads="1"/>
          </p:cNvSpPr>
          <p:nvPr/>
        </p:nvSpPr>
        <p:spPr bwMode="auto">
          <a:xfrm>
            <a:off x="0" y="5572125"/>
            <a:ext cx="9074150" cy="461963"/>
          </a:xfrm>
          <a:prstGeom prst="rect">
            <a:avLst/>
          </a:prstGeom>
          <a:noFill/>
          <a:ln w="9525">
            <a:noFill/>
            <a:miter lim="800000"/>
            <a:headEnd/>
            <a:tailEnd/>
          </a:ln>
        </p:spPr>
        <p:txBody>
          <a:bodyPr wrap="none" anchor="ctr">
            <a:spAutoFit/>
          </a:bodyPr>
          <a:lstStyle/>
          <a:p>
            <a:r>
              <a:rPr lang="fr-FR" b="1">
                <a:latin typeface="Calibri" pitchFamily="34" charset="0"/>
              </a:rPr>
              <a:t>                                                                        Déficit (art 25 LFC 06)      Endettement       Avances BA</a:t>
            </a:r>
            <a:endParaRPr lang="fr-FR" sz="2400"/>
          </a:p>
        </p:txBody>
      </p:sp>
      <p:cxnSp>
        <p:nvCxnSpPr>
          <p:cNvPr id="58" name="Connecteur droit 57"/>
          <p:cNvCxnSpPr/>
          <p:nvPr/>
        </p:nvCxnSpPr>
        <p:spPr>
          <a:xfrm rot="5400000">
            <a:off x="4072732" y="999331"/>
            <a:ext cx="285750" cy="15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0" name="Connecteur droit 59"/>
          <p:cNvCxnSpPr/>
          <p:nvPr/>
        </p:nvCxnSpPr>
        <p:spPr>
          <a:xfrm>
            <a:off x="1714500" y="1143000"/>
            <a:ext cx="535781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62" name="Connecteur droit 61"/>
          <p:cNvCxnSpPr>
            <a:endCxn id="38955" idx="0"/>
          </p:cNvCxnSpPr>
          <p:nvPr/>
        </p:nvCxnSpPr>
        <p:spPr>
          <a:xfrm rot="10800000" flipV="1">
            <a:off x="1609725" y="1143000"/>
            <a:ext cx="104775" cy="71438"/>
          </a:xfrm>
          <a:prstGeom prst="line">
            <a:avLst/>
          </a:prstGeom>
          <a:ln w="38100"/>
        </p:spPr>
        <p:style>
          <a:lnRef idx="1">
            <a:schemeClr val="dk1"/>
          </a:lnRef>
          <a:fillRef idx="0">
            <a:schemeClr val="dk1"/>
          </a:fillRef>
          <a:effectRef idx="0">
            <a:schemeClr val="dk1"/>
          </a:effectRef>
          <a:fontRef idx="minor">
            <a:schemeClr val="tx1"/>
          </a:fontRef>
        </p:style>
      </p:cxnSp>
      <p:cxnSp>
        <p:nvCxnSpPr>
          <p:cNvPr id="64" name="Connecteur droit 63"/>
          <p:cNvCxnSpPr>
            <a:endCxn id="38959" idx="0"/>
          </p:cNvCxnSpPr>
          <p:nvPr/>
        </p:nvCxnSpPr>
        <p:spPr>
          <a:xfrm>
            <a:off x="7072313" y="1143000"/>
            <a:ext cx="80962" cy="71438"/>
          </a:xfrm>
          <a:prstGeom prst="line">
            <a:avLst/>
          </a:prstGeom>
          <a:ln w="38100"/>
        </p:spPr>
        <p:style>
          <a:lnRef idx="1">
            <a:schemeClr val="dk1"/>
          </a:lnRef>
          <a:fillRef idx="0">
            <a:schemeClr val="dk1"/>
          </a:fillRef>
          <a:effectRef idx="0">
            <a:schemeClr val="dk1"/>
          </a:effectRef>
          <a:fontRef idx="minor">
            <a:schemeClr val="tx1"/>
          </a:fontRef>
        </p:style>
      </p:cxnSp>
      <p:cxnSp>
        <p:nvCxnSpPr>
          <p:cNvPr id="67" name="Connecteur droit 66"/>
          <p:cNvCxnSpPr>
            <a:stCxn id="38955" idx="2"/>
            <a:endCxn id="38956" idx="0"/>
          </p:cNvCxnSpPr>
          <p:nvPr/>
        </p:nvCxnSpPr>
        <p:spPr>
          <a:xfrm rot="5400000">
            <a:off x="988218" y="1735932"/>
            <a:ext cx="500063" cy="742950"/>
          </a:xfrm>
          <a:prstGeom prst="line">
            <a:avLst/>
          </a:prstGeom>
          <a:ln w="38100"/>
        </p:spPr>
        <p:style>
          <a:lnRef idx="1">
            <a:schemeClr val="dk1"/>
          </a:lnRef>
          <a:fillRef idx="0">
            <a:schemeClr val="dk1"/>
          </a:fillRef>
          <a:effectRef idx="0">
            <a:schemeClr val="dk1"/>
          </a:effectRef>
          <a:fontRef idx="minor">
            <a:schemeClr val="tx1"/>
          </a:fontRef>
        </p:style>
      </p:cxnSp>
      <p:cxnSp>
        <p:nvCxnSpPr>
          <p:cNvPr id="69" name="Connecteur droit 68"/>
          <p:cNvCxnSpPr>
            <a:stCxn id="38955" idx="2"/>
            <a:endCxn id="38957" idx="0"/>
          </p:cNvCxnSpPr>
          <p:nvPr/>
        </p:nvCxnSpPr>
        <p:spPr>
          <a:xfrm rot="16200000" flipH="1">
            <a:off x="1983582" y="1483518"/>
            <a:ext cx="571500" cy="1319213"/>
          </a:xfrm>
          <a:prstGeom prst="line">
            <a:avLst/>
          </a:prstGeom>
          <a:ln w="38100"/>
        </p:spPr>
        <p:style>
          <a:lnRef idx="1">
            <a:schemeClr val="dk1"/>
          </a:lnRef>
          <a:fillRef idx="0">
            <a:schemeClr val="dk1"/>
          </a:fillRef>
          <a:effectRef idx="0">
            <a:schemeClr val="dk1"/>
          </a:effectRef>
          <a:fontRef idx="minor">
            <a:schemeClr val="tx1"/>
          </a:fontRef>
        </p:style>
      </p:cxnSp>
      <p:cxnSp>
        <p:nvCxnSpPr>
          <p:cNvPr id="71" name="Connecteur droit 70"/>
          <p:cNvCxnSpPr/>
          <p:nvPr/>
        </p:nvCxnSpPr>
        <p:spPr>
          <a:xfrm rot="5400000">
            <a:off x="-37306" y="3321844"/>
            <a:ext cx="787400"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73" name="Connecteur droit 72"/>
          <p:cNvCxnSpPr/>
          <p:nvPr/>
        </p:nvCxnSpPr>
        <p:spPr>
          <a:xfrm>
            <a:off x="357188" y="3714750"/>
            <a:ext cx="142875"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75" name="Connecteur droit 74"/>
          <p:cNvCxnSpPr/>
          <p:nvPr/>
        </p:nvCxnSpPr>
        <p:spPr>
          <a:xfrm>
            <a:off x="357188" y="3429000"/>
            <a:ext cx="71437"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77" name="Connecteur droit 76"/>
          <p:cNvCxnSpPr>
            <a:stCxn id="38957" idx="2"/>
            <a:endCxn id="38957" idx="2"/>
          </p:cNvCxnSpPr>
          <p:nvPr/>
        </p:nvCxnSpPr>
        <p:spPr>
          <a:xfrm rot="5400000">
            <a:off x="2928938" y="2962275"/>
            <a:ext cx="15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Connecteur droit 78"/>
          <p:cNvCxnSpPr/>
          <p:nvPr/>
        </p:nvCxnSpPr>
        <p:spPr>
          <a:xfrm rot="5400000">
            <a:off x="2678906" y="3536157"/>
            <a:ext cx="1071563"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1" name="Connecteur droit 80"/>
          <p:cNvCxnSpPr/>
          <p:nvPr/>
        </p:nvCxnSpPr>
        <p:spPr>
          <a:xfrm>
            <a:off x="642938" y="4071938"/>
            <a:ext cx="5214937"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84" name="Connecteur droit 83"/>
          <p:cNvCxnSpPr/>
          <p:nvPr/>
        </p:nvCxnSpPr>
        <p:spPr>
          <a:xfrm rot="5400000">
            <a:off x="534987" y="4179888"/>
            <a:ext cx="21431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86" name="Connecteur droit 85"/>
          <p:cNvCxnSpPr/>
          <p:nvPr/>
        </p:nvCxnSpPr>
        <p:spPr>
          <a:xfrm rot="5400000">
            <a:off x="5751512" y="4179888"/>
            <a:ext cx="21431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88" name="Connecteur droit 87"/>
          <p:cNvCxnSpPr/>
          <p:nvPr/>
        </p:nvCxnSpPr>
        <p:spPr>
          <a:xfrm rot="5400000">
            <a:off x="4035425" y="4179888"/>
            <a:ext cx="214313"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90" name="Connecteur droit 89"/>
          <p:cNvCxnSpPr/>
          <p:nvPr/>
        </p:nvCxnSpPr>
        <p:spPr>
          <a:xfrm rot="5400000">
            <a:off x="2820987" y="4179888"/>
            <a:ext cx="214313"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92" name="Connecteur droit 91"/>
          <p:cNvCxnSpPr/>
          <p:nvPr/>
        </p:nvCxnSpPr>
        <p:spPr>
          <a:xfrm rot="5400000">
            <a:off x="1606550" y="4179888"/>
            <a:ext cx="214313"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96" name="Connecteur en angle 95"/>
          <p:cNvCxnSpPr>
            <a:stCxn id="38960" idx="2"/>
          </p:cNvCxnSpPr>
          <p:nvPr/>
        </p:nvCxnSpPr>
        <p:spPr>
          <a:xfrm rot="5400000">
            <a:off x="6199981" y="3591719"/>
            <a:ext cx="2638425" cy="1322388"/>
          </a:xfrm>
          <a:prstGeom prst="bentConnector3">
            <a:avLst>
              <a:gd name="adj1" fmla="val 50000"/>
            </a:avLst>
          </a:prstGeom>
          <a:ln w="38100"/>
        </p:spPr>
        <p:style>
          <a:lnRef idx="1">
            <a:schemeClr val="dk1"/>
          </a:lnRef>
          <a:fillRef idx="0">
            <a:schemeClr val="dk1"/>
          </a:fillRef>
          <a:effectRef idx="0">
            <a:schemeClr val="dk1"/>
          </a:effectRef>
          <a:fontRef idx="minor">
            <a:schemeClr val="tx1"/>
          </a:fontRef>
        </p:style>
      </p:cxnSp>
      <p:cxnSp>
        <p:nvCxnSpPr>
          <p:cNvPr id="98" name="Connecteur droit 97"/>
          <p:cNvCxnSpPr/>
          <p:nvPr/>
        </p:nvCxnSpPr>
        <p:spPr>
          <a:xfrm rot="10800000">
            <a:off x="4714875" y="5214938"/>
            <a:ext cx="3500438"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100" name="Connecteur droit 99"/>
          <p:cNvCxnSpPr/>
          <p:nvPr/>
        </p:nvCxnSpPr>
        <p:spPr>
          <a:xfrm rot="5400000">
            <a:off x="8037513" y="5394325"/>
            <a:ext cx="357188"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103" name="Connecteur droit 102"/>
          <p:cNvCxnSpPr/>
          <p:nvPr/>
        </p:nvCxnSpPr>
        <p:spPr>
          <a:xfrm rot="5400000">
            <a:off x="4537075" y="5394325"/>
            <a:ext cx="357188"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39" name="Connecteur droit 38"/>
          <p:cNvCxnSpPr/>
          <p:nvPr/>
        </p:nvCxnSpPr>
        <p:spPr>
          <a:xfrm rot="16200000" flipH="1">
            <a:off x="7589044" y="1412082"/>
            <a:ext cx="571500" cy="1319212"/>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necteur droit 39"/>
          <p:cNvCxnSpPr>
            <a:stCxn id="38959" idx="2"/>
          </p:cNvCxnSpPr>
          <p:nvPr/>
        </p:nvCxnSpPr>
        <p:spPr>
          <a:xfrm flipH="1">
            <a:off x="6215063" y="1766888"/>
            <a:ext cx="938212" cy="590550"/>
          </a:xfrm>
          <a:prstGeom prst="line">
            <a:avLst/>
          </a:prstGeom>
          <a:ln w="38100"/>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467544" y="332656"/>
            <a:ext cx="8305800" cy="648072"/>
          </a:xfrm>
        </p:spPr>
        <p:txBody>
          <a:bodyPr>
            <a:normAutofit fontScale="90000"/>
          </a:bodyPr>
          <a:lstStyle/>
          <a:p>
            <a:pPr algn="ctr"/>
            <a:r>
              <a:rPr lang="fr-FR" dirty="0" smtClean="0">
                <a:latin typeface="Comic Sans MS" pitchFamily="66" charset="0"/>
              </a:rPr>
              <a:t>Evolution du FRR</a:t>
            </a:r>
          </a:p>
        </p:txBody>
      </p:sp>
      <p:graphicFrame>
        <p:nvGraphicFramePr>
          <p:cNvPr id="5" name="Tableau 4"/>
          <p:cNvGraphicFramePr>
            <a:graphicFrameLocks noGrp="1"/>
          </p:cNvGraphicFramePr>
          <p:nvPr/>
        </p:nvGraphicFramePr>
        <p:xfrm>
          <a:off x="539552" y="1124743"/>
          <a:ext cx="8208911" cy="5221417"/>
        </p:xfrm>
        <a:graphic>
          <a:graphicData uri="http://schemas.openxmlformats.org/drawingml/2006/table">
            <a:tbl>
              <a:tblPr/>
              <a:tblGrid>
                <a:gridCol w="4251406"/>
                <a:gridCol w="1297969"/>
                <a:gridCol w="1329768"/>
                <a:gridCol w="1329768"/>
              </a:tblGrid>
              <a:tr h="1079363">
                <a:tc>
                  <a:txBody>
                    <a:bodyPr/>
                    <a:lstStyle/>
                    <a:p>
                      <a:pPr algn="l">
                        <a:spcAft>
                          <a:spcPts val="0"/>
                        </a:spcAft>
                      </a:pPr>
                      <a:r>
                        <a:rPr lang="fr-FR" sz="2000" b="1" i="1" dirty="0">
                          <a:solidFill>
                            <a:srgbClr val="000080"/>
                          </a:solidFill>
                          <a:latin typeface="Garamond"/>
                          <a:ea typeface="Times New Roman"/>
                          <a:cs typeface="Arial"/>
                        </a:rPr>
                        <a:t>En millions de DA</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solidFill>
                            <a:srgbClr val="000080"/>
                          </a:solidFill>
                          <a:latin typeface="Garamond"/>
                          <a:ea typeface="Times New Roman"/>
                          <a:cs typeface="Arial"/>
                        </a:rPr>
                        <a:t>Cumul</a:t>
                      </a:r>
                      <a:endParaRPr lang="fr-FR" sz="2000">
                        <a:latin typeface="Times New Roman"/>
                        <a:ea typeface="Times New Roman"/>
                      </a:endParaRPr>
                    </a:p>
                    <a:p>
                      <a:pPr algn="ctr">
                        <a:spcAft>
                          <a:spcPts val="0"/>
                        </a:spcAft>
                      </a:pPr>
                      <a:r>
                        <a:rPr lang="fr-FR" sz="2000" b="1">
                          <a:solidFill>
                            <a:srgbClr val="000080"/>
                          </a:solidFill>
                          <a:latin typeface="Garamond"/>
                          <a:ea typeface="Times New Roman"/>
                          <a:cs typeface="Arial"/>
                        </a:rPr>
                        <a:t>2000-2013</a:t>
                      </a:r>
                      <a:endParaRPr lang="fr-FR"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a:solidFill>
                            <a:srgbClr val="000080"/>
                          </a:solidFill>
                          <a:latin typeface="Garamond"/>
                          <a:ea typeface="Times New Roman"/>
                          <a:cs typeface="Arial"/>
                        </a:rPr>
                        <a:t>Clôture </a:t>
                      </a:r>
                      <a:endParaRPr lang="fr-FR" sz="2000">
                        <a:latin typeface="Times New Roman"/>
                        <a:ea typeface="Times New Roman"/>
                      </a:endParaRPr>
                    </a:p>
                    <a:p>
                      <a:pPr algn="ctr">
                        <a:spcAft>
                          <a:spcPts val="0"/>
                        </a:spcAft>
                      </a:pPr>
                      <a:r>
                        <a:rPr lang="fr-FR" sz="2000" b="1">
                          <a:solidFill>
                            <a:srgbClr val="000080"/>
                          </a:solidFill>
                          <a:latin typeface="Garamond"/>
                          <a:ea typeface="Times New Roman"/>
                          <a:cs typeface="Arial"/>
                        </a:rPr>
                        <a:t>2014 </a:t>
                      </a:r>
                      <a:endParaRPr lang="fr-FR"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2000" b="1" dirty="0">
                          <a:solidFill>
                            <a:srgbClr val="000080"/>
                          </a:solidFill>
                          <a:latin typeface="Garamond"/>
                          <a:ea typeface="Times New Roman"/>
                          <a:cs typeface="Arial"/>
                        </a:rPr>
                        <a:t>Prévisions </a:t>
                      </a:r>
                      <a:r>
                        <a:rPr lang="fr-FR" sz="2000" b="1" dirty="0" smtClean="0">
                          <a:solidFill>
                            <a:srgbClr val="000080"/>
                          </a:solidFill>
                          <a:latin typeface="Garamond"/>
                          <a:ea typeface="Times New Roman"/>
                          <a:cs typeface="Arial"/>
                        </a:rPr>
                        <a:t>LF 2015</a:t>
                      </a:r>
                      <a:endParaRPr lang="fr-FR"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495">
                <a:tc gridSpan="4">
                  <a:txBody>
                    <a:bodyPr/>
                    <a:lstStyle/>
                    <a:p>
                      <a:pPr algn="l">
                        <a:spcAft>
                          <a:spcPts val="0"/>
                        </a:spcAft>
                      </a:pPr>
                      <a:r>
                        <a:rPr lang="fr-FR" sz="2000" b="1" dirty="0">
                          <a:latin typeface="Garamond"/>
                          <a:ea typeface="Times New Roman"/>
                        </a:rPr>
                        <a:t>Ressources du FRR</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r>
              <a:tr h="327079">
                <a:tc>
                  <a:txBody>
                    <a:bodyPr/>
                    <a:lstStyle/>
                    <a:p>
                      <a:pPr algn="l">
                        <a:spcAft>
                          <a:spcPts val="0"/>
                        </a:spcAft>
                      </a:pPr>
                      <a:r>
                        <a:rPr lang="fr-FR" sz="2000" dirty="0">
                          <a:latin typeface="Garamond"/>
                          <a:ea typeface="Times New Roman"/>
                        </a:rPr>
                        <a:t>     Reliquat à fin n-1</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5 633 751</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5 563 511</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5 284 848</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079">
                <a:tc>
                  <a:txBody>
                    <a:bodyPr/>
                    <a:lstStyle/>
                    <a:p>
                      <a:pPr algn="l">
                        <a:spcAft>
                          <a:spcPts val="0"/>
                        </a:spcAft>
                      </a:pPr>
                      <a:r>
                        <a:rPr lang="fr-FR" sz="2000">
                          <a:latin typeface="Garamond"/>
                          <a:ea typeface="Times New Roman"/>
                        </a:rPr>
                        <a:t>     Fiscalité pétrolière budgétisée</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16 771 700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1 577 700</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1 722 940</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079">
                <a:tc>
                  <a:txBody>
                    <a:bodyPr/>
                    <a:lstStyle/>
                    <a:p>
                      <a:pPr algn="l">
                        <a:spcAft>
                          <a:spcPts val="0"/>
                        </a:spcAft>
                      </a:pPr>
                      <a:r>
                        <a:rPr lang="fr-FR" sz="2000">
                          <a:latin typeface="Garamond"/>
                          <a:ea typeface="Times New Roman"/>
                        </a:rPr>
                        <a:t>     Fiscalité pétrolière recouvrée</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34 258 407</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4 070 929</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4 357 101</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079">
                <a:tc>
                  <a:txBody>
                    <a:bodyPr/>
                    <a:lstStyle/>
                    <a:p>
                      <a:pPr algn="l">
                        <a:spcAft>
                          <a:spcPts val="0"/>
                        </a:spcAft>
                      </a:pPr>
                      <a:r>
                        <a:rPr lang="fr-FR" sz="2000">
                          <a:latin typeface="Garamond"/>
                          <a:ea typeface="Times New Roman"/>
                        </a:rPr>
                        <a:t>     Plus value sur fiscalité pétrolière</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17 486 707</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2 493 229</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2 634 161</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495">
                <a:tc>
                  <a:txBody>
                    <a:bodyPr/>
                    <a:lstStyle/>
                    <a:p>
                      <a:pPr algn="l">
                        <a:spcAft>
                          <a:spcPts val="0"/>
                        </a:spcAft>
                      </a:pPr>
                      <a:r>
                        <a:rPr lang="fr-FR" sz="2000" b="1">
                          <a:solidFill>
                            <a:srgbClr val="244061"/>
                          </a:solidFill>
                          <a:latin typeface="Garamond"/>
                          <a:ea typeface="Times New Roman"/>
                        </a:rPr>
                        <a:t>Disponibilités avant prélèvements</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r">
                        <a:spcAft>
                          <a:spcPts val="0"/>
                        </a:spcAft>
                      </a:pPr>
                      <a:r>
                        <a:rPr lang="fr-FR" sz="2000" b="1">
                          <a:latin typeface="Garamond"/>
                          <a:ea typeface="Times New Roman"/>
                        </a:rPr>
                        <a:t>17 486 707</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r">
                        <a:spcAft>
                          <a:spcPts val="0"/>
                        </a:spcAft>
                      </a:pPr>
                      <a:r>
                        <a:rPr lang="fr-FR" sz="2000" b="1" dirty="0">
                          <a:latin typeface="Garamond"/>
                          <a:ea typeface="Times New Roman"/>
                        </a:rPr>
                        <a:t>8 056 740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b="1">
                          <a:latin typeface="Garamond"/>
                          <a:ea typeface="Times New Roman"/>
                        </a:rPr>
                        <a:t>7 919 009</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495">
                <a:tc gridSpan="4">
                  <a:txBody>
                    <a:bodyPr/>
                    <a:lstStyle/>
                    <a:p>
                      <a:pPr algn="l">
                        <a:spcAft>
                          <a:spcPts val="0"/>
                        </a:spcAft>
                      </a:pPr>
                      <a:r>
                        <a:rPr lang="fr-FR" sz="2000" b="1" dirty="0">
                          <a:latin typeface="Garamond"/>
                          <a:ea typeface="Times New Roman"/>
                        </a:rPr>
                        <a:t>Dépenses du FRR</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r>
              <a:tr h="327079">
                <a:tc>
                  <a:txBody>
                    <a:bodyPr/>
                    <a:lstStyle/>
                    <a:p>
                      <a:pPr algn="l">
                        <a:spcAft>
                          <a:spcPts val="0"/>
                        </a:spcAft>
                      </a:pPr>
                      <a:r>
                        <a:rPr lang="fr-FR" sz="2000">
                          <a:latin typeface="Garamond"/>
                          <a:ea typeface="Times New Roman"/>
                        </a:rPr>
                        <a:t>      Principal de la dette publique prélevé</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2 600 172</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0</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758">
                <a:tc>
                  <a:txBody>
                    <a:bodyPr/>
                    <a:lstStyle/>
                    <a:p>
                      <a:pPr algn="l">
                        <a:spcAft>
                          <a:spcPts val="0"/>
                        </a:spcAft>
                      </a:pPr>
                      <a:r>
                        <a:rPr lang="fr-FR" sz="2000">
                          <a:latin typeface="Garamond"/>
                          <a:ea typeface="Times New Roman"/>
                        </a:rPr>
                        <a:t>      Remboursement  avances Banque d'Algérie</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607 956</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079">
                <a:tc>
                  <a:txBody>
                    <a:bodyPr/>
                    <a:lstStyle/>
                    <a:p>
                      <a:pPr algn="l">
                        <a:spcAft>
                          <a:spcPts val="0"/>
                        </a:spcAft>
                      </a:pPr>
                      <a:r>
                        <a:rPr lang="fr-FR" sz="2000">
                          <a:latin typeface="Garamond"/>
                          <a:ea typeface="Times New Roman"/>
                        </a:rPr>
                        <a:t>      Financement du déficit du Trésor</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8 715 068</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a:latin typeface="Garamond"/>
                          <a:ea typeface="Times New Roman"/>
                        </a:rPr>
                        <a:t>2 771 892</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dirty="0">
                          <a:latin typeface="Garamond"/>
                          <a:ea typeface="Times New Roman"/>
                        </a:rPr>
                        <a:t>3 428 860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495">
                <a:tc>
                  <a:txBody>
                    <a:bodyPr/>
                    <a:lstStyle/>
                    <a:p>
                      <a:pPr algn="l">
                        <a:spcAft>
                          <a:spcPts val="0"/>
                        </a:spcAft>
                      </a:pPr>
                      <a:r>
                        <a:rPr lang="fr-FR" sz="2000" b="1">
                          <a:solidFill>
                            <a:srgbClr val="244061"/>
                          </a:solidFill>
                          <a:latin typeface="Garamond"/>
                          <a:ea typeface="Times New Roman"/>
                        </a:rPr>
                        <a:t>Reliquat après prélèvement à fin n</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r">
                        <a:spcAft>
                          <a:spcPts val="0"/>
                        </a:spcAft>
                      </a:pPr>
                      <a:r>
                        <a:rPr lang="fr-FR" sz="2000" b="1">
                          <a:latin typeface="Garamond"/>
                          <a:ea typeface="Times New Roman"/>
                        </a:rPr>
                        <a:t>5 563 511</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r">
                        <a:spcAft>
                          <a:spcPts val="0"/>
                        </a:spcAft>
                      </a:pPr>
                      <a:r>
                        <a:rPr lang="fr-FR" sz="2000" b="1">
                          <a:latin typeface="Garamond"/>
                          <a:ea typeface="Times New Roman"/>
                        </a:rPr>
                        <a:t>5 284 848</a:t>
                      </a:r>
                      <a:endParaRPr lang="fr-FR"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2000" b="1" dirty="0">
                          <a:latin typeface="Garamond"/>
                          <a:ea typeface="Times New Roman"/>
                        </a:rPr>
                        <a:t>4 490 150</a:t>
                      </a:r>
                      <a:endParaRPr lang="fr-FR"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67544" y="188640"/>
            <a:ext cx="8305800" cy="708688"/>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fr-FR" dirty="0" smtClean="0">
                <a:latin typeface="Comic Sans MS" pitchFamily="66" charset="0"/>
              </a:rPr>
              <a:t>Evolution des indicateurs</a:t>
            </a:r>
          </a:p>
        </p:txBody>
      </p:sp>
      <p:graphicFrame>
        <p:nvGraphicFramePr>
          <p:cNvPr id="6" name="Tableau 5"/>
          <p:cNvGraphicFramePr>
            <a:graphicFrameLocks noGrp="1"/>
          </p:cNvGraphicFramePr>
          <p:nvPr/>
        </p:nvGraphicFramePr>
        <p:xfrm>
          <a:off x="323526" y="1340769"/>
          <a:ext cx="8568954" cy="4752527"/>
        </p:xfrm>
        <a:graphic>
          <a:graphicData uri="http://schemas.openxmlformats.org/drawingml/2006/table">
            <a:tbl>
              <a:tblPr>
                <a:tableStyleId>{E8B1032C-EA38-4F05-BA0D-38AFFFC7BED3}</a:tableStyleId>
              </a:tblPr>
              <a:tblGrid>
                <a:gridCol w="3816426"/>
                <a:gridCol w="936104"/>
                <a:gridCol w="936104"/>
                <a:gridCol w="983594"/>
                <a:gridCol w="948770"/>
                <a:gridCol w="947956"/>
              </a:tblGrid>
              <a:tr h="950505">
                <a:tc>
                  <a:txBody>
                    <a:bodyPr/>
                    <a:lstStyle/>
                    <a:p>
                      <a:pPr algn="ctr">
                        <a:spcAft>
                          <a:spcPts val="0"/>
                        </a:spcAft>
                      </a:pPr>
                      <a:endParaRPr lang="fr-FR" sz="1600" dirty="0">
                        <a:latin typeface="Times New Roman"/>
                        <a:ea typeface="Times New Roman"/>
                      </a:endParaRPr>
                    </a:p>
                  </a:txBody>
                  <a:tcPr marL="43500" marR="43500" marT="0" marB="0">
                    <a:lnT w="12700" cap="flat" cmpd="sng" algn="ctr">
                      <a:noFill/>
                      <a:prstDash val="solid"/>
                      <a:round/>
                      <a:headEnd type="none" w="med" len="med"/>
                      <a:tailEnd type="none" w="med" len="med"/>
                    </a:lnT>
                  </a:tcPr>
                </a:tc>
                <a:tc>
                  <a:txBody>
                    <a:bodyPr/>
                    <a:lstStyle/>
                    <a:p>
                      <a:pPr algn="ctr">
                        <a:spcAft>
                          <a:spcPts val="0"/>
                        </a:spcAft>
                      </a:pPr>
                      <a:endParaRPr lang="fr-FR" sz="1600" b="1" dirty="0"/>
                    </a:p>
                    <a:p>
                      <a:pPr algn="ctr">
                        <a:spcAft>
                          <a:spcPts val="0"/>
                        </a:spcAft>
                      </a:pPr>
                      <a:r>
                        <a:rPr lang="fr-FR" sz="1600" b="1" dirty="0"/>
                        <a:t>UNITÉS</a:t>
                      </a:r>
                      <a:endParaRPr lang="fr-FR" sz="1600" b="1" dirty="0">
                        <a:latin typeface="Times New Roman"/>
                        <a:ea typeface="Times New Roman"/>
                      </a:endParaRPr>
                    </a:p>
                  </a:txBody>
                  <a:tcPr marL="43500" marR="43500" marT="0" marB="0"/>
                </a:tc>
                <a:tc>
                  <a:txBody>
                    <a:bodyPr/>
                    <a:lstStyle/>
                    <a:p>
                      <a:pPr algn="ctr">
                        <a:spcAft>
                          <a:spcPts val="0"/>
                        </a:spcAft>
                      </a:pPr>
                      <a:endParaRPr lang="fr-FR" sz="1600" b="1" dirty="0"/>
                    </a:p>
                    <a:p>
                      <a:pPr algn="ctr">
                        <a:spcAft>
                          <a:spcPts val="0"/>
                        </a:spcAft>
                      </a:pPr>
                      <a:r>
                        <a:rPr lang="fr-FR" sz="1600" b="1" dirty="0"/>
                        <a:t>2012</a:t>
                      </a:r>
                    </a:p>
                    <a:p>
                      <a:pPr algn="ctr">
                        <a:spcAft>
                          <a:spcPts val="0"/>
                        </a:spcAft>
                      </a:pPr>
                      <a:endParaRPr lang="fr-FR" sz="1600" b="1" dirty="0">
                        <a:latin typeface="Times New Roman"/>
                        <a:ea typeface="Times New Roman"/>
                      </a:endParaRPr>
                    </a:p>
                  </a:txBody>
                  <a:tcPr marL="43500" marR="43500" marT="0" marB="0"/>
                </a:tc>
                <a:tc>
                  <a:txBody>
                    <a:bodyPr/>
                    <a:lstStyle/>
                    <a:p>
                      <a:pPr algn="ctr">
                        <a:spcAft>
                          <a:spcPts val="0"/>
                        </a:spcAft>
                      </a:pPr>
                      <a:endParaRPr lang="fr-FR" sz="1600" b="1" dirty="0"/>
                    </a:p>
                    <a:p>
                      <a:pPr algn="ctr">
                        <a:spcAft>
                          <a:spcPts val="0"/>
                        </a:spcAft>
                      </a:pPr>
                      <a:r>
                        <a:rPr lang="fr-FR" sz="1600" b="1" dirty="0"/>
                        <a:t>2013</a:t>
                      </a:r>
                    </a:p>
                    <a:p>
                      <a:pPr algn="ctr">
                        <a:spcAft>
                          <a:spcPts val="0"/>
                        </a:spcAft>
                      </a:pPr>
                      <a:r>
                        <a:rPr lang="fr-FR" sz="1600" b="1" dirty="0" err="1" smtClean="0"/>
                        <a:t>Prov</a:t>
                      </a:r>
                      <a:r>
                        <a:rPr lang="fr-FR" sz="1600" b="1" dirty="0" smtClean="0"/>
                        <a:t>.</a:t>
                      </a:r>
                      <a:endParaRPr lang="fr-FR" sz="1600" b="1" dirty="0">
                        <a:latin typeface="Times New Roman"/>
                        <a:ea typeface="Times New Roman"/>
                      </a:endParaRPr>
                    </a:p>
                  </a:txBody>
                  <a:tcPr marL="43500" marR="43500" marT="0" marB="0"/>
                </a:tc>
                <a:tc>
                  <a:txBody>
                    <a:bodyPr/>
                    <a:lstStyle/>
                    <a:p>
                      <a:pPr algn="ctr">
                        <a:spcAft>
                          <a:spcPts val="0"/>
                        </a:spcAft>
                      </a:pPr>
                      <a:endParaRPr lang="fr-FR" sz="1600" b="1" dirty="0"/>
                    </a:p>
                    <a:p>
                      <a:pPr algn="ctr">
                        <a:spcAft>
                          <a:spcPts val="0"/>
                        </a:spcAft>
                      </a:pPr>
                      <a:r>
                        <a:rPr lang="fr-FR" sz="1600" b="1" dirty="0"/>
                        <a:t>2014</a:t>
                      </a:r>
                    </a:p>
                    <a:p>
                      <a:pPr algn="ctr">
                        <a:spcAft>
                          <a:spcPts val="0"/>
                        </a:spcAft>
                      </a:pPr>
                      <a:r>
                        <a:rPr lang="fr-FR" sz="1600" b="1" dirty="0"/>
                        <a:t>Clôture</a:t>
                      </a:r>
                      <a:endParaRPr lang="fr-FR" sz="1600" b="1" dirty="0">
                        <a:latin typeface="Times New Roman"/>
                        <a:ea typeface="Times New Roman"/>
                      </a:endParaRPr>
                    </a:p>
                  </a:txBody>
                  <a:tcPr marL="43500" marR="43500" marT="0" marB="0"/>
                </a:tc>
                <a:tc>
                  <a:txBody>
                    <a:bodyPr/>
                    <a:lstStyle/>
                    <a:p>
                      <a:pPr algn="ctr">
                        <a:spcAft>
                          <a:spcPts val="0"/>
                        </a:spcAft>
                      </a:pPr>
                      <a:endParaRPr lang="fr-FR" sz="1600" b="1" dirty="0"/>
                    </a:p>
                    <a:p>
                      <a:pPr algn="ctr">
                        <a:spcAft>
                          <a:spcPts val="0"/>
                        </a:spcAft>
                      </a:pPr>
                      <a:r>
                        <a:rPr lang="fr-FR" sz="1600" b="1" dirty="0"/>
                        <a:t>2015</a:t>
                      </a:r>
                    </a:p>
                    <a:p>
                      <a:pPr algn="ctr">
                        <a:spcAft>
                          <a:spcPts val="0"/>
                        </a:spcAft>
                      </a:pPr>
                      <a:r>
                        <a:rPr lang="fr-FR" sz="1600" b="1" dirty="0" smtClean="0"/>
                        <a:t>PLF</a:t>
                      </a:r>
                      <a:endParaRPr lang="fr-FR" sz="1600" b="1" dirty="0">
                        <a:latin typeface="Times New Roman"/>
                        <a:ea typeface="Times New Roman"/>
                      </a:endParaRPr>
                    </a:p>
                  </a:txBody>
                  <a:tcPr marL="43500" marR="43500" marT="0" marB="0"/>
                </a:tc>
              </a:tr>
              <a:tr h="3802022">
                <a:tc>
                  <a:txBody>
                    <a:bodyPr/>
                    <a:lstStyle/>
                    <a:p>
                      <a:pPr>
                        <a:spcAft>
                          <a:spcPts val="0"/>
                        </a:spcAft>
                      </a:pPr>
                      <a:endParaRPr lang="fr-FR" sz="1400" b="1" dirty="0">
                        <a:latin typeface="Comic Sans MS" pitchFamily="66" charset="0"/>
                      </a:endParaRPr>
                    </a:p>
                    <a:p>
                      <a:pPr>
                        <a:spcAft>
                          <a:spcPts val="0"/>
                        </a:spcAft>
                      </a:pPr>
                      <a:r>
                        <a:rPr lang="fr-FR" sz="1400" b="1" dirty="0">
                          <a:latin typeface="Comic Sans MS" pitchFamily="66" charset="0"/>
                        </a:rPr>
                        <a:t>EXPORTATIONS  D’HYDROCARBURES</a:t>
                      </a:r>
                    </a:p>
                    <a:p>
                      <a:pPr>
                        <a:spcAft>
                          <a:spcPts val="0"/>
                        </a:spcAft>
                      </a:pPr>
                      <a:r>
                        <a:rPr lang="fr-FR" sz="1400" b="1" dirty="0">
                          <a:latin typeface="Comic Sans MS" pitchFamily="66" charset="0"/>
                        </a:rPr>
                        <a:t>PRIX DU BARIL DE PÉTROLE BRUT</a:t>
                      </a:r>
                    </a:p>
                    <a:p>
                      <a:pPr>
                        <a:spcAft>
                          <a:spcPts val="0"/>
                        </a:spcAft>
                      </a:pPr>
                      <a:r>
                        <a:rPr lang="fr-FR" sz="1400" b="1" dirty="0">
                          <a:latin typeface="Comic Sans MS" pitchFamily="66" charset="0"/>
                        </a:rPr>
                        <a:t>TAUX DE CHANGE </a:t>
                      </a:r>
                    </a:p>
                    <a:p>
                      <a:pPr>
                        <a:spcAft>
                          <a:spcPts val="0"/>
                        </a:spcAft>
                      </a:pPr>
                      <a:r>
                        <a:rPr lang="fr-FR" sz="1400" b="1" dirty="0">
                          <a:latin typeface="Comic Sans MS" pitchFamily="66" charset="0"/>
                        </a:rPr>
                        <a:t>IMPORTATIONS DE MARCHANDISES  (CAF)</a:t>
                      </a:r>
                    </a:p>
                    <a:p>
                      <a:pPr>
                        <a:spcAft>
                          <a:spcPts val="0"/>
                        </a:spcAft>
                      </a:pPr>
                      <a:r>
                        <a:rPr lang="fr-FR" sz="1400" b="1" dirty="0">
                          <a:latin typeface="Comic Sans MS" pitchFamily="66" charset="0"/>
                        </a:rPr>
                        <a:t>PRODUIT INTERIEUR BRUT              (PIB)          </a:t>
                      </a:r>
                    </a:p>
                    <a:p>
                      <a:pPr>
                        <a:spcAft>
                          <a:spcPts val="0"/>
                        </a:spcAft>
                      </a:pPr>
                      <a:r>
                        <a:rPr lang="fr-FR" sz="1400" b="1" dirty="0">
                          <a:latin typeface="Comic Sans MS" pitchFamily="66" charset="0"/>
                        </a:rPr>
                        <a:t>PRODUIT INTERIEUR BRUT HORS HYDROC.   </a:t>
                      </a:r>
                    </a:p>
                    <a:p>
                      <a:pPr>
                        <a:spcAft>
                          <a:spcPts val="0"/>
                        </a:spcAft>
                      </a:pPr>
                      <a:r>
                        <a:rPr lang="fr-FR" sz="1400" b="1" dirty="0">
                          <a:latin typeface="Comic Sans MS" pitchFamily="66" charset="0"/>
                        </a:rPr>
                        <a:t>CROISSANCE DU PIB (en volume)                    </a:t>
                      </a:r>
                    </a:p>
                    <a:p>
                      <a:pPr>
                        <a:spcAft>
                          <a:spcPts val="0"/>
                        </a:spcAft>
                      </a:pPr>
                      <a:r>
                        <a:rPr lang="fr-FR" sz="1400" b="1" dirty="0">
                          <a:latin typeface="Comic Sans MS" pitchFamily="66" charset="0"/>
                        </a:rPr>
                        <a:t>FISCALITÉ PÉTROLIÈRE</a:t>
                      </a:r>
                    </a:p>
                    <a:p>
                      <a:pPr>
                        <a:spcAft>
                          <a:spcPts val="0"/>
                        </a:spcAft>
                        <a:tabLst>
                          <a:tab pos="2447925" algn="l"/>
                        </a:tabLst>
                      </a:pPr>
                      <a:r>
                        <a:rPr lang="fr-FR" sz="1400" b="1" dirty="0">
                          <a:latin typeface="Comic Sans MS" pitchFamily="66" charset="0"/>
                        </a:rPr>
                        <a:t>INFLATION	</a:t>
                      </a:r>
                      <a:endParaRPr lang="fr-FR" sz="1400" b="1" dirty="0">
                        <a:latin typeface="Comic Sans MS" pitchFamily="66" charset="0"/>
                        <a:ea typeface="Times New Roman"/>
                      </a:endParaRPr>
                    </a:p>
                  </a:txBody>
                  <a:tcPr marL="43500" marR="43500" marT="0" marB="0"/>
                </a:tc>
                <a:tc>
                  <a:txBody>
                    <a:bodyPr/>
                    <a:lstStyle/>
                    <a:p>
                      <a:pPr algn="ctr">
                        <a:spcAft>
                          <a:spcPts val="0"/>
                        </a:spcAft>
                      </a:pPr>
                      <a:endParaRPr lang="fr-FR" sz="1400" b="1" dirty="0">
                        <a:latin typeface="Comic Sans MS" pitchFamily="66" charset="0"/>
                      </a:endParaRPr>
                    </a:p>
                    <a:p>
                      <a:pPr algn="ctr">
                        <a:spcAft>
                          <a:spcPts val="0"/>
                        </a:spcAft>
                      </a:pPr>
                      <a:r>
                        <a:rPr lang="en-GB" sz="1400" b="1" dirty="0">
                          <a:latin typeface="Comic Sans MS" pitchFamily="66" charset="0"/>
                        </a:rPr>
                        <a:t>10</a:t>
                      </a:r>
                      <a:r>
                        <a:rPr lang="en-GB" sz="1400" b="1" baseline="30000" dirty="0">
                          <a:latin typeface="Comic Sans MS" pitchFamily="66" charset="0"/>
                        </a:rPr>
                        <a:t>6</a:t>
                      </a:r>
                      <a:r>
                        <a:rPr lang="en-GB" sz="1400" b="1" dirty="0">
                          <a:latin typeface="Comic Sans MS" pitchFamily="66" charset="0"/>
                        </a:rPr>
                        <a:t> $US</a:t>
                      </a:r>
                      <a:endParaRPr lang="fr-FR" sz="1400" b="1" dirty="0">
                        <a:latin typeface="Comic Sans MS" pitchFamily="66" charset="0"/>
                      </a:endParaRPr>
                    </a:p>
                    <a:p>
                      <a:pPr algn="ctr">
                        <a:spcAft>
                          <a:spcPts val="0"/>
                        </a:spcAft>
                      </a:pPr>
                      <a:r>
                        <a:rPr lang="en-GB" sz="1400" b="1" dirty="0">
                          <a:latin typeface="Comic Sans MS" pitchFamily="66" charset="0"/>
                        </a:rPr>
                        <a:t>$ US</a:t>
                      </a:r>
                      <a:endParaRPr lang="fr-FR" sz="1400" b="1" dirty="0">
                        <a:latin typeface="Comic Sans MS" pitchFamily="66" charset="0"/>
                      </a:endParaRPr>
                    </a:p>
                    <a:p>
                      <a:pPr algn="ctr">
                        <a:spcAft>
                          <a:spcPts val="0"/>
                        </a:spcAft>
                      </a:pPr>
                      <a:r>
                        <a:rPr lang="en-GB" sz="1400" b="1" dirty="0">
                          <a:latin typeface="Comic Sans MS" pitchFamily="66" charset="0"/>
                        </a:rPr>
                        <a:t>DA/$US</a:t>
                      </a:r>
                      <a:endParaRPr lang="fr-FR" sz="1400" b="1" dirty="0">
                        <a:latin typeface="Comic Sans MS" pitchFamily="66" charset="0"/>
                      </a:endParaRPr>
                    </a:p>
                    <a:p>
                      <a:pPr algn="ctr">
                        <a:spcAft>
                          <a:spcPts val="0"/>
                        </a:spcAft>
                      </a:pPr>
                      <a:r>
                        <a:rPr lang="en-GB" sz="1400" b="1" dirty="0">
                          <a:latin typeface="Comic Sans MS" pitchFamily="66" charset="0"/>
                        </a:rPr>
                        <a:t>10</a:t>
                      </a:r>
                      <a:r>
                        <a:rPr lang="en-GB" sz="1400" b="1" baseline="30000" dirty="0">
                          <a:latin typeface="Comic Sans MS" pitchFamily="66" charset="0"/>
                        </a:rPr>
                        <a:t>6</a:t>
                      </a:r>
                      <a:r>
                        <a:rPr lang="en-GB" sz="1400" b="1" dirty="0">
                          <a:latin typeface="Comic Sans MS" pitchFamily="66" charset="0"/>
                        </a:rPr>
                        <a:t> $US</a:t>
                      </a:r>
                      <a:endParaRPr lang="fr-FR" sz="1400" b="1" dirty="0">
                        <a:latin typeface="Comic Sans MS" pitchFamily="66" charset="0"/>
                      </a:endParaRPr>
                    </a:p>
                    <a:p>
                      <a:pPr algn="ctr">
                        <a:spcAft>
                          <a:spcPts val="0"/>
                        </a:spcAft>
                      </a:pPr>
                      <a:endParaRPr lang="en-GB" sz="1400" b="1" dirty="0" smtClean="0">
                        <a:latin typeface="Comic Sans MS" pitchFamily="66" charset="0"/>
                      </a:endParaRPr>
                    </a:p>
                    <a:p>
                      <a:pPr algn="ctr">
                        <a:spcAft>
                          <a:spcPts val="0"/>
                        </a:spcAft>
                      </a:pPr>
                      <a:r>
                        <a:rPr lang="en-GB" sz="1400" b="1" dirty="0" smtClean="0">
                          <a:latin typeface="Comic Sans MS" pitchFamily="66" charset="0"/>
                        </a:rPr>
                        <a:t>10</a:t>
                      </a:r>
                      <a:r>
                        <a:rPr lang="en-GB" sz="1400" b="1" baseline="30000" dirty="0" smtClean="0">
                          <a:latin typeface="Comic Sans MS" pitchFamily="66" charset="0"/>
                        </a:rPr>
                        <a:t>9</a:t>
                      </a:r>
                      <a:r>
                        <a:rPr lang="en-GB" sz="1400" b="1" dirty="0" smtClean="0">
                          <a:latin typeface="Comic Sans MS" pitchFamily="66" charset="0"/>
                        </a:rPr>
                        <a:t> </a:t>
                      </a:r>
                      <a:r>
                        <a:rPr lang="en-GB" sz="1400" b="1" dirty="0">
                          <a:latin typeface="Comic Sans MS" pitchFamily="66" charset="0"/>
                        </a:rPr>
                        <a:t>DA</a:t>
                      </a:r>
                      <a:endParaRPr lang="fr-FR" sz="1400" b="1" dirty="0">
                        <a:latin typeface="Comic Sans MS" pitchFamily="66" charset="0"/>
                      </a:endParaRPr>
                    </a:p>
                    <a:p>
                      <a:pPr algn="ctr">
                        <a:spcAft>
                          <a:spcPts val="0"/>
                        </a:spcAft>
                      </a:pPr>
                      <a:endParaRPr lang="fr-FR" sz="1400" b="1" dirty="0" smtClean="0">
                        <a:latin typeface="Comic Sans MS" pitchFamily="66" charset="0"/>
                      </a:endParaRPr>
                    </a:p>
                    <a:p>
                      <a:pPr algn="ctr">
                        <a:spcAft>
                          <a:spcPts val="0"/>
                        </a:spcAft>
                      </a:pPr>
                      <a:r>
                        <a:rPr lang="fr-FR" sz="1400" b="1" dirty="0" smtClean="0">
                          <a:latin typeface="Comic Sans MS" pitchFamily="66" charset="0"/>
                        </a:rPr>
                        <a:t>10</a:t>
                      </a:r>
                      <a:r>
                        <a:rPr lang="fr-FR" sz="1400" b="1" baseline="30000" dirty="0" smtClean="0">
                          <a:latin typeface="Comic Sans MS" pitchFamily="66" charset="0"/>
                        </a:rPr>
                        <a:t>9</a:t>
                      </a:r>
                      <a:r>
                        <a:rPr lang="fr-FR" sz="1400" b="1" dirty="0" smtClean="0">
                          <a:latin typeface="Comic Sans MS" pitchFamily="66" charset="0"/>
                        </a:rPr>
                        <a:t> </a:t>
                      </a:r>
                      <a:r>
                        <a:rPr lang="fr-FR" sz="1400" b="1" dirty="0">
                          <a:latin typeface="Comic Sans MS" pitchFamily="66" charset="0"/>
                        </a:rPr>
                        <a:t>DA</a:t>
                      </a:r>
                    </a:p>
                    <a:p>
                      <a:pPr algn="ctr">
                        <a:spcAft>
                          <a:spcPts val="0"/>
                        </a:spcAft>
                      </a:pPr>
                      <a:endParaRPr lang="fr-FR" sz="1400" b="1" dirty="0" smtClean="0">
                        <a:latin typeface="Comic Sans MS" pitchFamily="66" charset="0"/>
                      </a:endParaRPr>
                    </a:p>
                    <a:p>
                      <a:pPr algn="ctr">
                        <a:spcAft>
                          <a:spcPts val="0"/>
                        </a:spcAft>
                      </a:pPr>
                      <a:r>
                        <a:rPr lang="fr-FR" sz="1400" b="1" dirty="0" smtClean="0">
                          <a:latin typeface="Comic Sans MS" pitchFamily="66" charset="0"/>
                        </a:rPr>
                        <a:t>%</a:t>
                      </a:r>
                      <a:endParaRPr lang="fr-FR" sz="1400" b="1" dirty="0">
                        <a:latin typeface="Comic Sans MS" pitchFamily="66" charset="0"/>
                      </a:endParaRPr>
                    </a:p>
                    <a:p>
                      <a:pPr algn="ctr">
                        <a:spcAft>
                          <a:spcPts val="0"/>
                        </a:spcAft>
                      </a:pPr>
                      <a:r>
                        <a:rPr lang="fr-FR" sz="1400" b="1" dirty="0" smtClean="0">
                          <a:latin typeface="Comic Sans MS" pitchFamily="66" charset="0"/>
                        </a:rPr>
                        <a:t>10</a:t>
                      </a:r>
                      <a:r>
                        <a:rPr lang="fr-FR" sz="1400" b="1" baseline="30000" dirty="0" smtClean="0">
                          <a:latin typeface="Comic Sans MS" pitchFamily="66" charset="0"/>
                        </a:rPr>
                        <a:t>9</a:t>
                      </a:r>
                      <a:r>
                        <a:rPr lang="fr-FR" sz="1400" b="1" dirty="0" smtClean="0">
                          <a:latin typeface="Comic Sans MS" pitchFamily="66" charset="0"/>
                        </a:rPr>
                        <a:t> DA</a:t>
                      </a:r>
                    </a:p>
                    <a:p>
                      <a:pPr algn="ctr">
                        <a:spcAft>
                          <a:spcPts val="0"/>
                        </a:spcAft>
                      </a:pPr>
                      <a:r>
                        <a:rPr lang="fr-FR" sz="1400" b="1" dirty="0" smtClean="0">
                          <a:latin typeface="Comic Sans MS" pitchFamily="66" charset="0"/>
                        </a:rPr>
                        <a:t>%</a:t>
                      </a:r>
                      <a:endParaRPr lang="fr-FR" sz="1400" b="1" dirty="0">
                        <a:latin typeface="Comic Sans MS" pitchFamily="66" charset="0"/>
                        <a:ea typeface="Times New Roman"/>
                      </a:endParaRPr>
                    </a:p>
                  </a:txBody>
                  <a:tcPr marL="43500" marR="43500" marT="0" marB="0"/>
                </a:tc>
                <a:tc>
                  <a:txBody>
                    <a:bodyPr/>
                    <a:lstStyle/>
                    <a:p>
                      <a:pPr algn="ctr">
                        <a:spcAft>
                          <a:spcPts val="0"/>
                        </a:spcAft>
                      </a:pPr>
                      <a:endParaRPr lang="fr-FR" sz="1400" b="1" dirty="0">
                        <a:latin typeface="Comic Sans MS" pitchFamily="66" charset="0"/>
                      </a:endParaRPr>
                    </a:p>
                    <a:p>
                      <a:pPr algn="r">
                        <a:spcAft>
                          <a:spcPts val="0"/>
                        </a:spcAft>
                      </a:pPr>
                      <a:r>
                        <a:rPr lang="fr-FR" sz="1400" b="1" dirty="0">
                          <a:latin typeface="Comic Sans MS" pitchFamily="66" charset="0"/>
                        </a:rPr>
                        <a:t>70 583</a:t>
                      </a:r>
                    </a:p>
                    <a:p>
                      <a:pPr algn="r">
                        <a:spcAft>
                          <a:spcPts val="0"/>
                        </a:spcAft>
                      </a:pPr>
                      <a:r>
                        <a:rPr lang="fr-FR" sz="1400" b="1" dirty="0">
                          <a:latin typeface="Comic Sans MS" pitchFamily="66" charset="0"/>
                        </a:rPr>
                        <a:t>110,7</a:t>
                      </a:r>
                    </a:p>
                    <a:p>
                      <a:pPr algn="r">
                        <a:spcAft>
                          <a:spcPts val="0"/>
                        </a:spcAft>
                      </a:pPr>
                      <a:r>
                        <a:rPr lang="fr-FR" sz="1400" b="1" dirty="0">
                          <a:latin typeface="Comic Sans MS" pitchFamily="66" charset="0"/>
                        </a:rPr>
                        <a:t>77,55</a:t>
                      </a:r>
                    </a:p>
                    <a:p>
                      <a:pPr algn="r">
                        <a:spcAft>
                          <a:spcPts val="0"/>
                        </a:spcAft>
                      </a:pPr>
                      <a:r>
                        <a:rPr lang="fr-FR" sz="1400" b="1" dirty="0">
                          <a:latin typeface="Comic Sans MS" pitchFamily="66" charset="0"/>
                        </a:rPr>
                        <a:t>46 801</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15 </a:t>
                      </a:r>
                      <a:r>
                        <a:rPr lang="fr-FR" sz="1400" b="1" dirty="0">
                          <a:latin typeface="Comic Sans MS" pitchFamily="66" charset="0"/>
                        </a:rPr>
                        <a:t>843,0</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10</a:t>
                      </a:r>
                      <a:r>
                        <a:rPr lang="fr-FR" sz="1400" b="1" dirty="0">
                          <a:latin typeface="Comic Sans MS" pitchFamily="66" charset="0"/>
                        </a:rPr>
                        <a:t> 634,6</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3,3</a:t>
                      </a:r>
                      <a:endParaRPr lang="fr-FR" sz="1400" b="1" dirty="0">
                        <a:latin typeface="Comic Sans MS" pitchFamily="66" charset="0"/>
                      </a:endParaRPr>
                    </a:p>
                    <a:p>
                      <a:pPr algn="r">
                        <a:spcAft>
                          <a:spcPts val="0"/>
                        </a:spcAft>
                      </a:pPr>
                      <a:r>
                        <a:rPr lang="fr-FR" sz="1400" b="1" dirty="0">
                          <a:latin typeface="Comic Sans MS" pitchFamily="66" charset="0"/>
                        </a:rPr>
                        <a:t>1 519,0</a:t>
                      </a:r>
                    </a:p>
                    <a:p>
                      <a:pPr algn="r">
                        <a:spcAft>
                          <a:spcPts val="0"/>
                        </a:spcAft>
                      </a:pPr>
                      <a:r>
                        <a:rPr lang="fr-FR" sz="1400" b="1" dirty="0" smtClean="0">
                          <a:latin typeface="Comic Sans MS" pitchFamily="66" charset="0"/>
                        </a:rPr>
                        <a:t>8,89</a:t>
                      </a:r>
                      <a:endParaRPr lang="fr-FR" sz="1400" b="1" dirty="0">
                        <a:latin typeface="Comic Sans MS" pitchFamily="66" charset="0"/>
                        <a:ea typeface="Times New Roman"/>
                      </a:endParaRPr>
                    </a:p>
                  </a:txBody>
                  <a:tcPr marL="43500" marR="43500" marT="0" marB="0"/>
                </a:tc>
                <a:tc>
                  <a:txBody>
                    <a:bodyPr/>
                    <a:lstStyle/>
                    <a:p>
                      <a:pPr algn="ctr">
                        <a:spcAft>
                          <a:spcPts val="0"/>
                        </a:spcAft>
                      </a:pPr>
                      <a:endParaRPr lang="fr-FR" sz="1400" b="1" dirty="0">
                        <a:latin typeface="Comic Sans MS" pitchFamily="66" charset="0"/>
                      </a:endParaRPr>
                    </a:p>
                    <a:p>
                      <a:pPr algn="r">
                        <a:spcAft>
                          <a:spcPts val="0"/>
                        </a:spcAft>
                      </a:pPr>
                      <a:r>
                        <a:rPr lang="fr-FR" sz="1400" b="1" dirty="0">
                          <a:latin typeface="Comic Sans MS" pitchFamily="66" charset="0"/>
                        </a:rPr>
                        <a:t>63 330</a:t>
                      </a:r>
                    </a:p>
                    <a:p>
                      <a:pPr algn="r">
                        <a:spcAft>
                          <a:spcPts val="0"/>
                        </a:spcAft>
                      </a:pPr>
                      <a:r>
                        <a:rPr lang="fr-FR" sz="1400" b="1" dirty="0">
                          <a:latin typeface="Comic Sans MS" pitchFamily="66" charset="0"/>
                        </a:rPr>
                        <a:t>109,1</a:t>
                      </a:r>
                    </a:p>
                    <a:p>
                      <a:pPr algn="r">
                        <a:spcAft>
                          <a:spcPts val="0"/>
                        </a:spcAft>
                      </a:pPr>
                      <a:r>
                        <a:rPr lang="fr-FR" sz="1400" b="1" dirty="0">
                          <a:latin typeface="Comic Sans MS" pitchFamily="66" charset="0"/>
                        </a:rPr>
                        <a:t>79,38</a:t>
                      </a:r>
                    </a:p>
                    <a:p>
                      <a:pPr algn="r">
                        <a:spcAft>
                          <a:spcPts val="0"/>
                        </a:spcAft>
                      </a:pPr>
                      <a:r>
                        <a:rPr lang="fr-FR" sz="1400" b="1" dirty="0">
                          <a:latin typeface="Comic Sans MS" pitchFamily="66" charset="0"/>
                        </a:rPr>
                        <a:t>58 713</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17 </a:t>
                      </a:r>
                      <a:r>
                        <a:rPr lang="fr-FR" sz="1400" b="1" dirty="0">
                          <a:latin typeface="Comic Sans MS" pitchFamily="66" charset="0"/>
                        </a:rPr>
                        <a:t>521,4</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12 </a:t>
                      </a:r>
                      <a:r>
                        <a:rPr lang="fr-FR" sz="1400" b="1" dirty="0">
                          <a:latin typeface="Comic Sans MS" pitchFamily="66" charset="0"/>
                        </a:rPr>
                        <a:t>284,5</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2,94</a:t>
                      </a:r>
                      <a:endParaRPr lang="fr-FR" sz="1400" b="1" dirty="0">
                        <a:latin typeface="Comic Sans MS" pitchFamily="66" charset="0"/>
                      </a:endParaRPr>
                    </a:p>
                    <a:p>
                      <a:pPr algn="r">
                        <a:spcAft>
                          <a:spcPts val="0"/>
                        </a:spcAft>
                      </a:pPr>
                      <a:r>
                        <a:rPr lang="fr-FR" sz="1400" b="1" dirty="0">
                          <a:latin typeface="Comic Sans MS" pitchFamily="66" charset="0"/>
                        </a:rPr>
                        <a:t>1 615,9</a:t>
                      </a:r>
                    </a:p>
                    <a:p>
                      <a:pPr algn="r">
                        <a:spcAft>
                          <a:spcPts val="0"/>
                        </a:spcAft>
                      </a:pPr>
                      <a:r>
                        <a:rPr lang="fr-FR" sz="1400" b="1" dirty="0" smtClean="0">
                          <a:latin typeface="Comic Sans MS" pitchFamily="66" charset="0"/>
                        </a:rPr>
                        <a:t>3,25</a:t>
                      </a:r>
                      <a:endParaRPr lang="fr-FR" sz="1400" b="1" dirty="0">
                        <a:latin typeface="Comic Sans MS" pitchFamily="66" charset="0"/>
                        <a:ea typeface="Times New Roman"/>
                      </a:endParaRPr>
                    </a:p>
                  </a:txBody>
                  <a:tcPr marL="43500" marR="43500" marT="0" marB="0"/>
                </a:tc>
                <a:tc>
                  <a:txBody>
                    <a:bodyPr/>
                    <a:lstStyle/>
                    <a:p>
                      <a:pPr algn="ctr">
                        <a:spcAft>
                          <a:spcPts val="0"/>
                        </a:spcAft>
                      </a:pPr>
                      <a:endParaRPr lang="fr-FR" sz="1400" b="1" dirty="0">
                        <a:latin typeface="Comic Sans MS" pitchFamily="66" charset="0"/>
                      </a:endParaRPr>
                    </a:p>
                    <a:p>
                      <a:pPr algn="r">
                        <a:spcAft>
                          <a:spcPts val="0"/>
                        </a:spcAft>
                      </a:pPr>
                      <a:r>
                        <a:rPr lang="fr-FR" sz="1400" b="1" dirty="0">
                          <a:latin typeface="Comic Sans MS" pitchFamily="66" charset="0"/>
                        </a:rPr>
                        <a:t>63 466</a:t>
                      </a:r>
                    </a:p>
                    <a:p>
                      <a:pPr algn="r">
                        <a:spcAft>
                          <a:spcPts val="0"/>
                        </a:spcAft>
                      </a:pPr>
                      <a:r>
                        <a:rPr lang="fr-FR" sz="1400" b="1" dirty="0">
                          <a:latin typeface="Comic Sans MS" pitchFamily="66" charset="0"/>
                        </a:rPr>
                        <a:t>100,0</a:t>
                      </a:r>
                    </a:p>
                    <a:p>
                      <a:pPr algn="r">
                        <a:spcAft>
                          <a:spcPts val="0"/>
                        </a:spcAft>
                      </a:pPr>
                      <a:r>
                        <a:rPr lang="fr-FR" sz="1400" b="1" dirty="0">
                          <a:latin typeface="Comic Sans MS" pitchFamily="66" charset="0"/>
                        </a:rPr>
                        <a:t>80,00</a:t>
                      </a:r>
                    </a:p>
                    <a:p>
                      <a:pPr algn="r">
                        <a:spcAft>
                          <a:spcPts val="0"/>
                        </a:spcAft>
                      </a:pPr>
                      <a:r>
                        <a:rPr lang="fr-FR" sz="1400" b="1" dirty="0">
                          <a:latin typeface="Comic Sans MS" pitchFamily="66" charset="0"/>
                        </a:rPr>
                        <a:t>61 614</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18</a:t>
                      </a:r>
                      <a:r>
                        <a:rPr lang="fr-FR" sz="1400" b="1" dirty="0">
                          <a:latin typeface="Comic Sans MS" pitchFamily="66" charset="0"/>
                        </a:rPr>
                        <a:t> 390,8</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13</a:t>
                      </a:r>
                      <a:r>
                        <a:rPr lang="fr-FR" sz="1400" b="1" dirty="0">
                          <a:latin typeface="Comic Sans MS" pitchFamily="66" charset="0"/>
                        </a:rPr>
                        <a:t> 478,4</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3,69</a:t>
                      </a:r>
                      <a:endParaRPr lang="fr-FR" sz="1400" b="1" dirty="0">
                        <a:latin typeface="Comic Sans MS" pitchFamily="66" charset="0"/>
                      </a:endParaRPr>
                    </a:p>
                    <a:p>
                      <a:pPr algn="r">
                        <a:spcAft>
                          <a:spcPts val="0"/>
                        </a:spcAft>
                      </a:pPr>
                      <a:r>
                        <a:rPr lang="fr-FR" sz="1400" b="1" dirty="0">
                          <a:latin typeface="Comic Sans MS" pitchFamily="66" charset="0"/>
                        </a:rPr>
                        <a:t>1 577,7</a:t>
                      </a:r>
                    </a:p>
                    <a:p>
                      <a:pPr algn="r">
                        <a:spcAft>
                          <a:spcPts val="0"/>
                        </a:spcAft>
                      </a:pPr>
                      <a:r>
                        <a:rPr lang="fr-FR" sz="1400" b="1" dirty="0" smtClean="0">
                          <a:latin typeface="Comic Sans MS" pitchFamily="66" charset="0"/>
                        </a:rPr>
                        <a:t>3,50</a:t>
                      </a:r>
                      <a:endParaRPr lang="fr-FR" sz="1400" b="1" dirty="0">
                        <a:latin typeface="Comic Sans MS" pitchFamily="66" charset="0"/>
                        <a:ea typeface="Times New Roman"/>
                      </a:endParaRPr>
                    </a:p>
                  </a:txBody>
                  <a:tcPr marL="43500" marR="43500" marT="0" marB="0"/>
                </a:tc>
                <a:tc>
                  <a:txBody>
                    <a:bodyPr/>
                    <a:lstStyle/>
                    <a:p>
                      <a:pPr algn="ctr">
                        <a:spcAft>
                          <a:spcPts val="0"/>
                        </a:spcAft>
                      </a:pPr>
                      <a:endParaRPr lang="fr-FR" sz="1400" b="1" dirty="0">
                        <a:latin typeface="Comic Sans MS" pitchFamily="66" charset="0"/>
                      </a:endParaRPr>
                    </a:p>
                    <a:p>
                      <a:pPr algn="r">
                        <a:spcAft>
                          <a:spcPts val="0"/>
                        </a:spcAft>
                      </a:pPr>
                      <a:r>
                        <a:rPr lang="fr-FR" sz="1400" b="1" dirty="0">
                          <a:latin typeface="Comic Sans MS" pitchFamily="66" charset="0"/>
                        </a:rPr>
                        <a:t>66 024</a:t>
                      </a:r>
                    </a:p>
                    <a:p>
                      <a:pPr algn="r">
                        <a:spcAft>
                          <a:spcPts val="0"/>
                        </a:spcAft>
                      </a:pPr>
                      <a:r>
                        <a:rPr lang="fr-FR" sz="1400" b="1" dirty="0">
                          <a:latin typeface="Comic Sans MS" pitchFamily="66" charset="0"/>
                        </a:rPr>
                        <a:t>100,0</a:t>
                      </a:r>
                    </a:p>
                    <a:p>
                      <a:pPr algn="r">
                        <a:spcAft>
                          <a:spcPts val="0"/>
                        </a:spcAft>
                      </a:pPr>
                      <a:r>
                        <a:rPr lang="fr-FR" sz="1400" b="1" dirty="0">
                          <a:latin typeface="Comic Sans MS" pitchFamily="66" charset="0"/>
                        </a:rPr>
                        <a:t>79,00</a:t>
                      </a:r>
                    </a:p>
                    <a:p>
                      <a:pPr algn="r">
                        <a:spcAft>
                          <a:spcPts val="0"/>
                        </a:spcAft>
                      </a:pPr>
                      <a:r>
                        <a:rPr lang="fr-FR" sz="1400" b="1" dirty="0">
                          <a:latin typeface="Comic Sans MS" pitchFamily="66" charset="0"/>
                        </a:rPr>
                        <a:t>65 442</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19</a:t>
                      </a:r>
                      <a:r>
                        <a:rPr lang="fr-FR" sz="1400" b="1" dirty="0">
                          <a:latin typeface="Comic Sans MS" pitchFamily="66" charset="0"/>
                        </a:rPr>
                        <a:t> 707,9</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14 </a:t>
                      </a:r>
                      <a:r>
                        <a:rPr lang="fr-FR" sz="1400" b="1" dirty="0">
                          <a:latin typeface="Comic Sans MS" pitchFamily="66" charset="0"/>
                        </a:rPr>
                        <a:t>763,3</a:t>
                      </a:r>
                    </a:p>
                    <a:p>
                      <a:pPr algn="r">
                        <a:spcAft>
                          <a:spcPts val="0"/>
                        </a:spcAft>
                      </a:pPr>
                      <a:endParaRPr lang="fr-FR" sz="1400" b="1" dirty="0" smtClean="0">
                        <a:latin typeface="Comic Sans MS" pitchFamily="66" charset="0"/>
                      </a:endParaRPr>
                    </a:p>
                    <a:p>
                      <a:pPr algn="r">
                        <a:spcAft>
                          <a:spcPts val="0"/>
                        </a:spcAft>
                      </a:pPr>
                      <a:r>
                        <a:rPr lang="fr-FR" sz="1400" b="1" dirty="0" smtClean="0">
                          <a:latin typeface="Comic Sans MS" pitchFamily="66" charset="0"/>
                        </a:rPr>
                        <a:t>3,42</a:t>
                      </a:r>
                      <a:endParaRPr lang="fr-FR" sz="1400" b="1" dirty="0">
                        <a:latin typeface="Comic Sans MS" pitchFamily="66" charset="0"/>
                      </a:endParaRPr>
                    </a:p>
                    <a:p>
                      <a:pPr algn="r">
                        <a:spcAft>
                          <a:spcPts val="0"/>
                        </a:spcAft>
                      </a:pPr>
                      <a:r>
                        <a:rPr lang="fr-FR" sz="1400" b="1" dirty="0">
                          <a:latin typeface="Comic Sans MS" pitchFamily="66" charset="0"/>
                        </a:rPr>
                        <a:t>1 722,9</a:t>
                      </a:r>
                    </a:p>
                    <a:p>
                      <a:pPr algn="r">
                        <a:spcAft>
                          <a:spcPts val="0"/>
                        </a:spcAft>
                      </a:pPr>
                      <a:r>
                        <a:rPr lang="fr-FR" sz="1400" b="1" dirty="0" smtClean="0">
                          <a:latin typeface="Comic Sans MS" pitchFamily="66" charset="0"/>
                        </a:rPr>
                        <a:t>3,00</a:t>
                      </a:r>
                      <a:endParaRPr lang="fr-FR" sz="1400" b="1" dirty="0">
                        <a:latin typeface="Comic Sans MS" pitchFamily="66" charset="0"/>
                        <a:ea typeface="Times New Roman"/>
                      </a:endParaRPr>
                    </a:p>
                  </a:txBody>
                  <a:tcPr marL="43500" marR="43500" marT="0" marB="0"/>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706090"/>
          </a:xfrm>
        </p:spPr>
        <p:txBody>
          <a:bodyPr>
            <a:normAutofit fontScale="90000"/>
          </a:bodyPr>
          <a:lstStyle/>
          <a:p>
            <a:pPr algn="ctr"/>
            <a:r>
              <a:rPr lang="fr-FR" sz="4400" u="sng" dirty="0" smtClean="0">
                <a:latin typeface="Arial" pitchFamily="34" charset="0"/>
                <a:ea typeface="Calibri" pitchFamily="34" charset="0"/>
                <a:cs typeface="Arial" pitchFamily="34" charset="0"/>
              </a:rPr>
              <a:t/>
            </a:r>
            <a:br>
              <a:rPr lang="fr-FR" sz="4400" u="sng" dirty="0" smtClean="0">
                <a:latin typeface="Arial" pitchFamily="34" charset="0"/>
                <a:ea typeface="Calibri" pitchFamily="34" charset="0"/>
                <a:cs typeface="Arial" pitchFamily="34" charset="0"/>
              </a:rPr>
            </a:br>
            <a:r>
              <a:rPr lang="fr-FR" sz="5400" dirty="0" smtClean="0">
                <a:latin typeface="Arial" pitchFamily="34" charset="0"/>
                <a:ea typeface="Calibri" pitchFamily="34" charset="0"/>
                <a:cs typeface="Arial" pitchFamily="34" charset="0"/>
              </a:rPr>
              <a:t> </a:t>
            </a:r>
            <a:r>
              <a:rPr lang="fr-FR" sz="4000" b="1" dirty="0" smtClean="0"/>
              <a:t>Programme</a:t>
            </a:r>
            <a:endParaRPr lang="fr-FR" sz="4000" b="1" dirty="0"/>
          </a:p>
        </p:txBody>
      </p:sp>
      <p:sp>
        <p:nvSpPr>
          <p:cNvPr id="2" name="Espace réservé du contenu 1"/>
          <p:cNvSpPr>
            <a:spLocks noGrp="1"/>
          </p:cNvSpPr>
          <p:nvPr>
            <p:ph idx="1"/>
          </p:nvPr>
        </p:nvSpPr>
        <p:spPr>
          <a:xfrm>
            <a:off x="179512" y="1124744"/>
            <a:ext cx="8784976" cy="5472608"/>
          </a:xfrm>
        </p:spPr>
        <p:style>
          <a:lnRef idx="2">
            <a:schemeClr val="accent1"/>
          </a:lnRef>
          <a:fillRef idx="1">
            <a:schemeClr val="lt1"/>
          </a:fillRef>
          <a:effectRef idx="0">
            <a:schemeClr val="accent1"/>
          </a:effectRef>
          <a:fontRef idx="minor">
            <a:schemeClr val="dk1"/>
          </a:fontRef>
        </p:style>
        <p:txBody>
          <a:bodyPr>
            <a:noAutofit/>
          </a:bodyPr>
          <a:lstStyle/>
          <a:p>
            <a:pPr marL="514350" lvl="0" indent="-514350">
              <a:lnSpc>
                <a:spcPct val="150000"/>
              </a:lnSpc>
              <a:buClrTx/>
              <a:buFont typeface="+mj-lt"/>
              <a:buAutoNum type="arabicPeriod" startAt="3"/>
            </a:pPr>
            <a:r>
              <a:rPr lang="fr-FR" sz="2800" dirty="0" smtClean="0">
                <a:latin typeface="Comic Sans MS" pitchFamily="66" charset="0"/>
              </a:rPr>
              <a:t>Lutte contre la fraude ;</a:t>
            </a:r>
          </a:p>
          <a:p>
            <a:pPr marL="514350" lvl="0" indent="-514350">
              <a:lnSpc>
                <a:spcPct val="150000"/>
              </a:lnSpc>
              <a:buClrTx/>
              <a:buFont typeface="+mj-lt"/>
              <a:buAutoNum type="arabicPeriod" startAt="3"/>
            </a:pPr>
            <a:r>
              <a:rPr lang="fr-FR" sz="2800" dirty="0" smtClean="0">
                <a:latin typeface="Comic Sans MS" pitchFamily="66" charset="0"/>
              </a:rPr>
              <a:t>Simplification des procédures administratives au profit des entreprises ;</a:t>
            </a:r>
          </a:p>
          <a:p>
            <a:pPr marL="514350" lvl="0" indent="-514350">
              <a:lnSpc>
                <a:spcPct val="150000"/>
              </a:lnSpc>
              <a:buClrTx/>
              <a:buFont typeface="+mj-lt"/>
              <a:buAutoNum type="arabicPeriod" startAt="3"/>
            </a:pPr>
            <a:r>
              <a:rPr lang="fr-FR" sz="2800" dirty="0" smtClean="0">
                <a:latin typeface="Comic Sans MS" pitchFamily="66" charset="0"/>
              </a:rPr>
              <a:t>Révision du régime d’imposition des petits contribuables ; </a:t>
            </a:r>
          </a:p>
          <a:p>
            <a:pPr marL="514350" lvl="0" indent="-514350">
              <a:lnSpc>
                <a:spcPct val="150000"/>
              </a:lnSpc>
              <a:buClrTx/>
              <a:buFont typeface="+mj-lt"/>
              <a:buAutoNum type="arabicPeriod" startAt="3"/>
            </a:pPr>
            <a:r>
              <a:rPr lang="fr-FR" sz="2800" dirty="0" smtClean="0">
                <a:latin typeface="Comic Sans MS" pitchFamily="66" charset="0"/>
              </a:rPr>
              <a:t>Actualisation et relèvement des taux de certains impôts et taxes.</a:t>
            </a:r>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67544" y="476672"/>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5" name="Espace réservé du contenu 4"/>
          <p:cNvSpPr>
            <a:spLocks noGrp="1"/>
          </p:cNvSpPr>
          <p:nvPr>
            <p:ph idx="1"/>
          </p:nvPr>
        </p:nvSpPr>
        <p:spPr/>
        <p:txBody>
          <a:bodyPr/>
          <a:lstStyle/>
          <a:p>
            <a:r>
              <a:rPr lang="fr-FR" b="1" dirty="0" smtClean="0">
                <a:solidFill>
                  <a:srgbClr val="FF0000"/>
                </a:solidFill>
                <a:latin typeface="Comic Sans MS" pitchFamily="66" charset="0"/>
              </a:rPr>
              <a:t>Les transferts sociaux du budget de l’Etat</a:t>
            </a:r>
            <a:r>
              <a:rPr lang="fr-FR" dirty="0" smtClean="0">
                <a:solidFill>
                  <a:srgbClr val="FF0000"/>
                </a:solidFill>
                <a:latin typeface="Comic Sans MS" pitchFamily="66" charset="0"/>
              </a:rPr>
              <a:t> </a:t>
            </a:r>
            <a:r>
              <a:rPr lang="fr-FR" dirty="0" smtClean="0">
                <a:latin typeface="Comic Sans MS" pitchFamily="66" charset="0"/>
              </a:rPr>
              <a:t>s’élèveront à </a:t>
            </a:r>
            <a:r>
              <a:rPr lang="fr-FR" b="1" u="sng" dirty="0" smtClean="0">
                <a:solidFill>
                  <a:srgbClr val="FF0000"/>
                </a:solidFill>
                <a:latin typeface="Comic Sans MS" pitchFamily="66" charset="0"/>
              </a:rPr>
              <a:t>1 711,7 milliards de DA en 2015, représentant 8,8% du PIB</a:t>
            </a:r>
            <a:r>
              <a:rPr lang="fr-FR" dirty="0" smtClean="0">
                <a:latin typeface="Comic Sans MS" pitchFamily="66" charset="0"/>
              </a:rPr>
              <a:t>, (+102,6 milliards de DA par rapport aux crédits révisés de la loi de finances pour 2014). </a:t>
            </a:r>
          </a:p>
          <a:p>
            <a:pPr>
              <a:buNone/>
            </a:pPr>
            <a:endParaRPr lang="fr-FR" dirty="0" smtClean="0">
              <a:latin typeface="Comic Sans MS" pitchFamily="66" charset="0"/>
            </a:endParaRPr>
          </a:p>
          <a:p>
            <a:r>
              <a:rPr lang="fr-FR" dirty="0" smtClean="0">
                <a:latin typeface="Comic Sans MS" pitchFamily="66" charset="0"/>
              </a:rPr>
              <a:t>En termes de structure, les transferts sociaux représenteront, en 2015, le 1/5 du budget de l’Etat.</a:t>
            </a:r>
            <a:endParaRPr lang="fr-FR"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0" y="1935480"/>
            <a:ext cx="8892480" cy="4389120"/>
          </a:xfrm>
        </p:spPr>
        <p:txBody>
          <a:bodyPr/>
          <a:lstStyle/>
          <a:p>
            <a:r>
              <a:rPr lang="fr-FR" b="1" u="sng" dirty="0" smtClean="0">
                <a:solidFill>
                  <a:srgbClr val="FF0000"/>
                </a:solidFill>
                <a:latin typeface="Comic Sans MS" pitchFamily="66" charset="0"/>
              </a:rPr>
              <a:t>Les subventions des produits de base </a:t>
            </a:r>
            <a:r>
              <a:rPr lang="fr-FR" dirty="0" smtClean="0">
                <a:latin typeface="Comic Sans MS" pitchFamily="66" charset="0"/>
              </a:rPr>
              <a:t>(céréales, lait, sucre et huile alimentaire) : </a:t>
            </a:r>
            <a:r>
              <a:rPr lang="fr-FR" b="1" u="sng" dirty="0" smtClean="0">
                <a:solidFill>
                  <a:srgbClr val="FF0000"/>
                </a:solidFill>
                <a:latin typeface="Comic Sans MS" pitchFamily="66" charset="0"/>
              </a:rPr>
              <a:t>225,5 mds DA</a:t>
            </a:r>
            <a:r>
              <a:rPr lang="fr-FR" dirty="0" smtClean="0">
                <a:latin typeface="Comic Sans MS" pitchFamily="66" charset="0"/>
              </a:rPr>
              <a:t>, soit +5,5% et représenteront 13,2% de l’ensemble des transferts.</a:t>
            </a:r>
          </a:p>
          <a:p>
            <a:r>
              <a:rPr lang="fr-FR" b="1" u="sng" dirty="0" smtClean="0">
                <a:solidFill>
                  <a:srgbClr val="FF0000"/>
                </a:solidFill>
                <a:latin typeface="Comic Sans MS" pitchFamily="66" charset="0"/>
              </a:rPr>
              <a:t>Les transferts sociaux en 2015 :1 711,7 mds DA</a:t>
            </a:r>
            <a:r>
              <a:rPr lang="fr-FR" dirty="0" smtClean="0">
                <a:latin typeface="Comic Sans MS" pitchFamily="66" charset="0"/>
              </a:rPr>
              <a:t>, représentant 8,8% du PIB et enregistrant un taux de croissance de l’ordre de 6,4% (+ 102,6 milliards de DA) par rapport aux crédits révisés de la loi de finances pour 2014.</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p:txBody>
          <a:bodyPr>
            <a:normAutofit/>
          </a:bodyPr>
          <a:lstStyle/>
          <a:p>
            <a:r>
              <a:rPr lang="fr-FR" dirty="0" smtClean="0">
                <a:latin typeface="Comic Sans MS" pitchFamily="66" charset="0"/>
              </a:rPr>
              <a:t>Ce soutien est essentiellement destiné à </a:t>
            </a:r>
            <a:r>
              <a:rPr lang="fr-FR" b="1" u="sng" dirty="0" smtClean="0">
                <a:solidFill>
                  <a:srgbClr val="FF0000"/>
                </a:solidFill>
                <a:latin typeface="Comic Sans MS" pitchFamily="66" charset="0"/>
              </a:rPr>
              <a:t>la subvention des prix des produits de base (céréales, lait, sucre et huile alimentaire)</a:t>
            </a:r>
            <a:r>
              <a:rPr lang="fr-FR" dirty="0" smtClean="0">
                <a:latin typeface="Comic Sans MS" pitchFamily="66" charset="0"/>
              </a:rPr>
              <a:t> avec un montant de 225,5 mds DA représentant prés de 50% du soutien destiné aux familles et 13,2% de l’ensemble des transferts.</a:t>
            </a:r>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1143000"/>
          </a:xfrm>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935480"/>
            <a:ext cx="8640960" cy="4389120"/>
          </a:xfrm>
        </p:spPr>
        <p:txBody>
          <a:bodyPr/>
          <a:lstStyle/>
          <a:p>
            <a:r>
              <a:rPr lang="fr-FR" b="1" u="sng" dirty="0" smtClean="0">
                <a:solidFill>
                  <a:srgbClr val="FF0000"/>
                </a:solidFill>
                <a:latin typeface="Comic Sans MS" pitchFamily="66" charset="0"/>
              </a:rPr>
              <a:t>Le soutien pour l’habitat </a:t>
            </a:r>
            <a:r>
              <a:rPr lang="fr-FR" dirty="0" smtClean="0">
                <a:latin typeface="Comic Sans MS" pitchFamily="66" charset="0"/>
              </a:rPr>
              <a:t>:341,4 mds DA, +33,8%, représentant 19,95% de l’ensemble des transferts. </a:t>
            </a:r>
          </a:p>
          <a:p>
            <a:endParaRPr lang="fr-FR" dirty="0" smtClean="0">
              <a:latin typeface="Comic Sans MS" pitchFamily="66" charset="0"/>
            </a:endParaRPr>
          </a:p>
          <a:p>
            <a:r>
              <a:rPr lang="fr-FR" b="1" u="sng" dirty="0" smtClean="0">
                <a:solidFill>
                  <a:srgbClr val="FF0000"/>
                </a:solidFill>
                <a:latin typeface="Comic Sans MS" pitchFamily="66" charset="0"/>
              </a:rPr>
              <a:t>Le soutien au profit de la santé </a:t>
            </a:r>
            <a:r>
              <a:rPr lang="fr-FR" dirty="0" smtClean="0">
                <a:latin typeface="Comic Sans MS" pitchFamily="66" charset="0"/>
              </a:rPr>
              <a:t>: 323,2 mds DA, +0,9%, représentant 18,9% du total des transferts.</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29600" cy="780696"/>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935480"/>
            <a:ext cx="8496944" cy="4389120"/>
          </a:xfrm>
        </p:spPr>
        <p:txBody>
          <a:bodyPr>
            <a:normAutofit/>
          </a:bodyPr>
          <a:lstStyle/>
          <a:p>
            <a:pPr>
              <a:buNone/>
            </a:pPr>
            <a:r>
              <a:rPr lang="fr-FR" b="1" u="sng" dirty="0" smtClean="0">
                <a:solidFill>
                  <a:srgbClr val="FF0000"/>
                </a:solidFill>
                <a:latin typeface="Comic Sans MS" pitchFamily="66" charset="0"/>
              </a:rPr>
              <a:t>Les subventions implicites non budgétisées</a:t>
            </a:r>
          </a:p>
          <a:p>
            <a:pPr>
              <a:buNone/>
            </a:pPr>
            <a:r>
              <a:rPr lang="fr-FR" b="1" dirty="0" smtClean="0">
                <a:solidFill>
                  <a:srgbClr val="FF0000"/>
                </a:solidFill>
                <a:latin typeface="Comic Sans MS" pitchFamily="66" charset="0"/>
              </a:rPr>
              <a:t>Au titre de l’année 2013</a:t>
            </a:r>
            <a:r>
              <a:rPr lang="fr-FR" dirty="0" smtClean="0">
                <a:latin typeface="Comic Sans MS" pitchFamily="66" charset="0"/>
              </a:rPr>
              <a:t>, </a:t>
            </a:r>
            <a:r>
              <a:rPr lang="fr-FR" b="1" u="sng" dirty="0" smtClean="0">
                <a:solidFill>
                  <a:srgbClr val="FF0000"/>
                </a:solidFill>
                <a:latin typeface="Comic Sans MS" pitchFamily="66" charset="0"/>
              </a:rPr>
              <a:t>les subventions implicites</a:t>
            </a:r>
            <a:r>
              <a:rPr lang="fr-FR" dirty="0" smtClean="0">
                <a:solidFill>
                  <a:srgbClr val="FF0000"/>
                </a:solidFill>
                <a:latin typeface="Comic Sans MS" pitchFamily="66" charset="0"/>
              </a:rPr>
              <a:t> </a:t>
            </a:r>
            <a:r>
              <a:rPr lang="fr-FR" dirty="0" smtClean="0">
                <a:latin typeface="Comic Sans MS" pitchFamily="66" charset="0"/>
              </a:rPr>
              <a:t>que supporte l’Etat à travers une renonciation à des recettes dues ou au rachat des dettes liées à des déséquilibres financiers de certaines entités économiques, </a:t>
            </a:r>
            <a:r>
              <a:rPr lang="fr-FR" b="1" i="1" u="sng" dirty="0" smtClean="0">
                <a:solidFill>
                  <a:srgbClr val="FF0000"/>
                </a:solidFill>
                <a:latin typeface="Comic Sans MS" pitchFamily="66" charset="0"/>
              </a:rPr>
              <a:t>sont estimées à 3 228,3 mds DA</a:t>
            </a:r>
            <a:r>
              <a:rPr lang="fr-FR" b="1" u="sng" dirty="0" smtClean="0">
                <a:solidFill>
                  <a:srgbClr val="FF0000"/>
                </a:solidFill>
                <a:latin typeface="Comic Sans MS" pitchFamily="66" charset="0"/>
              </a:rPr>
              <a:t>,</a:t>
            </a:r>
            <a:r>
              <a:rPr lang="fr-FR" dirty="0" smtClean="0">
                <a:latin typeface="Comic Sans MS" pitchFamily="66" charset="0"/>
              </a:rPr>
              <a:t> soit l’équivalent de </a:t>
            </a:r>
            <a:r>
              <a:rPr lang="fr-FR" b="1" u="sng" dirty="0" smtClean="0">
                <a:solidFill>
                  <a:srgbClr val="FF0000"/>
                </a:solidFill>
                <a:latin typeface="Comic Sans MS" pitchFamily="66" charset="0"/>
              </a:rPr>
              <a:t>40,7 milliards $US</a:t>
            </a:r>
            <a:r>
              <a:rPr lang="fr-FR" dirty="0" smtClean="0">
                <a:latin typeface="Comic Sans MS" pitchFamily="66" charset="0"/>
              </a:rPr>
              <a:t>, représentant </a:t>
            </a:r>
            <a:r>
              <a:rPr lang="fr-FR" b="1" u="sng" dirty="0" smtClean="0">
                <a:solidFill>
                  <a:srgbClr val="FF0000"/>
                </a:solidFill>
                <a:latin typeface="Comic Sans MS" pitchFamily="66" charset="0"/>
              </a:rPr>
              <a:t>18,4% du PIB de 2013</a:t>
            </a:r>
            <a:r>
              <a:rPr lang="fr-FR" dirty="0" smtClean="0">
                <a:latin typeface="Comic Sans MS" pitchFamily="66" charset="0"/>
              </a:rPr>
              <a:t>.</a:t>
            </a:r>
          </a:p>
          <a:p>
            <a:pPr>
              <a:buNone/>
            </a:pPr>
            <a:r>
              <a:rPr lang="fr-FR" dirty="0" smtClean="0">
                <a:latin typeface="Comic Sans MS" pitchFamily="66" charset="0"/>
              </a:rPr>
              <a:t> </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980728"/>
          </a:xfrm>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268760"/>
            <a:ext cx="8712968" cy="5055840"/>
          </a:xfrm>
        </p:spPr>
        <p:txBody>
          <a:bodyPr>
            <a:normAutofit fontScale="40000" lnSpcReduction="20000"/>
          </a:bodyPr>
          <a:lstStyle/>
          <a:p>
            <a:pPr>
              <a:buNone/>
            </a:pPr>
            <a:r>
              <a:rPr lang="fr-FR" sz="7000" b="1" u="sng" dirty="0" smtClean="0">
                <a:solidFill>
                  <a:srgbClr val="FF0000"/>
                </a:solidFill>
                <a:latin typeface="Comic Sans MS" pitchFamily="66" charset="0"/>
              </a:rPr>
              <a:t>Les subventions implicites </a:t>
            </a:r>
            <a:r>
              <a:rPr lang="fr-FR" sz="7000" dirty="0" smtClean="0">
                <a:latin typeface="Comic Sans MS" pitchFamily="66" charset="0"/>
              </a:rPr>
              <a:t>année 2013:</a:t>
            </a:r>
          </a:p>
          <a:p>
            <a:pPr lvl="0">
              <a:buNone/>
            </a:pPr>
            <a:r>
              <a:rPr lang="fr-FR" sz="7000" dirty="0" smtClean="0">
                <a:latin typeface="Comic Sans MS" pitchFamily="66" charset="0"/>
              </a:rPr>
              <a:t>Subventions de nature fiscale  :  1 081,00  mds DA</a:t>
            </a:r>
          </a:p>
          <a:p>
            <a:pPr lvl="0">
              <a:buNone/>
            </a:pPr>
            <a:r>
              <a:rPr lang="fr-FR" sz="7000" dirty="0" smtClean="0">
                <a:latin typeface="Comic Sans MS" pitchFamily="66" charset="0"/>
              </a:rPr>
              <a:t>Subventions au foncier    :    66,85 mds DA</a:t>
            </a:r>
          </a:p>
          <a:p>
            <a:pPr lvl="0">
              <a:buNone/>
            </a:pPr>
            <a:r>
              <a:rPr lang="fr-FR" sz="7000" dirty="0" smtClean="0">
                <a:latin typeface="Comic Sans MS" pitchFamily="66" charset="0"/>
              </a:rPr>
              <a:t>Subventions produits énergétiques : 2 080,45 mds DA</a:t>
            </a:r>
          </a:p>
          <a:p>
            <a:pPr lvl="0">
              <a:buNone/>
            </a:pPr>
            <a:r>
              <a:rPr lang="fr-FR" sz="7000" dirty="0" smtClean="0">
                <a:latin typeface="Comic Sans MS" pitchFamily="66" charset="0"/>
              </a:rPr>
              <a:t>              </a:t>
            </a:r>
          </a:p>
          <a:p>
            <a:pPr>
              <a:buNone/>
            </a:pPr>
            <a:r>
              <a:rPr lang="fr-FR" sz="7000" dirty="0" smtClean="0">
                <a:latin typeface="Comic Sans MS" pitchFamily="66" charset="0"/>
              </a:rPr>
              <a:t> </a:t>
            </a:r>
            <a:r>
              <a:rPr lang="fr-FR" sz="7000" b="1" u="sng" dirty="0" smtClean="0">
                <a:solidFill>
                  <a:srgbClr val="FF0000"/>
                </a:solidFill>
                <a:latin typeface="Comic Sans MS" pitchFamily="66" charset="0"/>
              </a:rPr>
              <a:t>Subventions des prix :       </a:t>
            </a:r>
          </a:p>
          <a:p>
            <a:pPr>
              <a:buNone/>
            </a:pPr>
            <a:r>
              <a:rPr lang="fr-FR" sz="7000" dirty="0" smtClean="0">
                <a:latin typeface="Comic Sans MS" pitchFamily="66" charset="0"/>
              </a:rPr>
              <a:t>  a.   de l’électricité       : 684,20 Mds DA</a:t>
            </a:r>
          </a:p>
          <a:p>
            <a:pPr>
              <a:buNone/>
            </a:pPr>
            <a:r>
              <a:rPr lang="fr-FR" sz="7000" dirty="0" smtClean="0">
                <a:latin typeface="Comic Sans MS" pitchFamily="66" charset="0"/>
              </a:rPr>
              <a:t>  b.   du gaz naturel      : 578,05 Mds DA</a:t>
            </a:r>
          </a:p>
          <a:p>
            <a:pPr>
              <a:buNone/>
            </a:pPr>
            <a:r>
              <a:rPr lang="fr-FR" sz="7000" dirty="0" smtClean="0">
                <a:latin typeface="Comic Sans MS" pitchFamily="66" charset="0"/>
              </a:rPr>
              <a:t>  c.    des carburants     : 818,20 Mds DA</a:t>
            </a:r>
          </a:p>
          <a:p>
            <a:pPr>
              <a:buNone/>
            </a:pPr>
            <a:r>
              <a:rPr lang="fr-FR" sz="5100" b="1" i="1" dirty="0" smtClean="0">
                <a:latin typeface="Comic Sans MS" pitchFamily="66" charset="0"/>
              </a:rPr>
              <a:t> </a:t>
            </a:r>
            <a:endParaRPr lang="fr-FR" sz="5100" dirty="0" smtClean="0">
              <a:latin typeface="Comic Sans MS" pitchFamily="66" charset="0"/>
            </a:endParaRPr>
          </a:p>
          <a:p>
            <a:pPr>
              <a:buNone/>
            </a:pPr>
            <a:r>
              <a:rPr lang="fr-FR" dirty="0" smtClean="0">
                <a:latin typeface="Comic Sans MS" pitchFamily="66" charset="0"/>
              </a:rPr>
              <a:t> </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179512" y="1935480"/>
            <a:ext cx="8507288" cy="4389120"/>
          </a:xfrm>
        </p:spPr>
        <p:txBody>
          <a:bodyPr>
            <a:normAutofit/>
          </a:bodyPr>
          <a:lstStyle/>
          <a:p>
            <a:pPr>
              <a:buNone/>
            </a:pPr>
            <a:r>
              <a:rPr lang="fr-FR" sz="3200" dirty="0" smtClean="0">
                <a:latin typeface="Comic Sans MS" pitchFamily="66" charset="0"/>
              </a:rPr>
              <a:t>En 2013, le total des subventions directes </a:t>
            </a:r>
            <a:r>
              <a:rPr lang="fr-FR" sz="3200" b="1" u="sng" dirty="0" smtClean="0">
                <a:solidFill>
                  <a:srgbClr val="FF0000"/>
                </a:solidFill>
                <a:latin typeface="Comic Sans MS" pitchFamily="66" charset="0"/>
              </a:rPr>
              <a:t>(1 574,4 mds DA)</a:t>
            </a:r>
            <a:r>
              <a:rPr lang="fr-FR" sz="3200" dirty="0" smtClean="0">
                <a:latin typeface="Comic Sans MS" pitchFamily="66" charset="0"/>
              </a:rPr>
              <a:t> et </a:t>
            </a:r>
            <a:r>
              <a:rPr lang="fr-FR" sz="3200" b="1" u="sng" dirty="0" smtClean="0">
                <a:solidFill>
                  <a:srgbClr val="FF0000"/>
                </a:solidFill>
                <a:latin typeface="Comic Sans MS" pitchFamily="66" charset="0"/>
              </a:rPr>
              <a:t>indirectes (estimées à 3 228,3 mds DA) </a:t>
            </a:r>
            <a:r>
              <a:rPr lang="fr-FR" sz="3200" dirty="0" smtClean="0">
                <a:latin typeface="Comic Sans MS" pitchFamily="66" charset="0"/>
              </a:rPr>
              <a:t>se sont élevées à environ </a:t>
            </a:r>
            <a:r>
              <a:rPr lang="fr-FR" sz="3200" b="1" u="sng" dirty="0" smtClean="0">
                <a:solidFill>
                  <a:srgbClr val="FF0000"/>
                </a:solidFill>
                <a:latin typeface="Comic Sans MS" pitchFamily="66" charset="0"/>
              </a:rPr>
              <a:t>4 800 mds DA</a:t>
            </a:r>
            <a:r>
              <a:rPr lang="fr-FR" sz="3200" dirty="0" smtClean="0">
                <a:latin typeface="Comic Sans MS" pitchFamily="66" charset="0"/>
              </a:rPr>
              <a:t>, soit l’équivalent de </a:t>
            </a:r>
            <a:r>
              <a:rPr lang="fr-FR" sz="3200" b="1" u="sng" dirty="0" smtClean="0">
                <a:solidFill>
                  <a:srgbClr val="FF0000"/>
                </a:solidFill>
                <a:latin typeface="Comic Sans MS" pitchFamily="66" charset="0"/>
              </a:rPr>
              <a:t>60,5 mds $US</a:t>
            </a:r>
            <a:r>
              <a:rPr lang="fr-FR" sz="3200" dirty="0" smtClean="0">
                <a:latin typeface="Comic Sans MS" pitchFamily="66" charset="0"/>
              </a:rPr>
              <a:t>, représentant </a:t>
            </a:r>
            <a:r>
              <a:rPr lang="fr-FR" sz="3200" b="1" u="sng" dirty="0" smtClean="0">
                <a:solidFill>
                  <a:srgbClr val="FF0000"/>
                </a:solidFill>
                <a:latin typeface="Comic Sans MS" pitchFamily="66" charset="0"/>
              </a:rPr>
              <a:t>27,4% du PIB de 2013</a:t>
            </a:r>
            <a:r>
              <a:rPr lang="fr-FR" sz="3200" dirty="0" smtClean="0">
                <a:latin typeface="Comic Sans MS" pitchFamily="66" charset="0"/>
              </a:rPr>
              <a:t>.</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935480"/>
            <a:ext cx="8435280" cy="4389120"/>
          </a:xfrm>
        </p:spPr>
        <p:txBody>
          <a:bodyPr/>
          <a:lstStyle/>
          <a:p>
            <a:r>
              <a:rPr lang="fr-FR" sz="3200" dirty="0" smtClean="0">
                <a:latin typeface="Comic Sans MS" pitchFamily="66" charset="0"/>
              </a:rPr>
              <a:t>Les subventions implicites représentent d’une part </a:t>
            </a:r>
            <a:r>
              <a:rPr lang="fr-FR" sz="3200" b="1" u="sng" dirty="0" smtClean="0">
                <a:solidFill>
                  <a:srgbClr val="FF0000"/>
                </a:solidFill>
                <a:latin typeface="Comic Sans MS" pitchFamily="66" charset="0"/>
              </a:rPr>
              <a:t>la différence entre le coût unitaire moyen </a:t>
            </a:r>
            <a:r>
              <a:rPr lang="fr-FR" sz="3200" dirty="0" smtClean="0">
                <a:latin typeface="Comic Sans MS" pitchFamily="66" charset="0"/>
              </a:rPr>
              <a:t>et </a:t>
            </a:r>
            <a:r>
              <a:rPr lang="fr-FR" sz="3200" b="1" u="sng" dirty="0" smtClean="0">
                <a:solidFill>
                  <a:srgbClr val="FF0000"/>
                </a:solidFill>
                <a:latin typeface="Comic Sans MS" pitchFamily="66" charset="0"/>
              </a:rPr>
              <a:t>le prix de vente moyen de certains produits </a:t>
            </a:r>
            <a:r>
              <a:rPr lang="fr-FR" sz="3200" dirty="0" smtClean="0">
                <a:latin typeface="Comic Sans MS" pitchFamily="66" charset="0"/>
              </a:rPr>
              <a:t>et d’autre part </a:t>
            </a:r>
            <a:r>
              <a:rPr lang="fr-FR" sz="3200" b="1" u="sng" dirty="0" smtClean="0">
                <a:solidFill>
                  <a:srgbClr val="FF0000"/>
                </a:solidFill>
                <a:latin typeface="Comic Sans MS" pitchFamily="66" charset="0"/>
              </a:rPr>
              <a:t>la renonciation de l’Etat à certains droits et taxes.</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8229600" cy="1143000"/>
          </a:xfrm>
        </p:spPr>
        <p:txBody>
          <a:bodyPr/>
          <a:lstStyle/>
          <a:p>
            <a:pPr>
              <a:defRPr/>
            </a:pPr>
            <a:r>
              <a:rPr lang="fr-FR" sz="4800" b="1" dirty="0" smtClean="0">
                <a:latin typeface="Comic Sans MS" pitchFamily="66" charset="0"/>
              </a:rPr>
              <a:t>Loi de finances pour 2015</a:t>
            </a:r>
            <a:endParaRPr lang="fr-FR" dirty="0"/>
          </a:p>
        </p:txBody>
      </p:sp>
      <p:sp>
        <p:nvSpPr>
          <p:cNvPr id="50179" name="Espace réservé du contenu 2"/>
          <p:cNvSpPr>
            <a:spLocks noGrp="1"/>
          </p:cNvSpPr>
          <p:nvPr>
            <p:ph idx="1"/>
          </p:nvPr>
        </p:nvSpPr>
        <p:spPr>
          <a:xfrm>
            <a:off x="179513" y="1628800"/>
            <a:ext cx="8712968" cy="4695801"/>
          </a:xfrm>
        </p:spPr>
        <p:txBody>
          <a:bodyPr>
            <a:normAutofit lnSpcReduction="10000"/>
          </a:bodyPr>
          <a:lstStyle/>
          <a:p>
            <a:r>
              <a:rPr lang="fr-FR" dirty="0" smtClean="0">
                <a:latin typeface="Comic Sans MS" pitchFamily="66" charset="0"/>
              </a:rPr>
              <a:t>Suite à la chute des cours du pétrole à compter de septembre 2014, des ajustements budgétaires ont été prévus.</a:t>
            </a:r>
          </a:p>
          <a:p>
            <a:pPr>
              <a:buNone/>
            </a:pPr>
            <a:endParaRPr lang="fr-FR" dirty="0" smtClean="0">
              <a:latin typeface="Comic Sans MS" pitchFamily="66" charset="0"/>
            </a:endParaRPr>
          </a:p>
          <a:p>
            <a:r>
              <a:rPr lang="fr-FR" b="1" dirty="0" smtClean="0">
                <a:latin typeface="Comic Sans MS" pitchFamily="66" charset="0"/>
              </a:rPr>
              <a:t>Cours du Brent (Londres) au 31/12/14:</a:t>
            </a:r>
            <a:r>
              <a:rPr lang="fr-FR" dirty="0" smtClean="0">
                <a:latin typeface="Comic Sans MS" pitchFamily="66" charset="0"/>
              </a:rPr>
              <a:t> 56,78 $/B  soit une diminution de 45% par rapport au 2 janvier 2014. c’est le plus bas niveau depuis mai 2009 (5 ans et demie).</a:t>
            </a:r>
          </a:p>
          <a:p>
            <a:pPr>
              <a:buNone/>
            </a:pPr>
            <a:endParaRPr lang="fr-FR" dirty="0" smtClean="0">
              <a:latin typeface="Comic Sans MS" pitchFamily="66" charset="0"/>
            </a:endParaRPr>
          </a:p>
          <a:p>
            <a:r>
              <a:rPr lang="fr-FR" b="1" dirty="0" smtClean="0">
                <a:latin typeface="Comic Sans MS" pitchFamily="66" charset="0"/>
              </a:rPr>
              <a:t>Cours de change au 29/12/14:</a:t>
            </a:r>
            <a:r>
              <a:rPr lang="fr-FR" dirty="0" smtClean="0">
                <a:latin typeface="Comic Sans MS" pitchFamily="66" charset="0"/>
              </a:rPr>
              <a:t> 87,8436 DA/$ , soit une diminution de 11,083% par rapport au 02/01/14. </a:t>
            </a:r>
          </a:p>
        </p:txBody>
      </p:sp>
      <p:sp>
        <p:nvSpPr>
          <p:cNvPr id="3" name="Espace réservé du pied de page 2"/>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785813" y="2663825"/>
            <a:ext cx="7429500" cy="107632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marL="400050" indent="-400050" algn="ctr">
              <a:defRPr/>
            </a:pPr>
            <a:r>
              <a:rPr lang="fr-FR" sz="3200" b="1" dirty="0">
                <a:latin typeface="Comic Sans MS" pitchFamily="66" charset="0"/>
              </a:rPr>
              <a:t>II)    Présentation générale des mesures législatives </a:t>
            </a:r>
            <a:endParaRPr lang="fr-FR" sz="32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642938" y="2987675"/>
            <a:ext cx="8001000" cy="17541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marL="400050" indent="-400050" algn="ctr">
              <a:buFont typeface="Arial" charset="0"/>
              <a:buAutoNum type="romanUcPeriod"/>
            </a:pPr>
            <a:r>
              <a:rPr lang="fr-FR" sz="3600" b="1" dirty="0">
                <a:solidFill>
                  <a:srgbClr val="000000"/>
                </a:solidFill>
                <a:latin typeface="Comic Sans MS" pitchFamily="66" charset="0"/>
              </a:rPr>
              <a:t>Contexte d’élaboration</a:t>
            </a:r>
          </a:p>
          <a:p>
            <a:pPr marL="400050" indent="-400050" algn="ctr"/>
            <a:r>
              <a:rPr lang="fr-FR" sz="3600" b="1" dirty="0">
                <a:solidFill>
                  <a:srgbClr val="000000"/>
                </a:solidFill>
                <a:latin typeface="Comic Sans MS" pitchFamily="66" charset="0"/>
              </a:rPr>
              <a:t> de la LF </a:t>
            </a:r>
            <a:r>
              <a:rPr lang="fr-FR" sz="3600" b="1" dirty="0" smtClean="0">
                <a:solidFill>
                  <a:srgbClr val="000000"/>
                </a:solidFill>
                <a:latin typeface="Comic Sans MS" pitchFamily="66" charset="0"/>
              </a:rPr>
              <a:t>2015</a:t>
            </a:r>
            <a:endParaRPr lang="fr-FR" sz="3600" b="1" dirty="0">
              <a:solidFill>
                <a:srgbClr val="000000"/>
              </a:solidFill>
              <a:latin typeface="Comic Sans MS" pitchFamily="66" charset="0"/>
            </a:endParaRPr>
          </a:p>
          <a:p>
            <a:pPr marL="400050" indent="-400050" algn="ctr"/>
            <a:endParaRPr lang="fr-FR" sz="3600" b="1" dirty="0">
              <a:solidFill>
                <a:srgbClr val="00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7"/>
          <p:cNvSpPr>
            <a:spLocks noGrp="1"/>
          </p:cNvSpPr>
          <p:nvPr>
            <p:ph type="title"/>
          </p:nvPr>
        </p:nvSpPr>
        <p:spPr>
          <a:xfrm>
            <a:off x="611188" y="260350"/>
            <a:ext cx="8305800" cy="1008063"/>
          </a:xfrm>
        </p:spPr>
        <p:style>
          <a:lnRef idx="2">
            <a:schemeClr val="accent1"/>
          </a:lnRef>
          <a:fillRef idx="1">
            <a:schemeClr val="lt1"/>
          </a:fillRef>
          <a:effectRef idx="0">
            <a:schemeClr val="accent1"/>
          </a:effectRef>
          <a:fontRef idx="minor">
            <a:schemeClr val="dk1"/>
          </a:fontRef>
        </p:style>
        <p:txBody>
          <a:bodyPr/>
          <a:lstStyle/>
          <a:p>
            <a:pPr>
              <a:defRPr/>
            </a:pPr>
            <a:r>
              <a:rPr lang="fr-FR" dirty="0" smtClean="0">
                <a:latin typeface="Comic Sans MS" pitchFamily="66" charset="0"/>
              </a:rPr>
              <a:t>LOI DE FINANCES 2015</a:t>
            </a:r>
          </a:p>
        </p:txBody>
      </p:sp>
      <p:sp>
        <p:nvSpPr>
          <p:cNvPr id="35841" name="Rectangle 1"/>
          <p:cNvSpPr>
            <a:spLocks noChangeArrowheads="1"/>
          </p:cNvSpPr>
          <p:nvPr/>
        </p:nvSpPr>
        <p:spPr bwMode="auto">
          <a:xfrm>
            <a:off x="0" y="2143125"/>
            <a:ext cx="2325688" cy="170656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a:spcAft>
                <a:spcPts val="1000"/>
              </a:spcAft>
              <a:defRPr/>
            </a:pPr>
            <a:r>
              <a:rPr lang="fr-FR" sz="3600" b="1" dirty="0" smtClean="0">
                <a:solidFill>
                  <a:srgbClr val="FF0000"/>
                </a:solidFill>
                <a:latin typeface="Comic Sans MS" pitchFamily="66" charset="0"/>
              </a:rPr>
              <a:t>129 </a:t>
            </a:r>
            <a:r>
              <a:rPr lang="fr-FR" sz="3600" b="1" dirty="0">
                <a:solidFill>
                  <a:srgbClr val="FF0000"/>
                </a:solidFill>
                <a:latin typeface="Comic Sans MS" pitchFamily="66" charset="0"/>
              </a:rPr>
              <a:t>art (95 art LF14)</a:t>
            </a:r>
            <a:endParaRPr lang="fr-FR" sz="3600" dirty="0">
              <a:solidFill>
                <a:srgbClr val="FF0000"/>
              </a:solidFill>
              <a:latin typeface="Comic Sans MS" pitchFamily="66" charset="0"/>
            </a:endParaRPr>
          </a:p>
        </p:txBody>
      </p:sp>
      <p:cxnSp>
        <p:nvCxnSpPr>
          <p:cNvPr id="52229" name="AutoShape 9"/>
          <p:cNvCxnSpPr>
            <a:cxnSpLocks noChangeShapeType="1"/>
          </p:cNvCxnSpPr>
          <p:nvPr/>
        </p:nvCxnSpPr>
        <p:spPr bwMode="auto">
          <a:xfrm flipV="1">
            <a:off x="2357438" y="1628775"/>
            <a:ext cx="1422400" cy="1519238"/>
          </a:xfrm>
          <a:prstGeom prst="straightConnector1">
            <a:avLst/>
          </a:prstGeom>
          <a:noFill/>
          <a:ln w="38100">
            <a:solidFill>
              <a:srgbClr val="000000"/>
            </a:solidFill>
            <a:round/>
            <a:headEnd/>
            <a:tailEnd type="triangle" w="med" len="med"/>
          </a:ln>
        </p:spPr>
      </p:cxnSp>
      <p:cxnSp>
        <p:nvCxnSpPr>
          <p:cNvPr id="52230" name="AutoShape 8"/>
          <p:cNvCxnSpPr>
            <a:cxnSpLocks noChangeShapeType="1"/>
          </p:cNvCxnSpPr>
          <p:nvPr/>
        </p:nvCxnSpPr>
        <p:spPr bwMode="auto">
          <a:xfrm flipV="1">
            <a:off x="2411413" y="2133600"/>
            <a:ext cx="1439862" cy="1008063"/>
          </a:xfrm>
          <a:prstGeom prst="straightConnector1">
            <a:avLst/>
          </a:prstGeom>
          <a:noFill/>
          <a:ln w="38100">
            <a:solidFill>
              <a:srgbClr val="000000"/>
            </a:solidFill>
            <a:round/>
            <a:headEnd/>
            <a:tailEnd type="triangle" w="med" len="med"/>
          </a:ln>
        </p:spPr>
      </p:cxnSp>
      <p:cxnSp>
        <p:nvCxnSpPr>
          <p:cNvPr id="52231" name="AutoShape 7"/>
          <p:cNvCxnSpPr>
            <a:cxnSpLocks noChangeShapeType="1"/>
          </p:cNvCxnSpPr>
          <p:nvPr/>
        </p:nvCxnSpPr>
        <p:spPr bwMode="auto">
          <a:xfrm flipV="1">
            <a:off x="2411413" y="2852738"/>
            <a:ext cx="1439862" cy="288925"/>
          </a:xfrm>
          <a:prstGeom prst="straightConnector1">
            <a:avLst/>
          </a:prstGeom>
          <a:noFill/>
          <a:ln w="38100">
            <a:solidFill>
              <a:srgbClr val="000000"/>
            </a:solidFill>
            <a:round/>
            <a:headEnd/>
            <a:tailEnd type="triangle" w="med" len="med"/>
          </a:ln>
        </p:spPr>
      </p:cxnSp>
      <p:cxnSp>
        <p:nvCxnSpPr>
          <p:cNvPr id="52232" name="AutoShape 2"/>
          <p:cNvCxnSpPr>
            <a:cxnSpLocks noChangeShapeType="1"/>
          </p:cNvCxnSpPr>
          <p:nvPr/>
        </p:nvCxnSpPr>
        <p:spPr bwMode="auto">
          <a:xfrm>
            <a:off x="2357438" y="3143250"/>
            <a:ext cx="1350962" cy="141288"/>
          </a:xfrm>
          <a:prstGeom prst="straightConnector1">
            <a:avLst/>
          </a:prstGeom>
          <a:noFill/>
          <a:ln w="38100">
            <a:solidFill>
              <a:srgbClr val="000000"/>
            </a:solidFill>
            <a:round/>
            <a:headEnd/>
            <a:tailEnd type="triangle" w="med" len="med"/>
          </a:ln>
        </p:spPr>
      </p:cxnSp>
      <p:cxnSp>
        <p:nvCxnSpPr>
          <p:cNvPr id="52233" name="AutoShape 3"/>
          <p:cNvCxnSpPr>
            <a:cxnSpLocks noChangeShapeType="1"/>
          </p:cNvCxnSpPr>
          <p:nvPr/>
        </p:nvCxnSpPr>
        <p:spPr bwMode="auto">
          <a:xfrm>
            <a:off x="2411413" y="3213100"/>
            <a:ext cx="1296987" cy="503238"/>
          </a:xfrm>
          <a:prstGeom prst="straightConnector1">
            <a:avLst/>
          </a:prstGeom>
          <a:noFill/>
          <a:ln w="38100">
            <a:solidFill>
              <a:srgbClr val="000000"/>
            </a:solidFill>
            <a:round/>
            <a:headEnd/>
            <a:tailEnd type="triangle" w="med" len="med"/>
          </a:ln>
        </p:spPr>
      </p:cxnSp>
      <p:cxnSp>
        <p:nvCxnSpPr>
          <p:cNvPr id="52234" name="AutoShape 4"/>
          <p:cNvCxnSpPr>
            <a:cxnSpLocks noChangeShapeType="1"/>
          </p:cNvCxnSpPr>
          <p:nvPr/>
        </p:nvCxnSpPr>
        <p:spPr bwMode="auto">
          <a:xfrm>
            <a:off x="2339975" y="3357563"/>
            <a:ext cx="1368425" cy="1079500"/>
          </a:xfrm>
          <a:prstGeom prst="straightConnector1">
            <a:avLst/>
          </a:prstGeom>
          <a:noFill/>
          <a:ln w="38100">
            <a:solidFill>
              <a:srgbClr val="000000"/>
            </a:solidFill>
            <a:round/>
            <a:headEnd/>
            <a:tailEnd type="triangle" w="med" len="med"/>
          </a:ln>
        </p:spPr>
      </p:cxnSp>
      <p:cxnSp>
        <p:nvCxnSpPr>
          <p:cNvPr id="52235" name="AutoShape 5"/>
          <p:cNvCxnSpPr>
            <a:cxnSpLocks noChangeShapeType="1"/>
          </p:cNvCxnSpPr>
          <p:nvPr/>
        </p:nvCxnSpPr>
        <p:spPr bwMode="auto">
          <a:xfrm>
            <a:off x="2339975" y="3284538"/>
            <a:ext cx="1368425" cy="720725"/>
          </a:xfrm>
          <a:prstGeom prst="straightConnector1">
            <a:avLst/>
          </a:prstGeom>
          <a:noFill/>
          <a:ln w="38100">
            <a:solidFill>
              <a:srgbClr val="000000"/>
            </a:solidFill>
            <a:round/>
            <a:headEnd/>
            <a:tailEnd type="triangle" w="med" len="med"/>
          </a:ln>
        </p:spPr>
      </p:cxnSp>
      <p:sp>
        <p:nvSpPr>
          <p:cNvPr id="52236"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52237" name="Rectangle 11"/>
          <p:cNvSpPr>
            <a:spLocks noChangeArrowheads="1"/>
          </p:cNvSpPr>
          <p:nvPr/>
        </p:nvSpPr>
        <p:spPr bwMode="auto">
          <a:xfrm>
            <a:off x="3635375" y="1341438"/>
            <a:ext cx="5929313" cy="830262"/>
          </a:xfrm>
          <a:prstGeom prst="rect">
            <a:avLst/>
          </a:prstGeom>
          <a:noFill/>
          <a:ln w="9525">
            <a:noFill/>
            <a:miter lim="800000"/>
            <a:headEnd/>
            <a:tailEnd/>
          </a:ln>
        </p:spPr>
        <p:txBody>
          <a:bodyPr anchor="ctr">
            <a:spAutoFit/>
          </a:bodyPr>
          <a:lstStyle/>
          <a:p>
            <a:pPr>
              <a:buFont typeface="Wingdings" pitchFamily="2" charset="2"/>
              <a:buChar char="§"/>
              <a:tabLst>
                <a:tab pos="1638300" algn="l"/>
              </a:tabLst>
            </a:pPr>
            <a:r>
              <a:rPr lang="fr-FR" sz="2400">
                <a:latin typeface="Calibri" pitchFamily="34" charset="0"/>
              </a:rPr>
              <a:t>Fiscales </a:t>
            </a:r>
            <a:r>
              <a:rPr lang="fr-FR" sz="2400" b="1">
                <a:solidFill>
                  <a:srgbClr val="FF0000"/>
                </a:solidFill>
                <a:latin typeface="Calibri" pitchFamily="34" charset="0"/>
              </a:rPr>
              <a:t>(50 art)</a:t>
            </a:r>
            <a:endParaRPr lang="fr-FR" sz="2400"/>
          </a:p>
          <a:p>
            <a:pPr eaLnBrk="0" hangingPunct="0">
              <a:tabLst>
                <a:tab pos="1638300" algn="l"/>
              </a:tabLst>
            </a:pPr>
            <a:endParaRPr lang="fr-FR" sz="2400"/>
          </a:p>
        </p:txBody>
      </p:sp>
      <p:sp>
        <p:nvSpPr>
          <p:cNvPr id="52238" name="Rectangle 12"/>
          <p:cNvSpPr>
            <a:spLocks noChangeArrowheads="1"/>
          </p:cNvSpPr>
          <p:nvPr/>
        </p:nvSpPr>
        <p:spPr bwMode="auto">
          <a:xfrm>
            <a:off x="3708400" y="1916113"/>
            <a:ext cx="4633913" cy="831850"/>
          </a:xfrm>
          <a:prstGeom prst="rect">
            <a:avLst/>
          </a:prstGeom>
          <a:noFill/>
          <a:ln w="9525">
            <a:noFill/>
            <a:miter lim="800000"/>
            <a:headEnd/>
            <a:tailEnd/>
          </a:ln>
        </p:spPr>
        <p:txBody>
          <a:bodyPr anchor="ctr">
            <a:spAutoFit/>
          </a:bodyPr>
          <a:lstStyle/>
          <a:p>
            <a:pPr>
              <a:buFont typeface="Wingdings" pitchFamily="2" charset="2"/>
              <a:buChar char="§"/>
              <a:tabLst>
                <a:tab pos="1638300" algn="l"/>
              </a:tabLst>
            </a:pPr>
            <a:r>
              <a:rPr lang="fr-FR" sz="2400">
                <a:latin typeface="Calibri" pitchFamily="34" charset="0"/>
              </a:rPr>
              <a:t>Fiscales diverses </a:t>
            </a:r>
            <a:r>
              <a:rPr lang="fr-FR" sz="2400" b="1">
                <a:solidFill>
                  <a:srgbClr val="FF0000"/>
                </a:solidFill>
                <a:latin typeface="Calibri" pitchFamily="34" charset="0"/>
              </a:rPr>
              <a:t>(03 art )</a:t>
            </a:r>
            <a:endParaRPr lang="fr-FR" sz="2400"/>
          </a:p>
          <a:p>
            <a:pPr eaLnBrk="0" hangingPunct="0">
              <a:tabLst>
                <a:tab pos="1638300" algn="l"/>
              </a:tabLst>
            </a:pPr>
            <a:endParaRPr lang="fr-FR" sz="2400"/>
          </a:p>
        </p:txBody>
      </p:sp>
      <p:sp>
        <p:nvSpPr>
          <p:cNvPr id="52239" name="Rectangle 14"/>
          <p:cNvSpPr>
            <a:spLocks noChangeArrowheads="1"/>
          </p:cNvSpPr>
          <p:nvPr/>
        </p:nvSpPr>
        <p:spPr bwMode="auto">
          <a:xfrm>
            <a:off x="3708400" y="1947863"/>
            <a:ext cx="5435600" cy="1477962"/>
          </a:xfrm>
          <a:prstGeom prst="rect">
            <a:avLst/>
          </a:prstGeom>
          <a:noFill/>
          <a:ln w="9525">
            <a:noFill/>
            <a:miter lim="800000"/>
            <a:headEnd/>
            <a:tailEnd/>
          </a:ln>
        </p:spPr>
        <p:txBody>
          <a:bodyPr anchor="ctr">
            <a:spAutoFit/>
          </a:bodyPr>
          <a:lstStyle/>
          <a:p>
            <a:pPr>
              <a:tabLst>
                <a:tab pos="1638300" algn="l"/>
              </a:tabLst>
            </a:pPr>
            <a:endParaRPr lang="fr-FR" dirty="0">
              <a:latin typeface="Calibri" pitchFamily="34" charset="0"/>
            </a:endParaRPr>
          </a:p>
          <a:p>
            <a:pPr eaLnBrk="0" hangingPunct="0">
              <a:buFont typeface="Wingdings" pitchFamily="2" charset="2"/>
              <a:buChar char="§"/>
              <a:tabLst>
                <a:tab pos="1638300" algn="l"/>
              </a:tabLst>
            </a:pPr>
            <a:endParaRPr lang="fr-FR" sz="2400" dirty="0">
              <a:latin typeface="Calibri" pitchFamily="34" charset="0"/>
            </a:endParaRPr>
          </a:p>
          <a:p>
            <a:pPr eaLnBrk="0" hangingPunct="0">
              <a:buFont typeface="Wingdings" pitchFamily="2" charset="2"/>
              <a:buChar char="§"/>
              <a:tabLst>
                <a:tab pos="1638300" algn="l"/>
              </a:tabLst>
            </a:pPr>
            <a:r>
              <a:rPr lang="fr-FR" sz="2400" dirty="0">
                <a:latin typeface="Calibri" pitchFamily="34" charset="0"/>
              </a:rPr>
              <a:t>Douanières </a:t>
            </a:r>
            <a:r>
              <a:rPr lang="fr-FR" sz="2400" b="1" dirty="0">
                <a:solidFill>
                  <a:srgbClr val="FF0000"/>
                </a:solidFill>
                <a:latin typeface="Calibri" pitchFamily="34" charset="0"/>
              </a:rPr>
              <a:t>(</a:t>
            </a:r>
            <a:r>
              <a:rPr lang="fr-FR" sz="2400" b="1" dirty="0" smtClean="0">
                <a:solidFill>
                  <a:srgbClr val="FF0000"/>
                </a:solidFill>
                <a:latin typeface="Calibri" pitchFamily="34" charset="0"/>
              </a:rPr>
              <a:t>08 </a:t>
            </a:r>
            <a:r>
              <a:rPr lang="fr-FR" sz="2400" b="1" dirty="0">
                <a:solidFill>
                  <a:srgbClr val="FF0000"/>
                </a:solidFill>
                <a:latin typeface="Calibri" pitchFamily="34" charset="0"/>
              </a:rPr>
              <a:t>art)</a:t>
            </a:r>
            <a:endParaRPr lang="fr-FR" sz="2400" b="1" dirty="0">
              <a:solidFill>
                <a:srgbClr val="FF0000"/>
              </a:solidFill>
            </a:endParaRPr>
          </a:p>
          <a:p>
            <a:pPr eaLnBrk="0" hangingPunct="0">
              <a:tabLst>
                <a:tab pos="1638300" algn="l"/>
              </a:tabLst>
            </a:pPr>
            <a:endParaRPr lang="fr-FR" sz="2400" dirty="0"/>
          </a:p>
        </p:txBody>
      </p:sp>
      <p:sp>
        <p:nvSpPr>
          <p:cNvPr id="52240" name="Rectangle 15"/>
          <p:cNvSpPr>
            <a:spLocks noChangeArrowheads="1"/>
          </p:cNvSpPr>
          <p:nvPr/>
        </p:nvSpPr>
        <p:spPr bwMode="auto">
          <a:xfrm>
            <a:off x="3635375" y="3068638"/>
            <a:ext cx="5257800" cy="2678112"/>
          </a:xfrm>
          <a:prstGeom prst="rect">
            <a:avLst/>
          </a:prstGeom>
          <a:noFill/>
          <a:ln w="9525">
            <a:noFill/>
            <a:miter lim="800000"/>
            <a:headEnd/>
            <a:tailEnd/>
          </a:ln>
        </p:spPr>
        <p:txBody>
          <a:bodyPr anchor="ctr">
            <a:spAutoFit/>
          </a:bodyPr>
          <a:lstStyle/>
          <a:p>
            <a:pPr>
              <a:buFont typeface="Wingdings" pitchFamily="2" charset="2"/>
              <a:buChar char="§"/>
              <a:tabLst>
                <a:tab pos="1638300" algn="l"/>
              </a:tabLst>
            </a:pPr>
            <a:r>
              <a:rPr lang="fr-FR" sz="2400" dirty="0">
                <a:latin typeface="Calibri" pitchFamily="34" charset="0"/>
              </a:rPr>
              <a:t>Domaniales </a:t>
            </a:r>
            <a:r>
              <a:rPr lang="fr-FR" sz="2400" b="1" dirty="0">
                <a:solidFill>
                  <a:srgbClr val="FF0000"/>
                </a:solidFill>
                <a:latin typeface="Calibri" pitchFamily="34" charset="0"/>
              </a:rPr>
              <a:t>(</a:t>
            </a:r>
            <a:r>
              <a:rPr lang="fr-FR" sz="2400" b="1" dirty="0" smtClean="0">
                <a:solidFill>
                  <a:srgbClr val="FF0000"/>
                </a:solidFill>
                <a:latin typeface="Calibri" pitchFamily="34" charset="0"/>
              </a:rPr>
              <a:t>10 </a:t>
            </a:r>
            <a:r>
              <a:rPr lang="fr-FR" sz="2400" b="1" dirty="0">
                <a:solidFill>
                  <a:srgbClr val="FF0000"/>
                </a:solidFill>
                <a:latin typeface="Calibri" pitchFamily="34" charset="0"/>
              </a:rPr>
              <a:t>art)</a:t>
            </a:r>
          </a:p>
          <a:p>
            <a:pPr eaLnBrk="0" hangingPunct="0">
              <a:buFont typeface="Wingdings" pitchFamily="2" charset="2"/>
              <a:buChar char="§"/>
              <a:tabLst>
                <a:tab pos="1638300" algn="l"/>
              </a:tabLst>
            </a:pPr>
            <a:r>
              <a:rPr lang="fr-FR" sz="2400" dirty="0">
                <a:latin typeface="Calibri" pitchFamily="34" charset="0"/>
              </a:rPr>
              <a:t>Diverses </a:t>
            </a:r>
            <a:r>
              <a:rPr lang="fr-FR" sz="2400" b="1" dirty="0">
                <a:solidFill>
                  <a:srgbClr val="FF0000"/>
                </a:solidFill>
                <a:latin typeface="Calibri" pitchFamily="34" charset="0"/>
              </a:rPr>
              <a:t>(</a:t>
            </a:r>
            <a:r>
              <a:rPr lang="fr-FR" sz="2400" b="1" dirty="0" smtClean="0">
                <a:solidFill>
                  <a:srgbClr val="FF0000"/>
                </a:solidFill>
                <a:latin typeface="Calibri" pitchFamily="34" charset="0"/>
              </a:rPr>
              <a:t>24 </a:t>
            </a:r>
            <a:r>
              <a:rPr lang="fr-FR" sz="2400" b="1" dirty="0">
                <a:solidFill>
                  <a:srgbClr val="FF0000"/>
                </a:solidFill>
                <a:latin typeface="Calibri" pitchFamily="34" charset="0"/>
              </a:rPr>
              <a:t>art)</a:t>
            </a:r>
          </a:p>
          <a:p>
            <a:pPr eaLnBrk="0" hangingPunct="0">
              <a:buFont typeface="Wingdings" pitchFamily="2" charset="2"/>
              <a:buChar char="§"/>
              <a:tabLst>
                <a:tab pos="1638300" algn="l"/>
              </a:tabLst>
            </a:pPr>
            <a:r>
              <a:rPr lang="fr-FR" sz="2400" dirty="0">
                <a:latin typeface="Calibri" pitchFamily="34" charset="0"/>
              </a:rPr>
              <a:t>Taxes parafiscales</a:t>
            </a:r>
            <a:r>
              <a:rPr lang="fr-FR" sz="2400" b="1" dirty="0">
                <a:latin typeface="Calibri" pitchFamily="34" charset="0"/>
              </a:rPr>
              <a:t> </a:t>
            </a:r>
            <a:r>
              <a:rPr lang="fr-FR" sz="2400" b="1" dirty="0">
                <a:solidFill>
                  <a:srgbClr val="FF0000"/>
                </a:solidFill>
                <a:latin typeface="Calibri" pitchFamily="34" charset="0"/>
              </a:rPr>
              <a:t>(2 art)</a:t>
            </a:r>
          </a:p>
          <a:p>
            <a:pPr eaLnBrk="0" hangingPunct="0">
              <a:tabLst>
                <a:tab pos="1638300" algn="l"/>
              </a:tabLst>
            </a:pPr>
            <a:r>
              <a:rPr lang="fr-FR" sz="2400" dirty="0">
                <a:latin typeface="Calibri" pitchFamily="34" charset="0"/>
              </a:rPr>
              <a:t>CAS </a:t>
            </a:r>
            <a:r>
              <a:rPr lang="fr-FR" sz="2400" b="1" dirty="0">
                <a:solidFill>
                  <a:srgbClr val="FF0000"/>
                </a:solidFill>
                <a:latin typeface="Calibri" pitchFamily="34" charset="0"/>
              </a:rPr>
              <a:t>(22 art)</a:t>
            </a:r>
          </a:p>
          <a:p>
            <a:pPr eaLnBrk="0" hangingPunct="0">
              <a:tabLst>
                <a:tab pos="1638300" algn="l"/>
              </a:tabLst>
            </a:pPr>
            <a:endParaRPr lang="fr-FR" sz="2400" b="1" dirty="0">
              <a:solidFill>
                <a:srgbClr val="FF0000"/>
              </a:solidFill>
              <a:latin typeface="Calibri" pitchFamily="34" charset="0"/>
            </a:endParaRPr>
          </a:p>
          <a:p>
            <a:pPr eaLnBrk="0" hangingPunct="0">
              <a:tabLst>
                <a:tab pos="1638300" algn="l"/>
              </a:tabLst>
            </a:pPr>
            <a:endParaRPr lang="fr-FR" sz="2400" b="1" dirty="0">
              <a:latin typeface="Calibri" pitchFamily="34" charset="0"/>
            </a:endParaRPr>
          </a:p>
          <a:p>
            <a:pPr eaLnBrk="0" hangingPunct="0">
              <a:buFont typeface="Wingdings" pitchFamily="2" charset="2"/>
              <a:buChar char="§"/>
              <a:tabLst>
                <a:tab pos="1638300" algn="l"/>
              </a:tabLst>
            </a:pPr>
            <a:endParaRPr lang="fr-FR" sz="2400" b="1" dirty="0">
              <a:solidFill>
                <a:srgbClr val="FF0000"/>
              </a:solidFill>
              <a:latin typeface="Calibri"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059113" y="285750"/>
            <a:ext cx="2665412" cy="7381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a:spcAft>
                <a:spcPts val="1000"/>
              </a:spcAft>
              <a:defRPr/>
            </a:pPr>
            <a:r>
              <a:rPr lang="fr-FR" sz="2800" b="1" dirty="0">
                <a:solidFill>
                  <a:srgbClr val="FF0000"/>
                </a:solidFill>
                <a:latin typeface="Calibri" pitchFamily="34" charset="0"/>
                <a:ea typeface="Arial" pitchFamily="34" charset="0"/>
              </a:rPr>
              <a:t>Dispositions de nature fiscale</a:t>
            </a:r>
            <a:endParaRPr lang="fr-FR" sz="2800" dirty="0">
              <a:solidFill>
                <a:srgbClr val="FF0000"/>
              </a:solidFill>
            </a:endParaRPr>
          </a:p>
        </p:txBody>
      </p:sp>
      <p:sp>
        <p:nvSpPr>
          <p:cNvPr id="53251"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53252" name="Rectangle 4"/>
          <p:cNvSpPr>
            <a:spLocks noChangeArrowheads="1"/>
          </p:cNvSpPr>
          <p:nvPr/>
        </p:nvSpPr>
        <p:spPr bwMode="auto">
          <a:xfrm>
            <a:off x="500063" y="2214563"/>
            <a:ext cx="8358187" cy="584200"/>
          </a:xfrm>
          <a:prstGeom prst="rect">
            <a:avLst/>
          </a:prstGeom>
          <a:noFill/>
          <a:ln w="9525">
            <a:noFill/>
            <a:miter lim="800000"/>
            <a:headEnd/>
            <a:tailEnd/>
          </a:ln>
        </p:spPr>
        <p:txBody>
          <a:bodyPr anchor="ctr">
            <a:spAutoFit/>
          </a:bodyPr>
          <a:lstStyle/>
          <a:p>
            <a:pPr>
              <a:tabLst>
                <a:tab pos="2352675" algn="l"/>
              </a:tabLst>
            </a:pPr>
            <a:r>
              <a:rPr lang="fr-FR" sz="1600" b="1" u="sng">
                <a:solidFill>
                  <a:srgbClr val="FF0000"/>
                </a:solidFill>
                <a:latin typeface="Calibri" pitchFamily="34" charset="0"/>
              </a:rPr>
              <a:t>Fiscales : </a:t>
            </a:r>
            <a:r>
              <a:rPr lang="fr-FR" sz="1600" b="1">
                <a:solidFill>
                  <a:srgbClr val="FF0000"/>
                </a:solidFill>
                <a:latin typeface="Calibri" pitchFamily="34" charset="0"/>
              </a:rPr>
              <a:t> 50 art 	 	  </a:t>
            </a:r>
            <a:r>
              <a:rPr lang="fr-FR" sz="1600" b="1" u="sng">
                <a:solidFill>
                  <a:srgbClr val="FF0000"/>
                </a:solidFill>
                <a:latin typeface="Calibri" pitchFamily="34" charset="0"/>
              </a:rPr>
              <a:t>Fiscales diverses</a:t>
            </a:r>
            <a:r>
              <a:rPr lang="fr-FR" sz="1600" b="1">
                <a:solidFill>
                  <a:srgbClr val="FF0000"/>
                </a:solidFill>
                <a:latin typeface="Calibri" pitchFamily="34" charset="0"/>
              </a:rPr>
              <a:t>                                                     </a:t>
            </a:r>
            <a:r>
              <a:rPr lang="fr-FR" sz="1600" b="1" u="sng">
                <a:solidFill>
                  <a:srgbClr val="FF0000"/>
                </a:solidFill>
                <a:latin typeface="Calibri" pitchFamily="34" charset="0"/>
              </a:rPr>
              <a:t>Diverses</a:t>
            </a:r>
            <a:endParaRPr lang="fr-FR" sz="1000" b="1">
              <a:solidFill>
                <a:srgbClr val="FF0000"/>
              </a:solidFill>
            </a:endParaRPr>
          </a:p>
          <a:p>
            <a:pPr eaLnBrk="0" hangingPunct="0">
              <a:tabLst>
                <a:tab pos="2352675" algn="l"/>
              </a:tabLst>
            </a:pPr>
            <a:r>
              <a:rPr lang="fr-FR" sz="1600" b="1">
                <a:solidFill>
                  <a:srgbClr val="FF0000"/>
                </a:solidFill>
                <a:latin typeface="Calibri" pitchFamily="34" charset="0"/>
              </a:rPr>
              <a:t>                                                                 </a:t>
            </a:r>
            <a:r>
              <a:rPr lang="fr-FR" sz="1600" b="1">
                <a:latin typeface="Calibri" pitchFamily="34" charset="0"/>
              </a:rPr>
              <a:t> (03 art )                                                               (08 art)</a:t>
            </a:r>
            <a:endParaRPr lang="fr-FR" sz="2000" b="1"/>
          </a:p>
        </p:txBody>
      </p:sp>
      <p:sp>
        <p:nvSpPr>
          <p:cNvPr id="34822" name="Rectangle 6"/>
          <p:cNvSpPr>
            <a:spLocks noChangeArrowheads="1"/>
          </p:cNvSpPr>
          <p:nvPr/>
        </p:nvSpPr>
        <p:spPr bwMode="auto">
          <a:xfrm>
            <a:off x="714375" y="2714625"/>
            <a:ext cx="2357438" cy="708025"/>
          </a:xfrm>
          <a:prstGeom prst="rect">
            <a:avLst/>
          </a:prstGeom>
          <a:noFill/>
          <a:ln w="9525">
            <a:noFill/>
            <a:miter lim="800000"/>
            <a:headEnd/>
            <a:tailEnd/>
          </a:ln>
          <a:effectLst/>
        </p:spPr>
        <p:txBody>
          <a:bodyPr anchor="ctr">
            <a:spAutoFit/>
          </a:bodyPr>
          <a:lstStyle/>
          <a:p>
            <a:pPr>
              <a:defRPr/>
            </a:pPr>
            <a:r>
              <a:rPr lang="fr-FR" sz="1600" b="1" dirty="0">
                <a:latin typeface="Calibri" pitchFamily="34" charset="0"/>
                <a:ea typeface="Calibri" pitchFamily="34" charset="0"/>
                <a:cs typeface="Arial" pitchFamily="34" charset="0"/>
              </a:rPr>
              <a:t>IDTA (17 art : 2 à 17)</a:t>
            </a:r>
            <a:endParaRPr lang="fr-FR" sz="1050" b="1" dirty="0">
              <a:latin typeface="Calibri" pitchFamily="34" charset="0"/>
              <a:cs typeface="Arial" pitchFamily="34" charset="0"/>
            </a:endParaRPr>
          </a:p>
          <a:p>
            <a:pPr eaLnBrk="0" hangingPunct="0">
              <a:defRPr/>
            </a:pPr>
            <a:endParaRPr lang="fr-FR" sz="2400" b="1" dirty="0">
              <a:latin typeface="Calibri" pitchFamily="34" charset="0"/>
              <a:cs typeface="Arial" pitchFamily="34" charset="0"/>
            </a:endParaRPr>
          </a:p>
        </p:txBody>
      </p:sp>
      <p:sp>
        <p:nvSpPr>
          <p:cNvPr id="53254" name="Rectangle 7"/>
          <p:cNvSpPr>
            <a:spLocks noChangeArrowheads="1"/>
          </p:cNvSpPr>
          <p:nvPr/>
        </p:nvSpPr>
        <p:spPr bwMode="auto">
          <a:xfrm>
            <a:off x="642938" y="3071813"/>
            <a:ext cx="3643312" cy="338137"/>
          </a:xfrm>
          <a:prstGeom prst="rect">
            <a:avLst/>
          </a:prstGeom>
          <a:noFill/>
          <a:ln w="9525">
            <a:noFill/>
            <a:miter lim="800000"/>
            <a:headEnd/>
            <a:tailEnd/>
          </a:ln>
        </p:spPr>
        <p:txBody>
          <a:bodyPr anchor="ctr">
            <a:spAutoFit/>
          </a:bodyPr>
          <a:lstStyle/>
          <a:p>
            <a:r>
              <a:rPr lang="fr-FR" sz="1600">
                <a:latin typeface="Calibri" pitchFamily="34" charset="0"/>
              </a:rPr>
              <a:t>  </a:t>
            </a:r>
            <a:r>
              <a:rPr lang="fr-FR" sz="1600" b="1">
                <a:latin typeface="Calibri" pitchFamily="34" charset="0"/>
              </a:rPr>
              <a:t>Enger (6 art : 18 et 23 )</a:t>
            </a:r>
            <a:endParaRPr lang="fr-FR" sz="2000" b="1">
              <a:latin typeface="Calibri" pitchFamily="34" charset="0"/>
            </a:endParaRPr>
          </a:p>
        </p:txBody>
      </p:sp>
      <p:sp>
        <p:nvSpPr>
          <p:cNvPr id="53255" name="Rectangle 1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53256" name="Rectangle 12"/>
          <p:cNvSpPr>
            <a:spLocks noChangeArrowheads="1"/>
          </p:cNvSpPr>
          <p:nvPr/>
        </p:nvSpPr>
        <p:spPr bwMode="auto">
          <a:xfrm>
            <a:off x="714375" y="3429000"/>
            <a:ext cx="7500938" cy="646113"/>
          </a:xfrm>
          <a:prstGeom prst="rect">
            <a:avLst/>
          </a:prstGeom>
          <a:noFill/>
          <a:ln w="9525">
            <a:noFill/>
            <a:miter lim="800000"/>
            <a:headEnd/>
            <a:tailEnd/>
          </a:ln>
        </p:spPr>
        <p:txBody>
          <a:bodyPr anchor="ctr">
            <a:spAutoFit/>
          </a:bodyPr>
          <a:lstStyle/>
          <a:p>
            <a:r>
              <a:rPr lang="fr-FR" sz="1600" b="1">
                <a:latin typeface="Calibri" pitchFamily="34" charset="0"/>
              </a:rPr>
              <a:t>Timbre (6 art :24 et 29</a:t>
            </a:r>
            <a:r>
              <a:rPr lang="fr-FR" sz="1600">
                <a:latin typeface="Calibri" pitchFamily="34" charset="0"/>
              </a:rPr>
              <a:t>)</a:t>
            </a:r>
            <a:endParaRPr lang="fr-FR" sz="1000"/>
          </a:p>
          <a:p>
            <a:pPr eaLnBrk="0" hangingPunct="0"/>
            <a:endParaRPr lang="fr-FR" sz="2000"/>
          </a:p>
        </p:txBody>
      </p:sp>
      <p:sp>
        <p:nvSpPr>
          <p:cNvPr id="53257" name="Rectangle 13"/>
          <p:cNvSpPr>
            <a:spLocks noChangeArrowheads="1"/>
          </p:cNvSpPr>
          <p:nvPr/>
        </p:nvSpPr>
        <p:spPr bwMode="auto">
          <a:xfrm>
            <a:off x="714375" y="3857625"/>
            <a:ext cx="5072063" cy="1046163"/>
          </a:xfrm>
          <a:prstGeom prst="rect">
            <a:avLst/>
          </a:prstGeom>
          <a:noFill/>
          <a:ln w="9525">
            <a:noFill/>
            <a:miter lim="800000"/>
            <a:headEnd/>
            <a:tailEnd/>
          </a:ln>
        </p:spPr>
        <p:txBody>
          <a:bodyPr anchor="ctr">
            <a:spAutoFit/>
          </a:bodyPr>
          <a:lstStyle/>
          <a:p>
            <a:r>
              <a:rPr lang="fr-FR" sz="1600" b="1">
                <a:latin typeface="Calibri" pitchFamily="34" charset="0"/>
              </a:rPr>
              <a:t>TCA (10 art : 30 à  39</a:t>
            </a:r>
            <a:r>
              <a:rPr lang="fr-FR" sz="1600">
                <a:latin typeface="Calibri" pitchFamily="34" charset="0"/>
              </a:rPr>
              <a:t>)</a:t>
            </a:r>
          </a:p>
          <a:p>
            <a:endParaRPr lang="fr-FR" sz="1600">
              <a:latin typeface="Calibri" pitchFamily="34" charset="0"/>
            </a:endParaRPr>
          </a:p>
          <a:p>
            <a:endParaRPr lang="fr-FR" sz="1000"/>
          </a:p>
          <a:p>
            <a:pPr eaLnBrk="0" hangingPunct="0"/>
            <a:endParaRPr lang="fr-FR" sz="2000"/>
          </a:p>
        </p:txBody>
      </p:sp>
      <p:sp>
        <p:nvSpPr>
          <p:cNvPr id="53258" name="Rectangle 14"/>
          <p:cNvSpPr>
            <a:spLocks noChangeArrowheads="1"/>
          </p:cNvSpPr>
          <p:nvPr/>
        </p:nvSpPr>
        <p:spPr bwMode="auto">
          <a:xfrm>
            <a:off x="755650" y="4365625"/>
            <a:ext cx="7858125" cy="1138238"/>
          </a:xfrm>
          <a:prstGeom prst="rect">
            <a:avLst/>
          </a:prstGeom>
          <a:noFill/>
          <a:ln w="9525">
            <a:noFill/>
            <a:miter lim="800000"/>
            <a:headEnd/>
            <a:tailEnd/>
          </a:ln>
        </p:spPr>
        <p:txBody>
          <a:bodyPr anchor="ctr">
            <a:spAutoFit/>
          </a:bodyPr>
          <a:lstStyle/>
          <a:p>
            <a:r>
              <a:rPr lang="fr-FR" sz="1600" b="1" dirty="0"/>
              <a:t>II (2 art : 40 et 41)</a:t>
            </a:r>
          </a:p>
          <a:p>
            <a:r>
              <a:rPr lang="fr-FR" sz="1600" b="1" dirty="0">
                <a:latin typeface="Calibri" pitchFamily="34" charset="0"/>
              </a:rPr>
              <a:t>PF (9 art : 42 à 50)</a:t>
            </a:r>
          </a:p>
          <a:p>
            <a:endParaRPr lang="fr-FR" sz="1600" b="1" dirty="0"/>
          </a:p>
          <a:p>
            <a:pPr eaLnBrk="0" hangingPunct="0">
              <a:buFont typeface="Wingdings" pitchFamily="2" charset="2"/>
              <a:buChar char="v"/>
            </a:pPr>
            <a:r>
              <a:rPr lang="fr-FR" sz="2000" b="1" dirty="0" smtClean="0"/>
              <a:t>Part des </a:t>
            </a:r>
            <a:r>
              <a:rPr lang="fr-FR" sz="2000" b="1" dirty="0"/>
              <a:t>mesures fiscales :</a:t>
            </a:r>
            <a:r>
              <a:rPr lang="fr-FR" sz="2000" dirty="0"/>
              <a:t> 61 art sur 127 = </a:t>
            </a:r>
            <a:r>
              <a:rPr lang="fr-FR" sz="2000" b="1" dirty="0"/>
              <a:t>48%.</a:t>
            </a:r>
            <a:r>
              <a:rPr lang="fr-FR" sz="2000" dirty="0"/>
              <a:t>  </a:t>
            </a:r>
          </a:p>
        </p:txBody>
      </p:sp>
      <p:cxnSp>
        <p:nvCxnSpPr>
          <p:cNvPr id="53259" name="AutoShape 15"/>
          <p:cNvCxnSpPr>
            <a:cxnSpLocks noChangeShapeType="1"/>
          </p:cNvCxnSpPr>
          <p:nvPr/>
        </p:nvCxnSpPr>
        <p:spPr bwMode="auto">
          <a:xfrm rot="5400000">
            <a:off x="3713957" y="1642269"/>
            <a:ext cx="1143000" cy="1587"/>
          </a:xfrm>
          <a:prstGeom prst="straightConnector1">
            <a:avLst/>
          </a:prstGeom>
          <a:noFill/>
          <a:ln w="38100">
            <a:solidFill>
              <a:srgbClr val="000000"/>
            </a:solidFill>
            <a:round/>
            <a:headEnd/>
            <a:tailEnd type="arrow" w="med" len="med"/>
          </a:ln>
        </p:spPr>
      </p:cxnSp>
      <p:cxnSp>
        <p:nvCxnSpPr>
          <p:cNvPr id="20" name="Connecteur droit 19"/>
          <p:cNvCxnSpPr/>
          <p:nvPr/>
        </p:nvCxnSpPr>
        <p:spPr>
          <a:xfrm>
            <a:off x="1071563" y="1643063"/>
            <a:ext cx="6429375" cy="1587"/>
          </a:xfrm>
          <a:prstGeom prst="line">
            <a:avLst/>
          </a:prstGeom>
          <a:ln w="38100"/>
        </p:spPr>
        <p:style>
          <a:lnRef idx="1">
            <a:schemeClr val="dk1"/>
          </a:lnRef>
          <a:fillRef idx="0">
            <a:schemeClr val="dk1"/>
          </a:fillRef>
          <a:effectRef idx="0">
            <a:schemeClr val="dk1"/>
          </a:effectRef>
          <a:fontRef idx="minor">
            <a:schemeClr val="tx1"/>
          </a:fontRef>
        </p:style>
      </p:cxnSp>
      <p:cxnSp>
        <p:nvCxnSpPr>
          <p:cNvPr id="23" name="Connecteur droit 22"/>
          <p:cNvCxnSpPr/>
          <p:nvPr/>
        </p:nvCxnSpPr>
        <p:spPr>
          <a:xfrm rot="5400000">
            <a:off x="785019" y="1928019"/>
            <a:ext cx="571500" cy="1588"/>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25" name="Connecteur droit 24"/>
          <p:cNvCxnSpPr/>
          <p:nvPr/>
        </p:nvCxnSpPr>
        <p:spPr>
          <a:xfrm rot="5400000">
            <a:off x="7215982" y="1928019"/>
            <a:ext cx="571500" cy="1587"/>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1" name="Connecteur droit 30"/>
          <p:cNvCxnSpPr/>
          <p:nvPr/>
        </p:nvCxnSpPr>
        <p:spPr>
          <a:xfrm rot="5400000">
            <a:off x="-571500" y="3786188"/>
            <a:ext cx="2001837" cy="1588"/>
          </a:xfrm>
          <a:prstGeom prst="line">
            <a:avLst/>
          </a:prstGeom>
          <a:ln w="38100"/>
        </p:spPr>
        <p:style>
          <a:lnRef idx="1">
            <a:schemeClr val="dk1"/>
          </a:lnRef>
          <a:fillRef idx="0">
            <a:schemeClr val="dk1"/>
          </a:fillRef>
          <a:effectRef idx="0">
            <a:schemeClr val="dk1"/>
          </a:effectRef>
          <a:fontRef idx="minor">
            <a:schemeClr val="tx1"/>
          </a:fontRef>
        </p:style>
      </p:cxnSp>
      <p:cxnSp>
        <p:nvCxnSpPr>
          <p:cNvPr id="33" name="Connecteur droit 32"/>
          <p:cNvCxnSpPr/>
          <p:nvPr/>
        </p:nvCxnSpPr>
        <p:spPr>
          <a:xfrm flipV="1">
            <a:off x="428625" y="2924175"/>
            <a:ext cx="255588" cy="4763"/>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5" name="Connecteur droit 34"/>
          <p:cNvCxnSpPr/>
          <p:nvPr/>
        </p:nvCxnSpPr>
        <p:spPr>
          <a:xfrm>
            <a:off x="428625" y="3286125"/>
            <a:ext cx="285750" cy="1588"/>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7" name="Connecteur droit 36"/>
          <p:cNvCxnSpPr/>
          <p:nvPr/>
        </p:nvCxnSpPr>
        <p:spPr>
          <a:xfrm>
            <a:off x="428625" y="3643313"/>
            <a:ext cx="285750" cy="1587"/>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39" name="Connecteur droit 38"/>
          <p:cNvCxnSpPr/>
          <p:nvPr/>
        </p:nvCxnSpPr>
        <p:spPr>
          <a:xfrm>
            <a:off x="428625" y="4000500"/>
            <a:ext cx="285750" cy="1588"/>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41" name="Connecteur droit 40"/>
          <p:cNvCxnSpPr/>
          <p:nvPr/>
        </p:nvCxnSpPr>
        <p:spPr>
          <a:xfrm>
            <a:off x="395288" y="4508500"/>
            <a:ext cx="357187" cy="1588"/>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24" name="Connecteur droit 23"/>
          <p:cNvCxnSpPr/>
          <p:nvPr/>
        </p:nvCxnSpPr>
        <p:spPr>
          <a:xfrm>
            <a:off x="357188" y="4786313"/>
            <a:ext cx="357187" cy="1587"/>
          </a:xfrm>
          <a:prstGeom prst="line">
            <a:avLst/>
          </a:prstGeom>
          <a:ln w="381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274" name="AutoShape 2"/>
          <p:cNvCxnSpPr>
            <a:cxnSpLocks noChangeShapeType="1"/>
          </p:cNvCxnSpPr>
          <p:nvPr/>
        </p:nvCxnSpPr>
        <p:spPr bwMode="auto">
          <a:xfrm flipH="1">
            <a:off x="285750" y="3068638"/>
            <a:ext cx="6734175" cy="3175"/>
          </a:xfrm>
          <a:prstGeom prst="straightConnector1">
            <a:avLst/>
          </a:prstGeom>
          <a:noFill/>
          <a:ln w="38100">
            <a:solidFill>
              <a:srgbClr val="000000"/>
            </a:solidFill>
            <a:round/>
            <a:headEnd/>
            <a:tailEnd/>
          </a:ln>
        </p:spPr>
      </p:cxnSp>
      <p:cxnSp>
        <p:nvCxnSpPr>
          <p:cNvPr id="54275" name="AutoShape 3"/>
          <p:cNvCxnSpPr>
            <a:cxnSpLocks noChangeShapeType="1"/>
          </p:cNvCxnSpPr>
          <p:nvPr/>
        </p:nvCxnSpPr>
        <p:spPr bwMode="auto">
          <a:xfrm>
            <a:off x="4356100" y="1628775"/>
            <a:ext cx="0" cy="1476375"/>
          </a:xfrm>
          <a:prstGeom prst="straightConnector1">
            <a:avLst/>
          </a:prstGeom>
          <a:noFill/>
          <a:ln w="38100">
            <a:solidFill>
              <a:srgbClr val="000000"/>
            </a:solidFill>
            <a:round/>
            <a:headEnd/>
            <a:tailEnd/>
          </a:ln>
        </p:spPr>
      </p:cxnSp>
      <p:cxnSp>
        <p:nvCxnSpPr>
          <p:cNvPr id="54276" name="AutoShape 1"/>
          <p:cNvCxnSpPr>
            <a:cxnSpLocks noChangeShapeType="1"/>
          </p:cNvCxnSpPr>
          <p:nvPr/>
        </p:nvCxnSpPr>
        <p:spPr bwMode="auto">
          <a:xfrm flipH="1">
            <a:off x="1214438" y="3071813"/>
            <a:ext cx="0" cy="863600"/>
          </a:xfrm>
          <a:prstGeom prst="straightConnector1">
            <a:avLst/>
          </a:prstGeom>
          <a:noFill/>
          <a:ln w="38100">
            <a:solidFill>
              <a:srgbClr val="000000"/>
            </a:solidFill>
            <a:round/>
            <a:headEnd/>
            <a:tailEnd type="arrow" w="med" len="med"/>
          </a:ln>
        </p:spPr>
      </p:cxnSp>
      <p:cxnSp>
        <p:nvCxnSpPr>
          <p:cNvPr id="54277" name="AutoShape 4"/>
          <p:cNvCxnSpPr>
            <a:cxnSpLocks noChangeShapeType="1"/>
          </p:cNvCxnSpPr>
          <p:nvPr/>
        </p:nvCxnSpPr>
        <p:spPr bwMode="auto">
          <a:xfrm>
            <a:off x="250825" y="3068638"/>
            <a:ext cx="0" cy="828675"/>
          </a:xfrm>
          <a:prstGeom prst="straightConnector1">
            <a:avLst/>
          </a:prstGeom>
          <a:noFill/>
          <a:ln w="38100">
            <a:solidFill>
              <a:srgbClr val="000000"/>
            </a:solidFill>
            <a:round/>
            <a:headEnd/>
            <a:tailEnd type="arrow" w="med" len="med"/>
          </a:ln>
        </p:spPr>
      </p:cxnSp>
      <p:cxnSp>
        <p:nvCxnSpPr>
          <p:cNvPr id="54278" name="AutoShape 5"/>
          <p:cNvCxnSpPr>
            <a:cxnSpLocks noChangeShapeType="1"/>
          </p:cNvCxnSpPr>
          <p:nvPr/>
        </p:nvCxnSpPr>
        <p:spPr bwMode="auto">
          <a:xfrm>
            <a:off x="2571750" y="3071813"/>
            <a:ext cx="0" cy="863600"/>
          </a:xfrm>
          <a:prstGeom prst="straightConnector1">
            <a:avLst/>
          </a:prstGeom>
          <a:noFill/>
          <a:ln w="38100">
            <a:solidFill>
              <a:srgbClr val="000000"/>
            </a:solidFill>
            <a:round/>
            <a:headEnd/>
            <a:tailEnd type="arrow" w="med" len="med"/>
          </a:ln>
        </p:spPr>
      </p:cxnSp>
      <p:cxnSp>
        <p:nvCxnSpPr>
          <p:cNvPr id="54279" name="AutoShape 6"/>
          <p:cNvCxnSpPr>
            <a:cxnSpLocks noChangeShapeType="1"/>
          </p:cNvCxnSpPr>
          <p:nvPr/>
        </p:nvCxnSpPr>
        <p:spPr bwMode="auto">
          <a:xfrm>
            <a:off x="5929313" y="3143250"/>
            <a:ext cx="0" cy="828675"/>
          </a:xfrm>
          <a:prstGeom prst="straightConnector1">
            <a:avLst/>
          </a:prstGeom>
          <a:noFill/>
          <a:ln w="38100">
            <a:solidFill>
              <a:srgbClr val="000000"/>
            </a:solidFill>
            <a:round/>
            <a:headEnd/>
            <a:tailEnd type="arrow" w="med" len="med"/>
          </a:ln>
        </p:spPr>
      </p:cxnSp>
      <p:sp>
        <p:nvSpPr>
          <p:cNvPr id="54280"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33800" name="Rectangle 8"/>
          <p:cNvSpPr>
            <a:spLocks noChangeArrowheads="1"/>
          </p:cNvSpPr>
          <p:nvPr/>
        </p:nvSpPr>
        <p:spPr bwMode="auto">
          <a:xfrm>
            <a:off x="2195513" y="404813"/>
            <a:ext cx="4429125" cy="120015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ctr">
              <a:defRPr/>
            </a:pPr>
            <a:r>
              <a:rPr lang="fr-FR" sz="2400" b="1" dirty="0">
                <a:solidFill>
                  <a:schemeClr val="tx1"/>
                </a:solidFill>
                <a:latin typeface="Comic Sans MS" pitchFamily="66" charset="0"/>
                <a:ea typeface="Calibri" pitchFamily="34" charset="0"/>
              </a:rPr>
              <a:t>Objet des mesures diverses (27 art)</a:t>
            </a:r>
            <a:endParaRPr lang="fr-FR" sz="2400" dirty="0">
              <a:solidFill>
                <a:schemeClr val="tx1"/>
              </a:solidFill>
              <a:latin typeface="Comic Sans MS" pitchFamily="66" charset="0"/>
            </a:endParaRPr>
          </a:p>
          <a:p>
            <a:pPr eaLnBrk="0" hangingPunct="0">
              <a:defRPr/>
            </a:pPr>
            <a:endParaRPr lang="fr-FR" sz="2400" dirty="0">
              <a:solidFill>
                <a:schemeClr val="tx1"/>
              </a:solidFill>
            </a:endParaRPr>
          </a:p>
        </p:txBody>
      </p:sp>
      <p:sp>
        <p:nvSpPr>
          <p:cNvPr id="54282" name="Rectangle 9"/>
          <p:cNvSpPr>
            <a:spLocks noChangeArrowheads="1"/>
          </p:cNvSpPr>
          <p:nvPr/>
        </p:nvSpPr>
        <p:spPr bwMode="auto">
          <a:xfrm>
            <a:off x="0" y="3786188"/>
            <a:ext cx="8715375" cy="892175"/>
          </a:xfrm>
          <a:prstGeom prst="rect">
            <a:avLst/>
          </a:prstGeom>
          <a:noFill/>
          <a:ln w="9525">
            <a:noFill/>
            <a:miter lim="800000"/>
            <a:headEnd/>
            <a:tailEnd/>
          </a:ln>
        </p:spPr>
        <p:txBody>
          <a:bodyPr anchor="ctr">
            <a:spAutoFit/>
          </a:bodyPr>
          <a:lstStyle/>
          <a:p>
            <a:endParaRPr lang="fr-FR" sz="2000" b="1">
              <a:solidFill>
                <a:srgbClr val="FF0000"/>
              </a:solidFill>
              <a:latin typeface="Calibri" pitchFamily="34" charset="0"/>
            </a:endParaRPr>
          </a:p>
          <a:p>
            <a:r>
              <a:rPr lang="fr-FR" sz="1600" b="1">
                <a:solidFill>
                  <a:srgbClr val="FF0000"/>
                </a:solidFill>
                <a:latin typeface="Calibri" pitchFamily="34" charset="0"/>
              </a:rPr>
              <a:t>-Inves       -énergie      -Exo droits et taxes</a:t>
            </a:r>
            <a:r>
              <a:rPr lang="en-US" sz="1600" b="1">
                <a:solidFill>
                  <a:srgbClr val="FF0000"/>
                </a:solidFill>
                <a:latin typeface="Calibri" pitchFamily="34" charset="0"/>
              </a:rPr>
              <a:t> </a:t>
            </a:r>
            <a:r>
              <a:rPr lang="fr-FR" sz="1600" b="1">
                <a:solidFill>
                  <a:srgbClr val="FF0000"/>
                </a:solidFill>
                <a:latin typeface="Calibri" pitchFamily="34" charset="0"/>
              </a:rPr>
              <a:t>       -crédit</a:t>
            </a:r>
            <a:r>
              <a:rPr lang="en-US" sz="1600" b="1">
                <a:solidFill>
                  <a:srgbClr val="FF0000"/>
                </a:solidFill>
                <a:latin typeface="Calibri" pitchFamily="34" charset="0"/>
              </a:rPr>
              <a:t>                 -</a:t>
            </a:r>
            <a:r>
              <a:rPr lang="fr-FR" sz="1600" b="1">
                <a:solidFill>
                  <a:srgbClr val="FF0000"/>
                </a:solidFill>
                <a:latin typeface="Calibri" pitchFamily="34" charset="0"/>
              </a:rPr>
              <a:t>code travail </a:t>
            </a:r>
            <a:r>
              <a:rPr lang="en-US" sz="1600" b="1">
                <a:solidFill>
                  <a:srgbClr val="FF0000"/>
                </a:solidFill>
                <a:latin typeface="Calibri" pitchFamily="34" charset="0"/>
              </a:rPr>
              <a:t>         -telecom         -bonifi TI</a:t>
            </a:r>
            <a:r>
              <a:rPr lang="fr-FR" sz="1600" b="1">
                <a:solidFill>
                  <a:srgbClr val="FF0000"/>
                </a:solidFill>
                <a:latin typeface="Calibri" pitchFamily="34" charset="0"/>
              </a:rPr>
              <a:t> </a:t>
            </a:r>
            <a:endParaRPr lang="fr-FR" sz="1600">
              <a:solidFill>
                <a:srgbClr val="FF0000"/>
              </a:solidFill>
            </a:endParaRPr>
          </a:p>
          <a:p>
            <a:pPr eaLnBrk="0" hangingPunct="0"/>
            <a:r>
              <a:rPr lang="fr-FR" sz="1600" b="1">
                <a:solidFill>
                  <a:srgbClr val="FF0000"/>
                </a:solidFill>
                <a:latin typeface="Calibri" pitchFamily="34" charset="0"/>
              </a:rPr>
              <a:t>                                                         </a:t>
            </a:r>
            <a:endParaRPr lang="en-US" sz="1600">
              <a:solidFill>
                <a:srgbClr val="FF0000"/>
              </a:solidFill>
            </a:endParaRPr>
          </a:p>
        </p:txBody>
      </p:sp>
      <p:cxnSp>
        <p:nvCxnSpPr>
          <p:cNvPr id="54284" name="AutoShape 5"/>
          <p:cNvCxnSpPr>
            <a:cxnSpLocks noChangeShapeType="1"/>
          </p:cNvCxnSpPr>
          <p:nvPr/>
        </p:nvCxnSpPr>
        <p:spPr bwMode="auto">
          <a:xfrm>
            <a:off x="4357688" y="3071813"/>
            <a:ext cx="0" cy="863600"/>
          </a:xfrm>
          <a:prstGeom prst="straightConnector1">
            <a:avLst/>
          </a:prstGeom>
          <a:noFill/>
          <a:ln w="38100">
            <a:solidFill>
              <a:srgbClr val="000000"/>
            </a:solidFill>
            <a:round/>
            <a:headEnd/>
            <a:tailEnd type="arrow" w="med" len="med"/>
          </a:ln>
        </p:spPr>
      </p:cxnSp>
      <p:cxnSp>
        <p:nvCxnSpPr>
          <p:cNvPr id="54285" name="AutoShape 3"/>
          <p:cNvCxnSpPr>
            <a:cxnSpLocks noChangeShapeType="1"/>
          </p:cNvCxnSpPr>
          <p:nvPr/>
        </p:nvCxnSpPr>
        <p:spPr bwMode="auto">
          <a:xfrm>
            <a:off x="7019925" y="3068638"/>
            <a:ext cx="1584325" cy="0"/>
          </a:xfrm>
          <a:prstGeom prst="straightConnector1">
            <a:avLst/>
          </a:prstGeom>
          <a:noFill/>
          <a:ln w="38100">
            <a:solidFill>
              <a:srgbClr val="000000"/>
            </a:solidFill>
            <a:round/>
            <a:headEnd/>
            <a:tailEnd/>
          </a:ln>
        </p:spPr>
      </p:cxnSp>
      <p:cxnSp>
        <p:nvCxnSpPr>
          <p:cNvPr id="54286" name="AutoShape 6"/>
          <p:cNvCxnSpPr>
            <a:cxnSpLocks noChangeShapeType="1"/>
          </p:cNvCxnSpPr>
          <p:nvPr/>
        </p:nvCxnSpPr>
        <p:spPr bwMode="auto">
          <a:xfrm>
            <a:off x="7000875" y="3071813"/>
            <a:ext cx="0" cy="828675"/>
          </a:xfrm>
          <a:prstGeom prst="straightConnector1">
            <a:avLst/>
          </a:prstGeom>
          <a:noFill/>
          <a:ln w="38100">
            <a:solidFill>
              <a:srgbClr val="000000"/>
            </a:solidFill>
            <a:round/>
            <a:headEnd/>
            <a:tailEnd type="arrow" w="med" len="med"/>
          </a:ln>
        </p:spPr>
      </p:cxnSp>
      <p:cxnSp>
        <p:nvCxnSpPr>
          <p:cNvPr id="54287" name="AutoShape 6"/>
          <p:cNvCxnSpPr>
            <a:cxnSpLocks noChangeShapeType="1"/>
          </p:cNvCxnSpPr>
          <p:nvPr/>
        </p:nvCxnSpPr>
        <p:spPr bwMode="auto">
          <a:xfrm>
            <a:off x="8604250" y="3068638"/>
            <a:ext cx="0" cy="828675"/>
          </a:xfrm>
          <a:prstGeom prst="straightConnector1">
            <a:avLst/>
          </a:prstGeom>
          <a:noFill/>
          <a:ln w="38100">
            <a:solidFill>
              <a:srgbClr val="000000"/>
            </a:solidFill>
            <a:round/>
            <a:headEnd/>
            <a:tailEnd type="arrow" w="med" len="med"/>
          </a:ln>
        </p:spPr>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357188" y="2638425"/>
            <a:ext cx="8215312" cy="107791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ctr">
              <a:defRPr/>
            </a:pPr>
            <a:r>
              <a:rPr lang="fr-FR" sz="3200" b="1" dirty="0">
                <a:latin typeface="Comic Sans MS" pitchFamily="66" charset="0"/>
              </a:rPr>
              <a:t>III )     Analyse des principales dispositions par nature d’objectif </a:t>
            </a:r>
            <a:endParaRPr lang="fr-FR" sz="32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pull dir="l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539750" y="2835275"/>
            <a:ext cx="8135938" cy="157003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marL="342900" indent="-342900">
              <a:defRPr/>
            </a:pPr>
            <a:r>
              <a:rPr lang="fr-FR" sz="3200" b="1" dirty="0">
                <a:latin typeface="Comic Sans MS" pitchFamily="66" charset="0"/>
              </a:rPr>
              <a:t>1-Encouragement de l’investissement et promotion de la production nationale (21 art)</a:t>
            </a:r>
            <a:endParaRPr lang="fr-FR" sz="32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ChangeArrowheads="1"/>
          </p:cNvSpPr>
          <p:nvPr/>
        </p:nvSpPr>
        <p:spPr bwMode="auto">
          <a:xfrm>
            <a:off x="179512" y="1418655"/>
            <a:ext cx="8712968" cy="4385816"/>
          </a:xfrm>
          <a:prstGeom prst="rect">
            <a:avLst/>
          </a:prstGeom>
          <a:noFill/>
          <a:ln w="9525">
            <a:noFill/>
            <a:miter lim="800000"/>
            <a:headEnd/>
            <a:tailEnd/>
          </a:ln>
        </p:spPr>
        <p:txBody>
          <a:bodyPr wrap="square" anchor="ctr">
            <a:spAutoFit/>
          </a:bodyPr>
          <a:lstStyle/>
          <a:p>
            <a:r>
              <a:rPr lang="fr-FR" sz="2400" b="1" dirty="0">
                <a:solidFill>
                  <a:srgbClr val="000000"/>
                </a:solidFill>
                <a:latin typeface="Comic Sans MS" pitchFamily="66" charset="0"/>
                <a:cs typeface="Times New Roman" pitchFamily="18" charset="0"/>
              </a:rPr>
              <a:t>1 </a:t>
            </a:r>
            <a:r>
              <a:rPr lang="fr-FR" sz="2400" b="1" dirty="0" smtClean="0">
                <a:solidFill>
                  <a:srgbClr val="000000"/>
                </a:solidFill>
                <a:latin typeface="Comic Sans MS" pitchFamily="66" charset="0"/>
                <a:cs typeface="Times New Roman" pitchFamily="18" charset="0"/>
              </a:rPr>
              <a:t>- Réduction </a:t>
            </a:r>
            <a:r>
              <a:rPr lang="fr-FR" sz="2400" b="1" dirty="0">
                <a:solidFill>
                  <a:srgbClr val="000000"/>
                </a:solidFill>
                <a:latin typeface="Comic Sans MS" pitchFamily="66" charset="0"/>
                <a:cs typeface="Times New Roman" pitchFamily="18" charset="0"/>
              </a:rPr>
              <a:t>d’impôt en faveur des activités implantées dans les régions du sud (art 17) :</a:t>
            </a:r>
          </a:p>
          <a:p>
            <a:endParaRPr lang="fr-FR" sz="2400" b="1" dirty="0">
              <a:solidFill>
                <a:srgbClr val="000000"/>
              </a:solidFill>
              <a:latin typeface="Comic Sans MS" pitchFamily="66" charset="0"/>
              <a:cs typeface="Times New Roman" pitchFamily="18" charset="0"/>
            </a:endParaRPr>
          </a:p>
          <a:p>
            <a:pPr>
              <a:lnSpc>
                <a:spcPct val="150000"/>
              </a:lnSpc>
            </a:pPr>
            <a:r>
              <a:rPr lang="fr-FR" sz="2400" dirty="0" smtClean="0">
                <a:latin typeface="Comic Sans MS" pitchFamily="66" charset="0"/>
              </a:rPr>
              <a:t>Prorogation </a:t>
            </a:r>
            <a:r>
              <a:rPr lang="fr-FR" sz="2400" dirty="0">
                <a:latin typeface="Comic Sans MS" pitchFamily="66" charset="0"/>
              </a:rPr>
              <a:t>de </a:t>
            </a:r>
            <a:r>
              <a:rPr lang="fr-FR" sz="2400" b="1" dirty="0">
                <a:solidFill>
                  <a:srgbClr val="FF0000"/>
                </a:solidFill>
                <a:latin typeface="Comic Sans MS" pitchFamily="66" charset="0"/>
              </a:rPr>
              <a:t>l’abattement de 50% sur le revenu réalisé dans les wilayas d’Adrar, de Tindouf, d’Illizi et de </a:t>
            </a:r>
            <a:r>
              <a:rPr lang="fr-FR" sz="2400" b="1" dirty="0" err="1">
                <a:solidFill>
                  <a:srgbClr val="FF0000"/>
                </a:solidFill>
                <a:latin typeface="Comic Sans MS" pitchFamily="66" charset="0"/>
              </a:rPr>
              <a:t>Tamenghasset</a:t>
            </a:r>
            <a:r>
              <a:rPr lang="fr-FR" sz="2400" dirty="0">
                <a:latin typeface="Comic Sans MS" pitchFamily="66" charset="0"/>
              </a:rPr>
              <a:t>, en matière </a:t>
            </a:r>
            <a:r>
              <a:rPr lang="fr-FR" sz="2400" b="1" dirty="0">
                <a:solidFill>
                  <a:srgbClr val="FF0000"/>
                </a:solidFill>
                <a:latin typeface="Comic Sans MS" pitchFamily="66" charset="0"/>
              </a:rPr>
              <a:t>d’IBS et d’IRG </a:t>
            </a:r>
            <a:r>
              <a:rPr lang="fr-FR" sz="2400" dirty="0">
                <a:latin typeface="Comic Sans MS" pitchFamily="66" charset="0"/>
              </a:rPr>
              <a:t>pour la période allant du </a:t>
            </a:r>
            <a:r>
              <a:rPr lang="fr-FR" sz="2400" b="1" u="sng" dirty="0">
                <a:solidFill>
                  <a:srgbClr val="FF0000"/>
                </a:solidFill>
                <a:latin typeface="Comic Sans MS" pitchFamily="66" charset="0"/>
              </a:rPr>
              <a:t>01 janvier 2015 au 31 décembre 2019.</a:t>
            </a:r>
            <a:r>
              <a:rPr lang="fr-FR" sz="2400" dirty="0">
                <a:latin typeface="Comic Sans MS" pitchFamily="66" charset="0"/>
              </a:rPr>
              <a:t>   </a:t>
            </a:r>
            <a:r>
              <a:rPr lang="fr-FR" sz="2400" b="1" u="sng" dirty="0">
                <a:latin typeface="Comic Sans MS" pitchFamily="66" charset="0"/>
              </a:rPr>
              <a:t> </a:t>
            </a:r>
            <a:endParaRPr lang="fr-FR" sz="2400" dirty="0">
              <a:latin typeface="Comic Sans MS" pitchFamily="66" charset="0"/>
            </a:endParaRPr>
          </a:p>
          <a:p>
            <a:pPr>
              <a:lnSpc>
                <a:spcPct val="150000"/>
              </a:lnSpc>
            </a:pPr>
            <a:r>
              <a:rPr lang="fr-FR" b="1" dirty="0">
                <a:latin typeface="Comic Sans MS" pitchFamily="66" charset="0"/>
              </a:rPr>
              <a:t> </a:t>
            </a:r>
            <a:endParaRPr lang="fr-FR" sz="1600" dirty="0">
              <a:latin typeface="Comic Sans MS" pitchFamily="66" charset="0"/>
            </a:endParaRPr>
          </a:p>
          <a:p>
            <a:pPr lvl="1" algn="justLow" eaLnBrk="0" hangingPunct="0">
              <a:buFontTx/>
              <a:buAutoNum type="arabicPeriod"/>
            </a:pPr>
            <a:endParaRPr lang="fr-FR" sz="36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ChangeArrowheads="1"/>
          </p:cNvSpPr>
          <p:nvPr/>
        </p:nvSpPr>
        <p:spPr bwMode="auto">
          <a:xfrm>
            <a:off x="0" y="651719"/>
            <a:ext cx="8964488" cy="5078313"/>
          </a:xfrm>
          <a:prstGeom prst="rect">
            <a:avLst/>
          </a:prstGeom>
          <a:noFill/>
          <a:ln w="9525">
            <a:noFill/>
            <a:miter lim="800000"/>
            <a:headEnd/>
            <a:tailEnd/>
          </a:ln>
        </p:spPr>
        <p:txBody>
          <a:bodyPr wrap="square" anchor="ctr">
            <a:spAutoFit/>
          </a:bodyPr>
          <a:lstStyle/>
          <a:p>
            <a:pPr lvl="1" algn="justLow" eaLnBrk="0" hangingPunct="0">
              <a:lnSpc>
                <a:spcPct val="150000"/>
              </a:lnSpc>
            </a:pPr>
            <a:r>
              <a:rPr lang="fr-FR" sz="2400" b="1" dirty="0" smtClean="0">
                <a:solidFill>
                  <a:srgbClr val="000000"/>
                </a:solidFill>
                <a:latin typeface="Comic Sans MS" pitchFamily="66" charset="0"/>
                <a:cs typeface="Times New Roman" pitchFamily="18" charset="0"/>
              </a:rPr>
              <a:t>2-  </a:t>
            </a:r>
            <a:r>
              <a:rPr lang="fr-FR" sz="2400" b="1" dirty="0">
                <a:solidFill>
                  <a:srgbClr val="000000"/>
                </a:solidFill>
                <a:latin typeface="Comic Sans MS" pitchFamily="66" charset="0"/>
                <a:cs typeface="Times New Roman" pitchFamily="18" charset="0"/>
              </a:rPr>
              <a:t>Importation d’équipements usagés (art 59) </a:t>
            </a:r>
            <a:endParaRPr lang="fr-FR" sz="2400" b="1" dirty="0" smtClean="0">
              <a:solidFill>
                <a:srgbClr val="000000"/>
              </a:solidFill>
              <a:latin typeface="Comic Sans MS" pitchFamily="66" charset="0"/>
              <a:cs typeface="Times New Roman" pitchFamily="18" charset="0"/>
            </a:endParaRPr>
          </a:p>
          <a:p>
            <a:pPr lvl="1"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La LF 2013 a autorisé le dédouanement jusqu'au 31/12/15 </a:t>
            </a:r>
            <a:r>
              <a:rPr lang="fr-FR" sz="2400" dirty="0">
                <a:solidFill>
                  <a:srgbClr val="000000"/>
                </a:solidFill>
                <a:latin typeface="Comic Sans MS" pitchFamily="66" charset="0"/>
                <a:cs typeface="Times New Roman" pitchFamily="18" charset="0"/>
              </a:rPr>
              <a:t>des </a:t>
            </a:r>
            <a:r>
              <a:rPr lang="fr-FR" sz="2400" b="1" u="sng" dirty="0">
                <a:solidFill>
                  <a:srgbClr val="FF0000"/>
                </a:solidFill>
                <a:latin typeface="Comic Sans MS" pitchFamily="66" charset="0"/>
                <a:cs typeface="Times New Roman" pitchFamily="18" charset="0"/>
              </a:rPr>
              <a:t>biens d’occasion de moins de deux (02) ans d’âge </a:t>
            </a:r>
            <a:r>
              <a:rPr lang="fr-FR" sz="2400" dirty="0">
                <a:solidFill>
                  <a:srgbClr val="000000"/>
                </a:solidFill>
                <a:latin typeface="Comic Sans MS" pitchFamily="66" charset="0"/>
                <a:cs typeface="Times New Roman" pitchFamily="18" charset="0"/>
              </a:rPr>
              <a:t>et dont la gamme de production n’est pas disponible localement.</a:t>
            </a:r>
            <a:endParaRPr lang="fr-FR" sz="2400" dirty="0">
              <a:latin typeface="Comic Sans MS" pitchFamily="66" charset="0"/>
            </a:endParaRPr>
          </a:p>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La présente mesure prévoit la prorogation de ce délai au 31/12/16</a:t>
            </a:r>
            <a:r>
              <a:rPr lang="fr-FR" sz="2400" dirty="0">
                <a:solidFill>
                  <a:srgbClr val="000000"/>
                </a:solidFill>
                <a:latin typeface="Comic Sans MS" pitchFamily="66" charset="0"/>
                <a:cs typeface="Times New Roman" pitchFamily="18" charset="0"/>
              </a:rPr>
              <a:t> pour permettre aux investisseurs de bénéficier des opportunités d’acquisition offertes.  </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
          <p:cNvSpPr>
            <a:spLocks noChangeArrowheads="1"/>
          </p:cNvSpPr>
          <p:nvPr/>
        </p:nvSpPr>
        <p:spPr bwMode="auto">
          <a:xfrm>
            <a:off x="0" y="8821"/>
            <a:ext cx="9144000" cy="6186309"/>
          </a:xfrm>
          <a:prstGeom prst="rect">
            <a:avLst/>
          </a:prstGeom>
          <a:noFill/>
          <a:ln w="9525">
            <a:noFill/>
            <a:miter lim="800000"/>
            <a:headEnd/>
            <a:tailEnd/>
          </a:ln>
        </p:spPr>
        <p:txBody>
          <a:bodyPr wrap="square" anchor="ctr">
            <a:spAutoFit/>
          </a:bodyPr>
          <a:lstStyle/>
          <a:p>
            <a:pPr lvl="1" eaLnBrk="0" hangingPunct="0">
              <a:lnSpc>
                <a:spcPct val="150000"/>
              </a:lnSpc>
            </a:pPr>
            <a:r>
              <a:rPr lang="fr-FR" sz="2400" b="1" dirty="0">
                <a:solidFill>
                  <a:srgbClr val="000000"/>
                </a:solidFill>
                <a:latin typeface="Comic Sans MS" pitchFamily="66" charset="0"/>
                <a:cs typeface="Times New Roman" pitchFamily="18" charset="0"/>
              </a:rPr>
              <a:t>3 </a:t>
            </a:r>
            <a:r>
              <a:rPr lang="fr-FR" sz="2400" b="1" dirty="0" smtClean="0">
                <a:solidFill>
                  <a:srgbClr val="000000"/>
                </a:solidFill>
                <a:latin typeface="Comic Sans MS" pitchFamily="66" charset="0"/>
                <a:cs typeface="Times New Roman" pitchFamily="18" charset="0"/>
              </a:rPr>
              <a:t>- </a:t>
            </a:r>
            <a:r>
              <a:rPr lang="fr-FR" sz="2400" b="1" dirty="0">
                <a:solidFill>
                  <a:srgbClr val="000000"/>
                </a:solidFill>
                <a:latin typeface="Comic Sans MS" pitchFamily="66" charset="0"/>
                <a:cs typeface="Times New Roman" pitchFamily="18" charset="0"/>
              </a:rPr>
              <a:t>Exemptions immobilières en faveur des actes de concession (art 60) :</a:t>
            </a:r>
            <a:endParaRPr lang="fr-FR" sz="2400" dirty="0">
              <a:latin typeface="Comic Sans MS" pitchFamily="66" charset="0"/>
            </a:endParaRPr>
          </a:p>
          <a:p>
            <a:pPr indent="288925" eaLnBrk="0" hangingPunct="0">
              <a:lnSpc>
                <a:spcPct val="150000"/>
              </a:lnSpc>
            </a:pPr>
            <a:r>
              <a:rPr lang="fr-FR" sz="2400" dirty="0">
                <a:solidFill>
                  <a:srgbClr val="000000"/>
                </a:solidFill>
                <a:latin typeface="Comic Sans MS" pitchFamily="66" charset="0"/>
                <a:cs typeface="Times New Roman" pitchFamily="18" charset="0"/>
              </a:rPr>
              <a:t>  </a:t>
            </a:r>
            <a:r>
              <a:rPr lang="fr-FR" sz="2400" b="1" u="sng" dirty="0">
                <a:solidFill>
                  <a:srgbClr val="FF0000"/>
                </a:solidFill>
                <a:latin typeface="Comic Sans MS" pitchFamily="66" charset="0"/>
                <a:cs typeface="Times New Roman" pitchFamily="18" charset="0"/>
              </a:rPr>
              <a:t>L’ordonnance n° 08-04 du 1</a:t>
            </a:r>
            <a:r>
              <a:rPr lang="fr-FR" sz="2400" b="1" u="sng" baseline="30000" dirty="0">
                <a:solidFill>
                  <a:srgbClr val="FF0000"/>
                </a:solidFill>
                <a:latin typeface="Comic Sans MS" pitchFamily="66" charset="0"/>
                <a:cs typeface="Times New Roman" pitchFamily="18" charset="0"/>
              </a:rPr>
              <a:t>er</a:t>
            </a:r>
            <a:r>
              <a:rPr lang="fr-FR" sz="2400" b="1" u="sng" dirty="0">
                <a:solidFill>
                  <a:srgbClr val="FF0000"/>
                </a:solidFill>
                <a:latin typeface="Comic Sans MS" pitchFamily="66" charset="0"/>
                <a:cs typeface="Times New Roman" pitchFamily="18" charset="0"/>
              </a:rPr>
              <a:t> septembre 2008 </a:t>
            </a:r>
            <a:r>
              <a:rPr lang="fr-FR" sz="2400" dirty="0">
                <a:solidFill>
                  <a:srgbClr val="000000"/>
                </a:solidFill>
                <a:latin typeface="Comic Sans MS" pitchFamily="66" charset="0"/>
                <a:cs typeface="Times New Roman" pitchFamily="18" charset="0"/>
              </a:rPr>
              <a:t>a exclue la </a:t>
            </a:r>
            <a:r>
              <a:rPr lang="fr-FR" sz="2400" b="1" u="sng" dirty="0">
                <a:solidFill>
                  <a:srgbClr val="FF0000"/>
                </a:solidFill>
                <a:latin typeface="Comic Sans MS" pitchFamily="66" charset="0"/>
                <a:cs typeface="Times New Roman" pitchFamily="18" charset="0"/>
              </a:rPr>
              <a:t>cession</a:t>
            </a:r>
            <a:r>
              <a:rPr lang="fr-FR" sz="2400" dirty="0">
                <a:solidFill>
                  <a:srgbClr val="000000"/>
                </a:solidFill>
                <a:latin typeface="Comic Sans MS" pitchFamily="66" charset="0"/>
                <a:cs typeface="Times New Roman" pitchFamily="18" charset="0"/>
              </a:rPr>
              <a:t> et a instauré le principe de </a:t>
            </a:r>
            <a:r>
              <a:rPr lang="fr-FR" sz="2400" b="1" u="sng" dirty="0">
                <a:solidFill>
                  <a:srgbClr val="FF0000"/>
                </a:solidFill>
                <a:latin typeface="Comic Sans MS" pitchFamily="66" charset="0"/>
                <a:cs typeface="Times New Roman" pitchFamily="18" charset="0"/>
              </a:rPr>
              <a:t>concession des biens </a:t>
            </a:r>
            <a:r>
              <a:rPr lang="fr-FR" sz="2400" dirty="0">
                <a:solidFill>
                  <a:srgbClr val="000000"/>
                </a:solidFill>
                <a:latin typeface="Comic Sans MS" pitchFamily="66" charset="0"/>
                <a:cs typeface="Times New Roman" pitchFamily="18" charset="0"/>
              </a:rPr>
              <a:t>relevant du domaine privé de l’Etat</a:t>
            </a:r>
            <a:r>
              <a:rPr lang="fr-FR" sz="2400" dirty="0" smtClean="0">
                <a:solidFill>
                  <a:srgbClr val="000000"/>
                </a:solidFill>
                <a:latin typeface="Comic Sans MS" pitchFamily="66" charset="0"/>
                <a:cs typeface="Times New Roman" pitchFamily="18" charset="0"/>
              </a:rPr>
              <a:t>.</a:t>
            </a:r>
          </a:p>
          <a:p>
            <a:pPr indent="288925" eaLnBrk="0" hangingPunct="0">
              <a:lnSpc>
                <a:spcPct val="150000"/>
              </a:lnSpc>
            </a:pPr>
            <a:r>
              <a:rPr lang="fr-FR" sz="2400" dirty="0" smtClean="0">
                <a:solidFill>
                  <a:srgbClr val="000000"/>
                </a:solidFill>
                <a:latin typeface="Comic Sans MS" pitchFamily="66" charset="0"/>
                <a:cs typeface="Times New Roman" pitchFamily="18" charset="0"/>
              </a:rPr>
              <a:t> </a:t>
            </a:r>
            <a:r>
              <a:rPr lang="fr-FR" sz="2400" b="1" u="sng" dirty="0">
                <a:solidFill>
                  <a:srgbClr val="FF0000"/>
                </a:solidFill>
                <a:latin typeface="Comic Sans MS" pitchFamily="66" charset="0"/>
                <a:cs typeface="Times New Roman" pitchFamily="18" charset="0"/>
              </a:rPr>
              <a:t>La durée de  concession industrielle est de 33 ans renouvelable.</a:t>
            </a:r>
            <a:endParaRPr lang="fr-FR" sz="2400" b="1" u="sng" dirty="0">
              <a:solidFill>
                <a:srgbClr val="FF0000"/>
              </a:solidFill>
              <a:latin typeface="Comic Sans MS" pitchFamily="66" charset="0"/>
            </a:endParaRPr>
          </a:p>
          <a:p>
            <a:pPr indent="288925" algn="just" eaLnBrk="0" hangingPunct="0">
              <a:lnSpc>
                <a:spcPct val="150000"/>
              </a:lnSpc>
            </a:pPr>
            <a:r>
              <a:rPr lang="fr-FR" sz="2400" b="1" u="sng" dirty="0">
                <a:solidFill>
                  <a:srgbClr val="FF0000"/>
                </a:solidFill>
                <a:latin typeface="Comic Sans MS" pitchFamily="66" charset="0"/>
                <a:cs typeface="Times New Roman" pitchFamily="18" charset="0"/>
              </a:rPr>
              <a:t>Les investissements sous forme de concession bénéficient des avantages du code de l’investissement </a:t>
            </a:r>
            <a:r>
              <a:rPr lang="fr-FR" sz="2400" dirty="0">
                <a:solidFill>
                  <a:srgbClr val="000000"/>
                </a:solidFill>
                <a:latin typeface="Comic Sans MS" pitchFamily="66" charset="0"/>
                <a:cs typeface="Times New Roman" pitchFamily="18" charset="0"/>
              </a:rPr>
              <a:t>(ordonnance 01-03 du 20 aout 2001), au même titre que des projets sous forme </a:t>
            </a:r>
            <a:r>
              <a:rPr lang="fr-FR" sz="2400" dirty="0" smtClean="0">
                <a:solidFill>
                  <a:srgbClr val="000000"/>
                </a:solidFill>
                <a:latin typeface="Comic Sans MS" pitchFamily="66" charset="0"/>
                <a:cs typeface="Times New Roman" pitchFamily="18" charset="0"/>
              </a:rPr>
              <a:t>d’acquisitions.</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419" name="AutoShape 3"/>
          <p:cNvCxnSpPr>
            <a:cxnSpLocks noChangeShapeType="1"/>
          </p:cNvCxnSpPr>
          <p:nvPr/>
        </p:nvCxnSpPr>
        <p:spPr bwMode="auto">
          <a:xfrm>
            <a:off x="6143625" y="1714500"/>
            <a:ext cx="1200150" cy="0"/>
          </a:xfrm>
          <a:prstGeom prst="straightConnector1">
            <a:avLst/>
          </a:prstGeom>
          <a:noFill/>
          <a:ln w="9525">
            <a:solidFill>
              <a:srgbClr val="000000"/>
            </a:solidFill>
            <a:round/>
            <a:headEnd/>
            <a:tailEnd/>
          </a:ln>
        </p:spPr>
      </p:cxnSp>
      <p:cxnSp>
        <p:nvCxnSpPr>
          <p:cNvPr id="60420" name="AutoShape 5"/>
          <p:cNvCxnSpPr>
            <a:cxnSpLocks noChangeShapeType="1"/>
          </p:cNvCxnSpPr>
          <p:nvPr/>
        </p:nvCxnSpPr>
        <p:spPr bwMode="auto">
          <a:xfrm flipV="1">
            <a:off x="6143625" y="1357313"/>
            <a:ext cx="1143000" cy="333375"/>
          </a:xfrm>
          <a:prstGeom prst="straightConnector1">
            <a:avLst/>
          </a:prstGeom>
          <a:noFill/>
          <a:ln w="9525">
            <a:solidFill>
              <a:srgbClr val="000000"/>
            </a:solidFill>
            <a:round/>
            <a:headEnd/>
            <a:tailEnd/>
          </a:ln>
        </p:spPr>
      </p:cxnSp>
      <p:cxnSp>
        <p:nvCxnSpPr>
          <p:cNvPr id="60421" name="AutoShape 4"/>
          <p:cNvCxnSpPr>
            <a:cxnSpLocks noChangeShapeType="1"/>
          </p:cNvCxnSpPr>
          <p:nvPr/>
        </p:nvCxnSpPr>
        <p:spPr bwMode="auto">
          <a:xfrm>
            <a:off x="6143625" y="1714500"/>
            <a:ext cx="1143000" cy="357188"/>
          </a:xfrm>
          <a:prstGeom prst="straightConnector1">
            <a:avLst/>
          </a:prstGeom>
          <a:noFill/>
          <a:ln w="9525">
            <a:solidFill>
              <a:srgbClr val="000000"/>
            </a:solidFill>
            <a:round/>
            <a:headEnd/>
            <a:tailEnd/>
          </a:ln>
        </p:spPr>
      </p:cxnSp>
      <p:sp>
        <p:nvSpPr>
          <p:cNvPr id="6042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60423" name="Rectangle 7"/>
          <p:cNvSpPr>
            <a:spLocks noChangeArrowheads="1"/>
          </p:cNvSpPr>
          <p:nvPr/>
        </p:nvSpPr>
        <p:spPr bwMode="auto">
          <a:xfrm>
            <a:off x="7143750" y="1000125"/>
            <a:ext cx="1428750" cy="738188"/>
          </a:xfrm>
          <a:prstGeom prst="rect">
            <a:avLst/>
          </a:prstGeom>
          <a:noFill/>
          <a:ln w="9525">
            <a:noFill/>
            <a:miter lim="800000"/>
            <a:headEnd/>
            <a:tailEnd/>
          </a:ln>
        </p:spPr>
        <p:txBody>
          <a:bodyPr anchor="ctr">
            <a:spAutoFit/>
          </a:bodyPr>
          <a:lstStyle/>
          <a:p>
            <a:pPr indent="288925" eaLnBrk="0" hangingPunct="0"/>
            <a:r>
              <a:rPr lang="fr-FR" sz="2400">
                <a:solidFill>
                  <a:srgbClr val="000000"/>
                </a:solidFill>
                <a:cs typeface="Times New Roman" pitchFamily="18" charset="0"/>
              </a:rPr>
              <a:t>DE</a:t>
            </a:r>
            <a:endParaRPr lang="fr-FR" sz="2400"/>
          </a:p>
          <a:p>
            <a:pPr indent="288925" eaLnBrk="0" hangingPunct="0"/>
            <a:endParaRPr lang="fr-FR"/>
          </a:p>
        </p:txBody>
      </p:sp>
      <p:sp>
        <p:nvSpPr>
          <p:cNvPr id="60424" name="Rectangle 8"/>
          <p:cNvSpPr>
            <a:spLocks noChangeArrowheads="1"/>
          </p:cNvSpPr>
          <p:nvPr/>
        </p:nvSpPr>
        <p:spPr bwMode="auto">
          <a:xfrm>
            <a:off x="0" y="1428750"/>
            <a:ext cx="9929813" cy="830263"/>
          </a:xfrm>
          <a:prstGeom prst="rect">
            <a:avLst/>
          </a:prstGeom>
          <a:noFill/>
          <a:ln w="9525">
            <a:noFill/>
            <a:miter lim="800000"/>
            <a:headEnd/>
            <a:tailEnd/>
          </a:ln>
        </p:spPr>
        <p:txBody>
          <a:bodyPr anchor="ctr">
            <a:spAutoFit/>
          </a:bodyPr>
          <a:lstStyle/>
          <a:p>
            <a:pPr indent="288925" eaLnBrk="0" hangingPunct="0"/>
            <a:r>
              <a:rPr lang="fr-FR" sz="2400" dirty="0">
                <a:solidFill>
                  <a:srgbClr val="000000"/>
                </a:solidFill>
                <a:cs typeface="Times New Roman" pitchFamily="18" charset="0"/>
              </a:rPr>
              <a:t>-Ces exemptions immobilières portent sur                TPF</a:t>
            </a:r>
            <a:endParaRPr lang="fr-FR" sz="2400" dirty="0"/>
          </a:p>
          <a:p>
            <a:pPr lvl="2" indent="288925" eaLnBrk="0" hangingPunct="0"/>
            <a:r>
              <a:rPr lang="fr-FR" sz="2400" dirty="0">
                <a:solidFill>
                  <a:srgbClr val="000000"/>
                </a:solidFill>
                <a:cs typeface="Times New Roman" pitchFamily="18" charset="0"/>
              </a:rPr>
              <a:t>                                                                          RD</a:t>
            </a:r>
            <a:endParaRPr lang="fr-FR" sz="2400" dirty="0"/>
          </a:p>
        </p:txBody>
      </p:sp>
      <p:sp>
        <p:nvSpPr>
          <p:cNvPr id="60425" name="Rectangle 9"/>
          <p:cNvSpPr>
            <a:spLocks noChangeArrowheads="1"/>
          </p:cNvSpPr>
          <p:nvPr/>
        </p:nvSpPr>
        <p:spPr bwMode="auto">
          <a:xfrm>
            <a:off x="357188" y="2609026"/>
            <a:ext cx="8429625" cy="2862322"/>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Ces avantages de fiscalité immobilière </a:t>
            </a:r>
            <a:r>
              <a:rPr lang="fr-FR" sz="2400" dirty="0">
                <a:solidFill>
                  <a:srgbClr val="000000"/>
                </a:solidFill>
                <a:latin typeface="Comic Sans MS" pitchFamily="66" charset="0"/>
                <a:cs typeface="Times New Roman" pitchFamily="18" charset="0"/>
              </a:rPr>
              <a:t>sont accordés pour les investisseurs concessionnaires qui sollicitent des facilitations auprès de l’ANDI. Cependant, </a:t>
            </a:r>
            <a:r>
              <a:rPr lang="fr-FR" sz="2400" b="1" u="sng" dirty="0">
                <a:solidFill>
                  <a:srgbClr val="FF0000"/>
                </a:solidFill>
                <a:latin typeface="Comic Sans MS" pitchFamily="66" charset="0"/>
                <a:cs typeface="Times New Roman" pitchFamily="18" charset="0"/>
              </a:rPr>
              <a:t>ceux autorisés par le CALPIREF, sans sollicitation de l’ANDI</a:t>
            </a:r>
            <a:r>
              <a:rPr lang="fr-FR" sz="2400" dirty="0">
                <a:solidFill>
                  <a:srgbClr val="000000"/>
                </a:solidFill>
                <a:latin typeface="Comic Sans MS" pitchFamily="66" charset="0"/>
                <a:cs typeface="Times New Roman" pitchFamily="18" charset="0"/>
              </a:rPr>
              <a:t>, ne bénéficient pas de ces exemptions immobilières.</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1"/>
          <p:cNvSpPr>
            <a:spLocks noChangeArrowheads="1"/>
          </p:cNvSpPr>
          <p:nvPr/>
        </p:nvSpPr>
        <p:spPr bwMode="auto">
          <a:xfrm>
            <a:off x="357188" y="1000125"/>
            <a:ext cx="8501062" cy="3786188"/>
          </a:xfrm>
          <a:prstGeom prst="rect">
            <a:avLst/>
          </a:prstGeom>
          <a:noFill/>
          <a:ln w="9525">
            <a:noFill/>
            <a:miter lim="800000"/>
            <a:headEnd/>
            <a:tailEnd/>
          </a:ln>
        </p:spPr>
        <p:txBody>
          <a:bodyPr anchor="ctr">
            <a:spAutoFit/>
          </a:bodyPr>
          <a:lstStyle/>
          <a:p>
            <a:pPr indent="288925" algn="justLow" eaLnBrk="0" hangingPunct="0">
              <a:lnSpc>
                <a:spcPct val="200000"/>
              </a:lnSpc>
            </a:pPr>
            <a:r>
              <a:rPr lang="fr-FR" sz="2400" dirty="0">
                <a:solidFill>
                  <a:srgbClr val="000000"/>
                </a:solidFill>
                <a:latin typeface="Comic Sans MS" pitchFamily="66" charset="0"/>
                <a:cs typeface="Times New Roman" pitchFamily="18" charset="0"/>
              </a:rPr>
              <a:t>En vue d’instaurer </a:t>
            </a:r>
            <a:r>
              <a:rPr lang="fr-FR" sz="2400" b="1" u="sng" dirty="0">
                <a:solidFill>
                  <a:srgbClr val="FF0000"/>
                </a:solidFill>
                <a:latin typeface="Comic Sans MS" pitchFamily="66" charset="0"/>
                <a:cs typeface="Times New Roman" pitchFamily="18" charset="0"/>
              </a:rPr>
              <a:t>une équité entre les investisseurs bénéficiant de concession</a:t>
            </a:r>
            <a:r>
              <a:rPr lang="fr-FR" sz="2400" dirty="0">
                <a:solidFill>
                  <a:srgbClr val="000000"/>
                </a:solidFill>
                <a:latin typeface="Comic Sans MS" pitchFamily="66" charset="0"/>
                <a:cs typeface="Times New Roman" pitchFamily="18" charset="0"/>
              </a:rPr>
              <a:t>, </a:t>
            </a:r>
            <a:r>
              <a:rPr lang="fr-FR" sz="2400" dirty="0">
                <a:latin typeface="Comic Sans MS" pitchFamily="66" charset="0"/>
                <a:cs typeface="Times New Roman" pitchFamily="18" charset="0"/>
              </a:rPr>
              <a:t>cette mesure vise à étendre ces avantages (DE, TPF, RD) aux investisseurs agréés par le CALPIREF sur simple déclaration auprès de l’ANDI et sans exiger une décision d’octroi d’avantages</a:t>
            </a:r>
            <a:r>
              <a:rPr lang="fr-FR" sz="2400" dirty="0">
                <a:solidFill>
                  <a:srgbClr val="000000"/>
                </a:solidFill>
                <a:latin typeface="Comic Sans MS" pitchFamily="66" charset="0"/>
                <a:cs typeface="Times New Roman" pitchFamily="18" charset="0"/>
              </a:rPr>
              <a:t>.</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67544" y="260648"/>
            <a:ext cx="8229600" cy="636680"/>
          </a:xfrm>
        </p:spPr>
        <p:txBody>
          <a:bodyPr>
            <a:normAutofit fontScale="90000"/>
          </a:bodyPr>
          <a:lstStyle/>
          <a:p>
            <a:pPr algn="ctr"/>
            <a:r>
              <a:rPr lang="fr-FR" sz="5400" b="1" dirty="0" smtClean="0">
                <a:latin typeface="Comic Sans MS" pitchFamily="66" charset="0"/>
              </a:rPr>
              <a:t>Loi de finances pour 2015</a:t>
            </a:r>
            <a:endParaRPr lang="fr-FR" b="1" dirty="0"/>
          </a:p>
        </p:txBody>
      </p:sp>
      <p:sp>
        <p:nvSpPr>
          <p:cNvPr id="5122" name="Espace réservé du contenu 2"/>
          <p:cNvSpPr>
            <a:spLocks noGrp="1"/>
          </p:cNvSpPr>
          <p:nvPr>
            <p:ph idx="1"/>
          </p:nvPr>
        </p:nvSpPr>
        <p:spPr>
          <a:xfrm>
            <a:off x="457200" y="1412776"/>
            <a:ext cx="8229600" cy="4911824"/>
          </a:xfrm>
        </p:spPr>
        <p:txBody>
          <a:bodyPr>
            <a:normAutofit/>
          </a:bodyPr>
          <a:lstStyle/>
          <a:p>
            <a:r>
              <a:rPr lang="fr-FR" dirty="0" smtClean="0">
                <a:latin typeface="Comic Sans MS" pitchFamily="66" charset="0"/>
              </a:rPr>
              <a:t>Loi de finances 2015 s’inscrit </a:t>
            </a:r>
            <a:r>
              <a:rPr lang="fr-FR" dirty="0" smtClean="0">
                <a:solidFill>
                  <a:srgbClr val="FF0000"/>
                </a:solidFill>
                <a:latin typeface="Comic Sans MS" pitchFamily="66" charset="0"/>
              </a:rPr>
              <a:t>dans la démarche de  mise en œuvre du </a:t>
            </a:r>
            <a:r>
              <a:rPr lang="fr-FR" b="1" u="sng" dirty="0" smtClean="0">
                <a:solidFill>
                  <a:srgbClr val="FF0000"/>
                </a:solidFill>
                <a:latin typeface="Comic Sans MS" pitchFamily="66" charset="0"/>
              </a:rPr>
              <a:t>plan quinquennal 2015-2019</a:t>
            </a:r>
            <a:r>
              <a:rPr lang="fr-FR" dirty="0" smtClean="0">
                <a:latin typeface="Comic Sans MS" pitchFamily="66" charset="0"/>
              </a:rPr>
              <a:t>;</a:t>
            </a:r>
          </a:p>
          <a:p>
            <a:r>
              <a:rPr lang="fr-FR" dirty="0" smtClean="0">
                <a:latin typeface="Comic Sans MS" pitchFamily="66" charset="0"/>
              </a:rPr>
              <a:t>Elle tire son essence du </a:t>
            </a:r>
            <a:r>
              <a:rPr lang="fr-FR" b="1" dirty="0" smtClean="0">
                <a:solidFill>
                  <a:srgbClr val="FF0000"/>
                </a:solidFill>
                <a:latin typeface="Comic Sans MS" pitchFamily="66" charset="0"/>
              </a:rPr>
              <a:t>plan d’action du Gouvernement </a:t>
            </a:r>
            <a:r>
              <a:rPr lang="fr-FR" dirty="0" smtClean="0">
                <a:latin typeface="Comic Sans MS" pitchFamily="66" charset="0"/>
              </a:rPr>
              <a:t>dont les </a:t>
            </a:r>
            <a:r>
              <a:rPr lang="fr-FR" b="1" u="sng" dirty="0" smtClean="0">
                <a:latin typeface="Comic Sans MS" pitchFamily="66" charset="0"/>
              </a:rPr>
              <a:t>principaux axes</a:t>
            </a:r>
            <a:r>
              <a:rPr lang="fr-FR" dirty="0" smtClean="0">
                <a:latin typeface="Comic Sans MS" pitchFamily="66" charset="0"/>
              </a:rPr>
              <a:t>, notamment ceux à caractère socioéconomique, sont :</a:t>
            </a:r>
          </a:p>
          <a:p>
            <a:pPr lvl="0">
              <a:buNone/>
            </a:pPr>
            <a:r>
              <a:rPr lang="fr-FR" b="1" dirty="0" smtClean="0">
                <a:latin typeface="Comic Sans MS" pitchFamily="66" charset="0"/>
              </a:rPr>
              <a:t>1- </a:t>
            </a:r>
            <a:r>
              <a:rPr lang="fr-FR" dirty="0" smtClean="0">
                <a:latin typeface="Comic Sans MS" pitchFamily="66" charset="0"/>
              </a:rPr>
              <a:t>La construction d’une économie émergente à travers des politiques </a:t>
            </a:r>
            <a:r>
              <a:rPr lang="fr-FR" u="sng" dirty="0" smtClean="0">
                <a:solidFill>
                  <a:srgbClr val="FF0000"/>
                </a:solidFill>
                <a:latin typeface="Comic Sans MS" pitchFamily="66" charset="0"/>
              </a:rPr>
              <a:t>(i) de </a:t>
            </a:r>
            <a:r>
              <a:rPr lang="fr-FR" u="sng" dirty="0" err="1" smtClean="0">
                <a:solidFill>
                  <a:srgbClr val="FF0000"/>
                </a:solidFill>
                <a:latin typeface="Comic Sans MS" pitchFamily="66" charset="0"/>
              </a:rPr>
              <a:t>réindustrialisation</a:t>
            </a:r>
            <a:r>
              <a:rPr lang="fr-FR" dirty="0" smtClean="0">
                <a:latin typeface="Comic Sans MS" pitchFamily="66" charset="0"/>
              </a:rPr>
              <a:t>, </a:t>
            </a:r>
            <a:r>
              <a:rPr lang="fr-FR" u="sng" dirty="0" smtClean="0">
                <a:solidFill>
                  <a:srgbClr val="FF0000"/>
                </a:solidFill>
                <a:latin typeface="Comic Sans MS" pitchFamily="66" charset="0"/>
              </a:rPr>
              <a:t>(ii) de développement agricole et rural </a:t>
            </a:r>
            <a:r>
              <a:rPr lang="fr-FR" dirty="0" smtClean="0">
                <a:latin typeface="Comic Sans MS" pitchFamily="66" charset="0"/>
              </a:rPr>
              <a:t>et </a:t>
            </a:r>
            <a:r>
              <a:rPr lang="fr-FR" dirty="0" smtClean="0">
                <a:solidFill>
                  <a:srgbClr val="FF0000"/>
                </a:solidFill>
                <a:latin typeface="Comic Sans MS" pitchFamily="66" charset="0"/>
              </a:rPr>
              <a:t>(iii) </a:t>
            </a:r>
            <a:r>
              <a:rPr lang="fr-FR" dirty="0" smtClean="0">
                <a:latin typeface="Comic Sans MS" pitchFamily="66" charset="0"/>
              </a:rPr>
              <a:t>de </a:t>
            </a:r>
            <a:r>
              <a:rPr lang="fr-FR" u="sng" dirty="0" smtClean="0">
                <a:solidFill>
                  <a:srgbClr val="FF0000"/>
                </a:solidFill>
                <a:latin typeface="Comic Sans MS" pitchFamily="66" charset="0"/>
              </a:rPr>
              <a:t>valorisation des secteurs de l’énergie et du tourisme.</a:t>
            </a:r>
          </a:p>
          <a:p>
            <a:endParaRPr lang="fr-FR" dirty="0" smtClean="0"/>
          </a:p>
          <a:p>
            <a:endParaRPr lang="fr-FR" dirty="0" smtClean="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20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fade">
                                      <p:cBhvr>
                                        <p:cTn id="12" dur="20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fade">
                                      <p:cBhvr>
                                        <p:cTn id="17" dur="2000"/>
                                        <p:tgtEl>
                                          <p:spTgt spid="51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1"/>
          <p:cNvSpPr>
            <a:spLocks noChangeArrowheads="1"/>
          </p:cNvSpPr>
          <p:nvPr/>
        </p:nvSpPr>
        <p:spPr bwMode="auto">
          <a:xfrm>
            <a:off x="285750" y="928688"/>
            <a:ext cx="8429625" cy="1200150"/>
          </a:xfrm>
          <a:prstGeom prst="rect">
            <a:avLst/>
          </a:prstGeom>
          <a:noFill/>
          <a:ln w="9525">
            <a:noFill/>
            <a:miter lim="800000"/>
            <a:headEnd/>
            <a:tailEnd/>
          </a:ln>
        </p:spPr>
        <p:txBody>
          <a:bodyPr anchor="ctr">
            <a:spAutoFit/>
          </a:bodyPr>
          <a:lstStyle/>
          <a:p>
            <a:pPr indent="288925" algn="ctr" eaLnBrk="0" hangingPunct="0"/>
            <a:endParaRPr lang="fr-FR" sz="2400" dirty="0">
              <a:solidFill>
                <a:srgbClr val="000000"/>
              </a:solidFill>
              <a:cs typeface="Times New Roman" pitchFamily="18" charset="0"/>
            </a:endParaRPr>
          </a:p>
          <a:p>
            <a:pPr indent="288925" algn="ctr" eaLnBrk="0" hangingPunct="0"/>
            <a:r>
              <a:rPr lang="fr-FR" sz="2400" b="1" dirty="0">
                <a:solidFill>
                  <a:srgbClr val="000000"/>
                </a:solidFill>
                <a:cs typeface="Times New Roman" pitchFamily="18" charset="0"/>
              </a:rPr>
              <a:t>-</a:t>
            </a:r>
            <a:r>
              <a:rPr lang="fr-FR" sz="2400" b="1" u="sng" dirty="0">
                <a:solidFill>
                  <a:srgbClr val="000000"/>
                </a:solidFill>
                <a:latin typeface="Comic Sans MS" pitchFamily="66" charset="0"/>
                <a:cs typeface="Times New Roman" pitchFamily="18" charset="0"/>
              </a:rPr>
              <a:t>Rappel</a:t>
            </a:r>
            <a:r>
              <a:rPr lang="fr-FR" sz="2400" b="1" dirty="0">
                <a:solidFill>
                  <a:srgbClr val="000000"/>
                </a:solidFill>
                <a:latin typeface="Comic Sans MS" pitchFamily="66" charset="0"/>
                <a:cs typeface="Times New Roman" pitchFamily="18" charset="0"/>
              </a:rPr>
              <a:t> :</a:t>
            </a:r>
            <a:r>
              <a:rPr lang="fr-FR" sz="2400" dirty="0">
                <a:solidFill>
                  <a:srgbClr val="000000"/>
                </a:solidFill>
                <a:latin typeface="Comic Sans MS" pitchFamily="66" charset="0"/>
                <a:cs typeface="Times New Roman" pitchFamily="18" charset="0"/>
              </a:rPr>
              <a:t> le foncier domanial industriel est géré par l’ANIREF et constitué de : </a:t>
            </a:r>
            <a:endParaRPr lang="fr-FR" sz="2400" dirty="0">
              <a:latin typeface="Comic Sans MS" pitchFamily="66" charset="0"/>
            </a:endParaRPr>
          </a:p>
        </p:txBody>
      </p:sp>
      <p:sp>
        <p:nvSpPr>
          <p:cNvPr id="62468" name="Rectangle 2"/>
          <p:cNvSpPr>
            <a:spLocks noChangeArrowheads="1"/>
          </p:cNvSpPr>
          <p:nvPr/>
        </p:nvSpPr>
        <p:spPr bwMode="auto">
          <a:xfrm>
            <a:off x="-142875" y="4214813"/>
            <a:ext cx="9286875" cy="369887"/>
          </a:xfrm>
          <a:prstGeom prst="rect">
            <a:avLst/>
          </a:prstGeom>
          <a:noFill/>
          <a:ln w="9525">
            <a:noFill/>
            <a:miter lim="800000"/>
            <a:headEnd/>
            <a:tailEnd/>
          </a:ln>
        </p:spPr>
        <p:txBody>
          <a:bodyPr anchor="ctr">
            <a:spAutoFit/>
          </a:bodyPr>
          <a:lstStyle/>
          <a:p>
            <a:pPr indent="288925" eaLnBrk="0" hangingPunct="0"/>
            <a:r>
              <a:rPr lang="fr-FR" dirty="0">
                <a:solidFill>
                  <a:srgbClr val="000000"/>
                </a:solidFill>
                <a:cs typeface="Times New Roman" pitchFamily="18" charset="0"/>
              </a:rPr>
              <a:t>-Biens excédentaires        -Biens des EPE dissoutes         -Biens des zones d’activité</a:t>
            </a:r>
            <a:endParaRPr lang="fr-FR" dirty="0"/>
          </a:p>
        </p:txBody>
      </p:sp>
      <p:cxnSp>
        <p:nvCxnSpPr>
          <p:cNvPr id="6" name="Connecteur droit 5"/>
          <p:cNvCxnSpPr/>
          <p:nvPr/>
        </p:nvCxnSpPr>
        <p:spPr>
          <a:xfrm>
            <a:off x="1428750" y="2928938"/>
            <a:ext cx="6357938" cy="1587"/>
          </a:xfrm>
          <a:prstGeom prst="line">
            <a:avLst/>
          </a:prstGeom>
        </p:spPr>
        <p:style>
          <a:lnRef idx="1">
            <a:schemeClr val="dk1"/>
          </a:lnRef>
          <a:fillRef idx="0">
            <a:schemeClr val="dk1"/>
          </a:fillRef>
          <a:effectRef idx="0">
            <a:schemeClr val="dk1"/>
          </a:effectRef>
          <a:fontRef idx="minor">
            <a:schemeClr val="tx1"/>
          </a:fontRef>
        </p:style>
      </p:cxnSp>
      <p:cxnSp>
        <p:nvCxnSpPr>
          <p:cNvPr id="8" name="Connecteur droit 7"/>
          <p:cNvCxnSpPr>
            <a:stCxn id="62467" idx="2"/>
          </p:cNvCxnSpPr>
          <p:nvPr/>
        </p:nvCxnSpPr>
        <p:spPr>
          <a:xfrm rot="5400000">
            <a:off x="3601244" y="3029744"/>
            <a:ext cx="1800225" cy="1587"/>
          </a:xfrm>
          <a:prstGeom prst="line">
            <a:avLst/>
          </a:prstGeom>
        </p:spPr>
        <p:style>
          <a:lnRef idx="1">
            <a:schemeClr val="dk1"/>
          </a:lnRef>
          <a:fillRef idx="0">
            <a:schemeClr val="dk1"/>
          </a:fillRef>
          <a:effectRef idx="0">
            <a:schemeClr val="dk1"/>
          </a:effectRef>
          <a:fontRef idx="minor">
            <a:schemeClr val="tx1"/>
          </a:fontRef>
        </p:style>
      </p:cxnSp>
      <p:cxnSp>
        <p:nvCxnSpPr>
          <p:cNvPr id="10" name="Connecteur droit 9"/>
          <p:cNvCxnSpPr/>
          <p:nvPr/>
        </p:nvCxnSpPr>
        <p:spPr>
          <a:xfrm rot="5400000">
            <a:off x="891382" y="3464719"/>
            <a:ext cx="1073150" cy="1587"/>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rot="5400000">
            <a:off x="7180263" y="3535363"/>
            <a:ext cx="1214437" cy="1587"/>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14313" y="1196965"/>
            <a:ext cx="8715375" cy="3416320"/>
          </a:xfrm>
          <a:prstGeom prst="rect">
            <a:avLst/>
          </a:prstGeom>
          <a:noFill/>
          <a:ln w="9525">
            <a:noFill/>
            <a:miter lim="800000"/>
            <a:headEnd/>
            <a:tailEnd/>
          </a:ln>
          <a:effectLst/>
        </p:spPr>
        <p:txBody>
          <a:bodyPr anchor="ctr">
            <a:spAutoFit/>
          </a:bodyPr>
          <a:lstStyle/>
          <a:p>
            <a:pPr marL="263525" lvl="1" algn="justLow" eaLnBrk="0" hangingPunct="0">
              <a:lnSpc>
                <a:spcPct val="150000"/>
              </a:lnSpc>
              <a:defRPr/>
            </a:pPr>
            <a:r>
              <a:rPr lang="fr-FR" sz="2400" b="1" dirty="0" smtClean="0">
                <a:solidFill>
                  <a:srgbClr val="000000"/>
                </a:solidFill>
                <a:latin typeface="Comic Sans MS" pitchFamily="66" charset="0"/>
                <a:ea typeface="Times New Roman" pitchFamily="18" charset="0"/>
                <a:cs typeface="Arial" pitchFamily="34" charset="0"/>
              </a:rPr>
              <a:t>4-  </a:t>
            </a:r>
            <a:r>
              <a:rPr lang="fr-FR" sz="2400" b="1" dirty="0">
                <a:solidFill>
                  <a:srgbClr val="000000"/>
                </a:solidFill>
                <a:latin typeface="Comic Sans MS" pitchFamily="66" charset="0"/>
                <a:ea typeface="Times New Roman" pitchFamily="18" charset="0"/>
                <a:cs typeface="Arial" pitchFamily="34" charset="0"/>
              </a:rPr>
              <a:t>Exclusion de l’activité de promotion immobilière, du champ d’application de la concession (art 61) :</a:t>
            </a:r>
          </a:p>
          <a:p>
            <a:pPr lvl="1" algn="justLow" eaLnBrk="0" hangingPunct="0">
              <a:lnSpc>
                <a:spcPct val="150000"/>
              </a:lnSpc>
              <a:defRPr/>
            </a:pPr>
            <a:endParaRPr lang="fr-FR" sz="2400" dirty="0">
              <a:latin typeface="Comic Sans MS" pitchFamily="66" charset="0"/>
              <a:cs typeface="Arial" pitchFamily="34" charset="0"/>
            </a:endParaRPr>
          </a:p>
          <a:p>
            <a:pPr indent="288925" algn="justLow" eaLnBrk="0" hangingPunct="0">
              <a:lnSpc>
                <a:spcPct val="150000"/>
              </a:lnSpc>
              <a:defRPr/>
            </a:pPr>
            <a:r>
              <a:rPr lang="fr-FR" sz="2400" b="1" u="sng" dirty="0">
                <a:solidFill>
                  <a:srgbClr val="FF0000"/>
                </a:solidFill>
                <a:latin typeface="Comic Sans MS" pitchFamily="66" charset="0"/>
                <a:ea typeface="Times New Roman" pitchFamily="18" charset="0"/>
                <a:cs typeface="Arial" pitchFamily="34" charset="0"/>
              </a:rPr>
              <a:t>L’ordonnance 08-04 du 1</a:t>
            </a:r>
            <a:r>
              <a:rPr lang="fr-FR" sz="2400" b="1" u="sng" baseline="30000" dirty="0">
                <a:solidFill>
                  <a:srgbClr val="FF0000"/>
                </a:solidFill>
                <a:latin typeface="Comic Sans MS" pitchFamily="66" charset="0"/>
                <a:ea typeface="Times New Roman" pitchFamily="18" charset="0"/>
                <a:cs typeface="Arial" pitchFamily="34" charset="0"/>
              </a:rPr>
              <a:t>er</a:t>
            </a:r>
            <a:r>
              <a:rPr lang="fr-FR" sz="2400" b="1" u="sng" dirty="0">
                <a:solidFill>
                  <a:srgbClr val="FF0000"/>
                </a:solidFill>
                <a:latin typeface="Comic Sans MS" pitchFamily="66" charset="0"/>
                <a:ea typeface="Times New Roman" pitchFamily="18" charset="0"/>
                <a:cs typeface="Arial" pitchFamily="34" charset="0"/>
              </a:rPr>
              <a:t> septembre 2008 </a:t>
            </a:r>
            <a:r>
              <a:rPr lang="fr-FR" sz="2400" dirty="0">
                <a:solidFill>
                  <a:srgbClr val="000000"/>
                </a:solidFill>
                <a:latin typeface="Comic Sans MS" pitchFamily="66" charset="0"/>
                <a:ea typeface="Times New Roman" pitchFamily="18" charset="0"/>
                <a:cs typeface="Arial" pitchFamily="34" charset="0"/>
              </a:rPr>
              <a:t>relative à </a:t>
            </a:r>
            <a:r>
              <a:rPr lang="fr-FR" sz="2400" b="1" u="sng" dirty="0">
                <a:solidFill>
                  <a:srgbClr val="FF0000"/>
                </a:solidFill>
                <a:latin typeface="Comic Sans MS" pitchFamily="66" charset="0"/>
                <a:ea typeface="Times New Roman" pitchFamily="18" charset="0"/>
                <a:cs typeface="Arial" pitchFamily="34" charset="0"/>
              </a:rPr>
              <a:t>la concession a exclu du mode de concession non convertible en cession</a:t>
            </a:r>
            <a:r>
              <a:rPr lang="fr-FR" sz="2400" dirty="0">
                <a:solidFill>
                  <a:srgbClr val="000000"/>
                </a:solidFill>
                <a:latin typeface="Comic Sans MS" pitchFamily="66" charset="0"/>
                <a:ea typeface="Times New Roman" pitchFamily="18" charset="0"/>
                <a:cs typeface="Arial" pitchFamily="34" charset="0"/>
              </a:rPr>
              <a:t> les opérations suivantes :</a:t>
            </a:r>
            <a:endParaRPr lang="fr-FR" sz="2400" dirty="0">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1"/>
          <p:cNvSpPr>
            <a:spLocks noChangeArrowheads="1"/>
          </p:cNvSpPr>
          <p:nvPr/>
        </p:nvSpPr>
        <p:spPr bwMode="auto">
          <a:xfrm>
            <a:off x="357188" y="539461"/>
            <a:ext cx="8358187" cy="5017079"/>
          </a:xfrm>
          <a:prstGeom prst="rect">
            <a:avLst/>
          </a:prstGeom>
          <a:noFill/>
          <a:ln w="9525">
            <a:noFill/>
            <a:miter lim="800000"/>
            <a:headEnd/>
            <a:tailEnd/>
          </a:ln>
        </p:spPr>
        <p:txBody>
          <a:bodyPr anchor="ctr">
            <a:spAutoFit/>
          </a:bodyPr>
          <a:lstStyle/>
          <a:p>
            <a:pPr algn="justLow" eaLnBrk="0" hangingPunct="0">
              <a:lnSpc>
                <a:spcPct val="150000"/>
              </a:lnSpc>
              <a:buFontTx/>
              <a:buChar char="•"/>
            </a:pPr>
            <a:r>
              <a:rPr lang="fr-FR" sz="2400" dirty="0">
                <a:solidFill>
                  <a:srgbClr val="000000"/>
                </a:solidFill>
                <a:cs typeface="Times New Roman" pitchFamily="18" charset="0"/>
              </a:rPr>
              <a:t>   </a:t>
            </a:r>
            <a:r>
              <a:rPr lang="fr-FR" sz="2400" dirty="0">
                <a:solidFill>
                  <a:srgbClr val="000000"/>
                </a:solidFill>
                <a:latin typeface="Comic Sans MS" pitchFamily="66" charset="0"/>
                <a:cs typeface="Times New Roman" pitchFamily="18" charset="0"/>
              </a:rPr>
              <a:t>Terres agricoles (soumises à la loi sur la concession agricole-durée 40 ans) ;</a:t>
            </a:r>
            <a:endParaRPr lang="fr-FR" sz="2400" dirty="0">
              <a:latin typeface="Comic Sans MS" pitchFamily="66" charset="0"/>
            </a:endParaRPr>
          </a:p>
          <a:p>
            <a:pPr algn="justLow" eaLnBrk="0" hangingPunct="0">
              <a:lnSpc>
                <a:spcPct val="150000"/>
              </a:lnSpc>
              <a:buFontTx/>
              <a:buChar char="•"/>
            </a:pPr>
            <a:r>
              <a:rPr lang="fr-FR" sz="2400" dirty="0">
                <a:solidFill>
                  <a:srgbClr val="000000"/>
                </a:solidFill>
                <a:latin typeface="Comic Sans MS" pitchFamily="66" charset="0"/>
                <a:cs typeface="Times New Roman" pitchFamily="18" charset="0"/>
              </a:rPr>
              <a:t>   Terrains des périmètres miniers (soumis à la loi minière) ;</a:t>
            </a:r>
            <a:endParaRPr lang="fr-FR" sz="2400" dirty="0">
              <a:latin typeface="Comic Sans MS" pitchFamily="66" charset="0"/>
            </a:endParaRPr>
          </a:p>
          <a:p>
            <a:pPr algn="justLow" eaLnBrk="0" hangingPunct="0">
              <a:lnSpc>
                <a:spcPct val="150000"/>
              </a:lnSpc>
              <a:buFontTx/>
              <a:buChar char="•"/>
            </a:pPr>
            <a:r>
              <a:rPr lang="fr-FR" sz="2400" dirty="0">
                <a:solidFill>
                  <a:srgbClr val="000000"/>
                </a:solidFill>
                <a:latin typeface="Comic Sans MS" pitchFamily="66" charset="0"/>
                <a:cs typeface="Times New Roman" pitchFamily="18" charset="0"/>
              </a:rPr>
              <a:t>   Terrains des périmètres pétroliers (soumis à la loi sur les hydrocarbures) ;</a:t>
            </a:r>
            <a:endParaRPr lang="fr-FR" sz="2400" dirty="0">
              <a:latin typeface="Comic Sans MS" pitchFamily="66" charset="0"/>
            </a:endParaRPr>
          </a:p>
          <a:p>
            <a:pPr algn="justLow" eaLnBrk="0" hangingPunct="0">
              <a:lnSpc>
                <a:spcPct val="150000"/>
              </a:lnSpc>
              <a:buFontTx/>
              <a:buChar char="•"/>
            </a:pPr>
            <a:r>
              <a:rPr lang="fr-FR" sz="2400" dirty="0">
                <a:solidFill>
                  <a:srgbClr val="000000"/>
                </a:solidFill>
                <a:latin typeface="Comic Sans MS" pitchFamily="66" charset="0"/>
                <a:cs typeface="Times New Roman" pitchFamily="18" charset="0"/>
              </a:rPr>
              <a:t>   Terrains des périmètres  des ouvrages électriques et gaziers (soumis à la loi  sur les l’électricité et le gaz) ;</a:t>
            </a:r>
            <a:endParaRPr lang="fr-FR" sz="2400" dirty="0">
              <a:latin typeface="Comic Sans MS" pitchFamily="66" charset="0"/>
            </a:endParaRPr>
          </a:p>
          <a:p>
            <a:pPr algn="justLow" eaLnBrk="0" hangingPunct="0">
              <a:lnSpc>
                <a:spcPct val="150000"/>
              </a:lnSpc>
              <a:buFontTx/>
              <a:buChar char="•"/>
            </a:pPr>
            <a:r>
              <a:rPr lang="fr-FR" sz="2400" dirty="0">
                <a:solidFill>
                  <a:srgbClr val="000000"/>
                </a:solidFill>
                <a:latin typeface="Comic Sans MS" pitchFamily="66" charset="0"/>
                <a:cs typeface="Times New Roman" pitchFamily="18" charset="0"/>
              </a:rPr>
              <a:t>  Terrains des périmètres archéologiques et culturels ;</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1"/>
          <p:cNvSpPr>
            <a:spLocks noChangeArrowheads="1"/>
          </p:cNvSpPr>
          <p:nvPr/>
        </p:nvSpPr>
        <p:spPr bwMode="auto">
          <a:xfrm>
            <a:off x="500063" y="1867286"/>
            <a:ext cx="8001000" cy="1693092"/>
          </a:xfrm>
          <a:prstGeom prst="rect">
            <a:avLst/>
          </a:prstGeom>
          <a:noFill/>
          <a:ln w="9525">
            <a:noFill/>
            <a:miter lim="800000"/>
            <a:headEnd/>
            <a:tailEnd/>
          </a:ln>
        </p:spPr>
        <p:txBody>
          <a:bodyPr anchor="ctr">
            <a:spAutoFit/>
          </a:bodyPr>
          <a:lstStyle/>
          <a:p>
            <a:pPr algn="justLow" eaLnBrk="0" hangingPunct="0">
              <a:lnSpc>
                <a:spcPct val="150000"/>
              </a:lnSpc>
              <a:buFontTx/>
              <a:buChar char="•"/>
            </a:pPr>
            <a:r>
              <a:rPr lang="fr-FR" sz="2400" dirty="0">
                <a:solidFill>
                  <a:srgbClr val="000000"/>
                </a:solidFill>
                <a:latin typeface="Comic Sans MS" pitchFamily="66" charset="0"/>
                <a:cs typeface="Times New Roman" pitchFamily="18" charset="0"/>
              </a:rPr>
              <a:t>  Terrains destinés à la promotion immobilière et foncière bénéficiant de l’aide de l’Etat (LPA, LPP, AADL, Rural).</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1"/>
          <p:cNvSpPr>
            <a:spLocks noChangeArrowheads="1"/>
          </p:cNvSpPr>
          <p:nvPr/>
        </p:nvSpPr>
        <p:spPr bwMode="auto">
          <a:xfrm>
            <a:off x="285750" y="520750"/>
            <a:ext cx="8501063" cy="5078313"/>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dirty="0">
                <a:solidFill>
                  <a:srgbClr val="000000"/>
                </a:solidFill>
                <a:latin typeface="Comic Sans MS" pitchFamily="66" charset="0"/>
                <a:cs typeface="Times New Roman" pitchFamily="18" charset="0"/>
              </a:rPr>
              <a:t>Cette </a:t>
            </a:r>
            <a:r>
              <a:rPr lang="fr-FR" sz="2400" u="sng" dirty="0">
                <a:solidFill>
                  <a:srgbClr val="FF0000"/>
                </a:solidFill>
                <a:latin typeface="Comic Sans MS" pitchFamily="66" charset="0"/>
                <a:cs typeface="Times New Roman" pitchFamily="18" charset="0"/>
              </a:rPr>
              <a:t>exclusion de la concession immobilière est liée au fait que ces terrains sont réglementés par des textes spécifiques ou ils sont convertibles en cession soumise à un texte particulier</a:t>
            </a:r>
            <a:r>
              <a:rPr lang="fr-FR" sz="2400" dirty="0" smtClean="0">
                <a:solidFill>
                  <a:srgbClr val="000000"/>
                </a:solidFill>
                <a:latin typeface="Comic Sans MS" pitchFamily="66" charset="0"/>
                <a:cs typeface="Times New Roman" pitchFamily="18" charset="0"/>
              </a:rPr>
              <a:t>.</a:t>
            </a:r>
          </a:p>
          <a:p>
            <a:pPr indent="288925"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Par contre, </a:t>
            </a:r>
            <a:r>
              <a:rPr lang="fr-FR" sz="2400" b="1" u="sng" dirty="0">
                <a:solidFill>
                  <a:srgbClr val="FF0000"/>
                </a:solidFill>
                <a:latin typeface="Comic Sans MS" pitchFamily="66" charset="0"/>
                <a:cs typeface="Times New Roman" pitchFamily="18" charset="0"/>
              </a:rPr>
              <a:t>la promotion immobilière commerciale </a:t>
            </a:r>
            <a:r>
              <a:rPr lang="fr-FR" sz="2400" dirty="0">
                <a:solidFill>
                  <a:srgbClr val="000000"/>
                </a:solidFill>
                <a:latin typeface="Comic Sans MS" pitchFamily="66" charset="0"/>
                <a:cs typeface="Times New Roman" pitchFamily="18" charset="0"/>
              </a:rPr>
              <a:t>n’est pas concernée par cette exclusion. </a:t>
            </a:r>
            <a:endParaRPr lang="fr-FR" sz="2400" dirty="0" smtClean="0">
              <a:solidFill>
                <a:srgbClr val="000000"/>
              </a:solidFill>
              <a:latin typeface="Comic Sans MS" pitchFamily="66" charset="0"/>
              <a:cs typeface="Times New Roman" pitchFamily="18" charset="0"/>
            </a:endParaRPr>
          </a:p>
          <a:p>
            <a:pPr indent="288925" algn="justLow" eaLnBrk="0" hangingPunct="0">
              <a:lnSpc>
                <a:spcPct val="150000"/>
              </a:lnSpc>
            </a:pPr>
            <a:r>
              <a:rPr lang="fr-FR" sz="2400" dirty="0" smtClean="0">
                <a:solidFill>
                  <a:srgbClr val="000000"/>
                </a:solidFill>
                <a:latin typeface="Comic Sans MS" pitchFamily="66" charset="0"/>
                <a:cs typeface="Times New Roman" pitchFamily="18" charset="0"/>
              </a:rPr>
              <a:t>Sa </a:t>
            </a:r>
            <a:r>
              <a:rPr lang="fr-FR" sz="2400" dirty="0">
                <a:solidFill>
                  <a:srgbClr val="000000"/>
                </a:solidFill>
                <a:latin typeface="Comic Sans MS" pitchFamily="66" charset="0"/>
                <a:cs typeface="Times New Roman" pitchFamily="18" charset="0"/>
              </a:rPr>
              <a:t>non conversion en cession engendre les contraintes suivantes :</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587" name="AutoShape 5"/>
          <p:cNvCxnSpPr>
            <a:cxnSpLocks noChangeShapeType="1"/>
          </p:cNvCxnSpPr>
          <p:nvPr/>
        </p:nvCxnSpPr>
        <p:spPr bwMode="auto">
          <a:xfrm flipH="1" flipV="1">
            <a:off x="571500" y="2786063"/>
            <a:ext cx="1643063" cy="1285875"/>
          </a:xfrm>
          <a:prstGeom prst="straightConnector1">
            <a:avLst/>
          </a:prstGeom>
          <a:noFill/>
          <a:ln w="9525">
            <a:solidFill>
              <a:srgbClr val="000000"/>
            </a:solidFill>
            <a:round/>
            <a:headEnd/>
            <a:tailEnd/>
          </a:ln>
        </p:spPr>
      </p:cxnSp>
      <p:cxnSp>
        <p:nvCxnSpPr>
          <p:cNvPr id="67588" name="AutoShape 4"/>
          <p:cNvCxnSpPr>
            <a:cxnSpLocks noChangeShapeType="1"/>
          </p:cNvCxnSpPr>
          <p:nvPr/>
        </p:nvCxnSpPr>
        <p:spPr bwMode="auto">
          <a:xfrm flipV="1">
            <a:off x="571500" y="1143000"/>
            <a:ext cx="1714500" cy="1646238"/>
          </a:xfrm>
          <a:prstGeom prst="straightConnector1">
            <a:avLst/>
          </a:prstGeom>
          <a:noFill/>
          <a:ln w="9525">
            <a:solidFill>
              <a:srgbClr val="000000"/>
            </a:solidFill>
            <a:round/>
            <a:headEnd/>
            <a:tailEnd/>
          </a:ln>
        </p:spPr>
      </p:cxnSp>
      <p:cxnSp>
        <p:nvCxnSpPr>
          <p:cNvPr id="67589" name="AutoShape 1"/>
          <p:cNvCxnSpPr>
            <a:cxnSpLocks noChangeShapeType="1"/>
          </p:cNvCxnSpPr>
          <p:nvPr/>
        </p:nvCxnSpPr>
        <p:spPr bwMode="auto">
          <a:xfrm>
            <a:off x="571500" y="2786063"/>
            <a:ext cx="1571625" cy="571500"/>
          </a:xfrm>
          <a:prstGeom prst="straightConnector1">
            <a:avLst/>
          </a:prstGeom>
          <a:noFill/>
          <a:ln w="9525">
            <a:solidFill>
              <a:srgbClr val="000000"/>
            </a:solidFill>
            <a:round/>
            <a:headEnd/>
            <a:tailEnd/>
          </a:ln>
        </p:spPr>
      </p:cxnSp>
      <p:cxnSp>
        <p:nvCxnSpPr>
          <p:cNvPr id="67590" name="AutoShape 2"/>
          <p:cNvCxnSpPr>
            <a:cxnSpLocks noChangeShapeType="1"/>
          </p:cNvCxnSpPr>
          <p:nvPr/>
        </p:nvCxnSpPr>
        <p:spPr bwMode="auto">
          <a:xfrm flipV="1">
            <a:off x="571500" y="1785938"/>
            <a:ext cx="1714500" cy="1000125"/>
          </a:xfrm>
          <a:prstGeom prst="straightConnector1">
            <a:avLst/>
          </a:prstGeom>
          <a:noFill/>
          <a:ln w="9525">
            <a:solidFill>
              <a:srgbClr val="000000"/>
            </a:solidFill>
            <a:round/>
            <a:headEnd/>
            <a:tailEnd/>
          </a:ln>
        </p:spPr>
      </p:cxnSp>
      <p:cxnSp>
        <p:nvCxnSpPr>
          <p:cNvPr id="67591" name="AutoShape 3"/>
          <p:cNvCxnSpPr>
            <a:cxnSpLocks noChangeShapeType="1"/>
          </p:cNvCxnSpPr>
          <p:nvPr/>
        </p:nvCxnSpPr>
        <p:spPr bwMode="auto">
          <a:xfrm>
            <a:off x="571500" y="2786063"/>
            <a:ext cx="1643063" cy="2143125"/>
          </a:xfrm>
          <a:prstGeom prst="straightConnector1">
            <a:avLst/>
          </a:prstGeom>
          <a:noFill/>
          <a:ln w="9525">
            <a:solidFill>
              <a:srgbClr val="000000"/>
            </a:solidFill>
            <a:round/>
            <a:headEnd/>
            <a:tailEnd/>
          </a:ln>
        </p:spPr>
      </p:cxnSp>
      <p:sp>
        <p:nvSpPr>
          <p:cNvPr id="67592"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67593" name="Rectangle 7"/>
          <p:cNvSpPr>
            <a:spLocks noChangeArrowheads="1"/>
          </p:cNvSpPr>
          <p:nvPr/>
        </p:nvSpPr>
        <p:spPr bwMode="auto">
          <a:xfrm>
            <a:off x="2143125" y="785813"/>
            <a:ext cx="6243638" cy="830262"/>
          </a:xfrm>
          <a:prstGeom prst="rect">
            <a:avLst/>
          </a:prstGeom>
          <a:noFill/>
          <a:ln w="9525">
            <a:noFill/>
            <a:miter lim="800000"/>
            <a:headEnd/>
            <a:tailEnd/>
          </a:ln>
        </p:spPr>
        <p:txBody>
          <a:bodyPr anchor="ctr">
            <a:spAutoFit/>
          </a:bodyPr>
          <a:lstStyle/>
          <a:p>
            <a:pPr indent="288925" eaLnBrk="0" hangingPunct="0"/>
            <a:r>
              <a:rPr lang="fr-FR" sz="2400" dirty="0">
                <a:solidFill>
                  <a:srgbClr val="000000"/>
                </a:solidFill>
                <a:latin typeface="Comic Sans MS" pitchFamily="66" charset="0"/>
                <a:cs typeface="Times New Roman" pitchFamily="18" charset="0"/>
              </a:rPr>
              <a:t>-pas d’accès à la propriété ;</a:t>
            </a:r>
            <a:endParaRPr lang="fr-FR" sz="2400" dirty="0">
              <a:latin typeface="Comic Sans MS" pitchFamily="66" charset="0"/>
            </a:endParaRPr>
          </a:p>
          <a:p>
            <a:pPr indent="288925" eaLnBrk="0" hangingPunct="0"/>
            <a:endParaRPr lang="fr-FR" sz="2400" dirty="0"/>
          </a:p>
        </p:txBody>
      </p:sp>
      <p:sp>
        <p:nvSpPr>
          <p:cNvPr id="67594" name="Rectangle 8"/>
          <p:cNvSpPr>
            <a:spLocks noChangeArrowheads="1"/>
          </p:cNvSpPr>
          <p:nvPr/>
        </p:nvSpPr>
        <p:spPr bwMode="auto">
          <a:xfrm>
            <a:off x="2143125" y="1500188"/>
            <a:ext cx="7000875" cy="1570037"/>
          </a:xfrm>
          <a:prstGeom prst="rect">
            <a:avLst/>
          </a:prstGeom>
          <a:noFill/>
          <a:ln w="9525">
            <a:noFill/>
            <a:miter lim="800000"/>
            <a:headEnd/>
            <a:tailEnd/>
          </a:ln>
        </p:spPr>
        <p:txBody>
          <a:bodyPr anchor="ctr">
            <a:spAutoFit/>
          </a:bodyPr>
          <a:lstStyle/>
          <a:p>
            <a:pPr indent="288925" eaLnBrk="0" hangingPunct="0"/>
            <a:r>
              <a:rPr lang="fr-FR" sz="2400" dirty="0">
                <a:solidFill>
                  <a:srgbClr val="000000"/>
                </a:solidFill>
                <a:latin typeface="Comic Sans MS" pitchFamily="66" charset="0"/>
                <a:cs typeface="Times New Roman" pitchFamily="18" charset="0"/>
              </a:rPr>
              <a:t>-difficultés de recouvrement des droits de concession auprès des copropriétaires après subrogation au promoteur ;</a:t>
            </a:r>
            <a:endParaRPr lang="fr-FR" sz="2400" dirty="0">
              <a:latin typeface="Comic Sans MS" pitchFamily="66" charset="0"/>
            </a:endParaRPr>
          </a:p>
          <a:p>
            <a:pPr indent="288925" eaLnBrk="0" hangingPunct="0"/>
            <a:endParaRPr lang="fr-FR" sz="2400" dirty="0"/>
          </a:p>
        </p:txBody>
      </p:sp>
      <p:sp>
        <p:nvSpPr>
          <p:cNvPr id="67595" name="Rectangle 9"/>
          <p:cNvSpPr>
            <a:spLocks noChangeArrowheads="1"/>
          </p:cNvSpPr>
          <p:nvPr/>
        </p:nvSpPr>
        <p:spPr bwMode="auto">
          <a:xfrm>
            <a:off x="2214563" y="3143250"/>
            <a:ext cx="6715125" cy="2678113"/>
          </a:xfrm>
          <a:prstGeom prst="rect">
            <a:avLst/>
          </a:prstGeom>
          <a:noFill/>
          <a:ln w="9525">
            <a:noFill/>
            <a:miter lim="800000"/>
            <a:headEnd/>
            <a:tailEnd/>
          </a:ln>
        </p:spPr>
        <p:txBody>
          <a:bodyPr anchor="ctr">
            <a:spAutoFit/>
          </a:bodyPr>
          <a:lstStyle/>
          <a:p>
            <a:pPr indent="288925" algn="justLow" eaLnBrk="0" hangingPunct="0"/>
            <a:r>
              <a:rPr lang="fr-FR" sz="2400" dirty="0">
                <a:solidFill>
                  <a:srgbClr val="000000"/>
                </a:solidFill>
                <a:latin typeface="Comic Sans MS" pitchFamily="66" charset="0"/>
                <a:cs typeface="Times New Roman" pitchFamily="18" charset="0"/>
              </a:rPr>
              <a:t>-difficultés rencontrées par les banques dans la mise en œuvre de l’hypothèque ;</a:t>
            </a:r>
            <a:endParaRPr lang="fr-FR" sz="2400" dirty="0">
              <a:latin typeface="Comic Sans MS" pitchFamily="66" charset="0"/>
            </a:endParaRPr>
          </a:p>
          <a:p>
            <a:pPr indent="288925" algn="justLow" eaLnBrk="0" hangingPunct="0"/>
            <a:r>
              <a:rPr lang="fr-FR" sz="2400" dirty="0">
                <a:solidFill>
                  <a:srgbClr val="000000"/>
                </a:solidFill>
                <a:latin typeface="Comic Sans MS" pitchFamily="66" charset="0"/>
                <a:cs typeface="Times New Roman" pitchFamily="18" charset="0"/>
              </a:rPr>
              <a:t>-refus de garantie du FGCMPI (insolvabilité du promoteur) ;</a:t>
            </a:r>
            <a:endParaRPr lang="fr-FR" sz="2400" dirty="0">
              <a:latin typeface="Comic Sans MS" pitchFamily="66" charset="0"/>
            </a:endParaRPr>
          </a:p>
          <a:p>
            <a:pPr indent="288925" algn="justLow" eaLnBrk="0" hangingPunct="0"/>
            <a:r>
              <a:rPr lang="fr-FR" sz="2400" dirty="0">
                <a:solidFill>
                  <a:srgbClr val="000000"/>
                </a:solidFill>
                <a:latin typeface="Comic Sans MS" pitchFamily="66" charset="0"/>
                <a:cs typeface="Times New Roman" pitchFamily="18" charset="0"/>
              </a:rPr>
              <a:t>-situation profitant au promoteur qui s’acquitte des redevances que durant le délai de réalisation.</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1"/>
          <p:cNvSpPr>
            <a:spLocks noChangeArrowheads="1"/>
          </p:cNvSpPr>
          <p:nvPr/>
        </p:nvSpPr>
        <p:spPr bwMode="auto">
          <a:xfrm>
            <a:off x="428625" y="714405"/>
            <a:ext cx="8072438" cy="4524315"/>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dirty="0">
                <a:solidFill>
                  <a:srgbClr val="000000"/>
                </a:solidFill>
                <a:latin typeface="Comic Sans MS" pitchFamily="66" charset="0"/>
                <a:cs typeface="Times New Roman" pitchFamily="18" charset="0"/>
              </a:rPr>
              <a:t>Compte tenu des contraintes </a:t>
            </a:r>
            <a:r>
              <a:rPr lang="fr-FR" sz="2400" dirty="0" smtClean="0">
                <a:solidFill>
                  <a:srgbClr val="000000"/>
                </a:solidFill>
                <a:latin typeface="Comic Sans MS" pitchFamily="66" charset="0"/>
                <a:cs typeface="Times New Roman" pitchFamily="18" charset="0"/>
              </a:rPr>
              <a:t>suscitées, </a:t>
            </a:r>
            <a:r>
              <a:rPr lang="fr-FR" sz="2400" b="1" u="sng" dirty="0">
                <a:solidFill>
                  <a:srgbClr val="FF0000"/>
                </a:solidFill>
                <a:latin typeface="Comic Sans MS" pitchFamily="66" charset="0"/>
                <a:cs typeface="Times New Roman" pitchFamily="18" charset="0"/>
              </a:rPr>
              <a:t>la mesure consiste à autoriser la formule de concession convertible en cession, en faveur de la promotion immobilière commerciale</a:t>
            </a:r>
            <a:r>
              <a:rPr lang="fr-FR" sz="2400" b="1" u="sng" dirty="0" smtClean="0">
                <a:solidFill>
                  <a:srgbClr val="FF0000"/>
                </a:solidFill>
                <a:latin typeface="Comic Sans MS" pitchFamily="66" charset="0"/>
                <a:cs typeface="Times New Roman" pitchFamily="18" charset="0"/>
              </a:rPr>
              <a:t>.</a:t>
            </a:r>
          </a:p>
          <a:p>
            <a:pPr indent="288925" algn="justLow" eaLnBrk="0" hangingPunct="0">
              <a:lnSpc>
                <a:spcPct val="150000"/>
              </a:lnSpc>
            </a:pPr>
            <a:endParaRPr lang="fr-FR" sz="2400" dirty="0" smtClean="0">
              <a:solidFill>
                <a:srgbClr val="000000"/>
              </a:solidFill>
              <a:latin typeface="Comic Sans MS" pitchFamily="66" charset="0"/>
              <a:cs typeface="Times New Roman" pitchFamily="18" charset="0"/>
            </a:endParaRPr>
          </a:p>
          <a:p>
            <a:pPr indent="288925" algn="justLow" eaLnBrk="0" hangingPunct="0">
              <a:lnSpc>
                <a:spcPct val="150000"/>
              </a:lnSpc>
            </a:pPr>
            <a:r>
              <a:rPr lang="fr-FR" sz="2400" dirty="0" smtClean="0">
                <a:solidFill>
                  <a:srgbClr val="000000"/>
                </a:solidFill>
                <a:latin typeface="Comic Sans MS" pitchFamily="66" charset="0"/>
                <a:cs typeface="Times New Roman" pitchFamily="18" charset="0"/>
              </a:rPr>
              <a:t> </a:t>
            </a:r>
            <a:r>
              <a:rPr lang="fr-FR" sz="2400" dirty="0">
                <a:solidFill>
                  <a:srgbClr val="000000"/>
                </a:solidFill>
                <a:latin typeface="Comic Sans MS" pitchFamily="66" charset="0"/>
                <a:cs typeface="Times New Roman" pitchFamily="18" charset="0"/>
              </a:rPr>
              <a:t>La cession est subordonnée </a:t>
            </a:r>
            <a:r>
              <a:rPr lang="fr-FR" sz="2400" dirty="0" smtClean="0">
                <a:solidFill>
                  <a:srgbClr val="000000"/>
                </a:solidFill>
                <a:latin typeface="Comic Sans MS" pitchFamily="66" charset="0"/>
                <a:cs typeface="Times New Roman" pitchFamily="18" charset="0"/>
              </a:rPr>
              <a:t>à </a:t>
            </a:r>
            <a:r>
              <a:rPr lang="fr-FR" sz="2400" dirty="0">
                <a:solidFill>
                  <a:srgbClr val="000000"/>
                </a:solidFill>
                <a:latin typeface="Comic Sans MS" pitchFamily="66" charset="0"/>
                <a:cs typeface="Times New Roman" pitchFamily="18" charset="0"/>
              </a:rPr>
              <a:t>la réalisation effective du projet conformément au cahier des charges et dument constatée par certificat de conformité.</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1"/>
          <p:cNvSpPr>
            <a:spLocks noChangeArrowheads="1"/>
          </p:cNvSpPr>
          <p:nvPr/>
        </p:nvSpPr>
        <p:spPr bwMode="auto">
          <a:xfrm>
            <a:off x="214313" y="-62597"/>
            <a:ext cx="8643937" cy="6740307"/>
          </a:xfrm>
          <a:prstGeom prst="rect">
            <a:avLst/>
          </a:prstGeom>
          <a:noFill/>
          <a:ln w="9525">
            <a:noFill/>
            <a:miter lim="800000"/>
            <a:headEnd/>
            <a:tailEnd/>
          </a:ln>
        </p:spPr>
        <p:txBody>
          <a:bodyPr anchor="ctr">
            <a:spAutoFit/>
          </a:bodyPr>
          <a:lstStyle/>
          <a:p>
            <a:pPr marL="179388" lvl="1" algn="justLow" eaLnBrk="0" hangingPunct="0">
              <a:lnSpc>
                <a:spcPct val="150000"/>
              </a:lnSpc>
            </a:pPr>
            <a:r>
              <a:rPr lang="fr-FR" sz="2400" b="1" dirty="0" smtClean="0">
                <a:solidFill>
                  <a:srgbClr val="000000"/>
                </a:solidFill>
                <a:cs typeface="Times New Roman" pitchFamily="18" charset="0"/>
              </a:rPr>
              <a:t>5-  </a:t>
            </a:r>
            <a:r>
              <a:rPr lang="fr-FR" sz="2400" b="1" dirty="0">
                <a:solidFill>
                  <a:srgbClr val="000000"/>
                </a:solidFill>
                <a:cs typeface="Times New Roman" pitchFamily="18" charset="0"/>
              </a:rPr>
              <a:t>Révision du mode de calcul de la redevance de concession (art 62) :</a:t>
            </a:r>
          </a:p>
          <a:p>
            <a:pPr marL="179388" lvl="1" algn="justLow" eaLnBrk="0" hangingPunct="0">
              <a:lnSpc>
                <a:spcPct val="150000"/>
              </a:lnSpc>
            </a:pPr>
            <a:endParaRPr lang="fr-FR" sz="2400" dirty="0"/>
          </a:p>
          <a:p>
            <a:pPr indent="288925" algn="justLow" eaLnBrk="0" hangingPunct="0">
              <a:lnSpc>
                <a:spcPct val="150000"/>
              </a:lnSpc>
            </a:pPr>
            <a:r>
              <a:rPr lang="fr-FR" sz="2400" b="1" u="sng" dirty="0">
                <a:solidFill>
                  <a:srgbClr val="FF0000"/>
                </a:solidFill>
                <a:cs typeface="Times New Roman" pitchFamily="18" charset="0"/>
              </a:rPr>
              <a:t>Le montant  de la redevance locative annuelle était fixé à raison de 1/20 de la valeur vénale  du bien concédé, avec actualisation tous les 11 ans.</a:t>
            </a:r>
            <a:endParaRPr lang="fr-FR" sz="2400" b="1" u="sng" dirty="0">
              <a:solidFill>
                <a:srgbClr val="FF0000"/>
              </a:solidFill>
            </a:endParaRPr>
          </a:p>
          <a:p>
            <a:pPr indent="288925" algn="justLow" eaLnBrk="0" hangingPunct="0">
              <a:lnSpc>
                <a:spcPct val="150000"/>
              </a:lnSpc>
            </a:pPr>
            <a:r>
              <a:rPr lang="fr-FR" sz="2400" dirty="0">
                <a:solidFill>
                  <a:srgbClr val="000000"/>
                </a:solidFill>
                <a:cs typeface="Times New Roman" pitchFamily="18" charset="0"/>
              </a:rPr>
              <a:t>Puisque la durée de concession est de 33 ans renouvelable, </a:t>
            </a:r>
            <a:r>
              <a:rPr lang="fr-FR" sz="2400" b="1" u="sng" dirty="0">
                <a:solidFill>
                  <a:srgbClr val="FF0000"/>
                </a:solidFill>
                <a:cs typeface="Times New Roman" pitchFamily="18" charset="0"/>
              </a:rPr>
              <a:t>la mesure consiste à réduire la redevance annuelle de 1/20 à 1/33, ce qui diminuerait  la charge financière du foncier. </a:t>
            </a:r>
            <a:endParaRPr lang="fr-FR" sz="2400" b="1" u="sng" dirty="0" smtClean="0">
              <a:solidFill>
                <a:srgbClr val="FF0000"/>
              </a:solidFill>
              <a:cs typeface="Times New Roman" pitchFamily="18" charset="0"/>
            </a:endParaRPr>
          </a:p>
          <a:p>
            <a:pPr indent="288925" algn="justLow" eaLnBrk="0" hangingPunct="0">
              <a:lnSpc>
                <a:spcPct val="150000"/>
              </a:lnSpc>
            </a:pPr>
            <a:r>
              <a:rPr lang="fr-FR" sz="2400" dirty="0">
                <a:solidFill>
                  <a:srgbClr val="000000"/>
                </a:solidFill>
                <a:cs typeface="Times New Roman" pitchFamily="18" charset="0"/>
              </a:rPr>
              <a:t>	</a:t>
            </a:r>
            <a:r>
              <a:rPr lang="fr-FR" sz="2400" b="1" u="sng" dirty="0">
                <a:solidFill>
                  <a:srgbClr val="FF0000"/>
                </a:solidFill>
                <a:cs typeface="Times New Roman" pitchFamily="18" charset="0"/>
              </a:rPr>
              <a:t>L’investisseur aura à payer le montant total au bout de 33 ans.</a:t>
            </a:r>
            <a:endParaRPr lang="fr-FR" sz="2400" b="1" u="sng" dirty="0">
              <a:solidFill>
                <a:srgbClr val="FF0000"/>
              </a:solidFill>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1"/>
          <p:cNvSpPr>
            <a:spLocks noChangeArrowheads="1"/>
          </p:cNvSpPr>
          <p:nvPr/>
        </p:nvSpPr>
        <p:spPr bwMode="auto">
          <a:xfrm>
            <a:off x="285750" y="122327"/>
            <a:ext cx="8643938" cy="6186309"/>
          </a:xfrm>
          <a:prstGeom prst="rect">
            <a:avLst/>
          </a:prstGeom>
          <a:noFill/>
          <a:ln w="9525">
            <a:noFill/>
            <a:miter lim="800000"/>
            <a:headEnd/>
            <a:tailEnd/>
          </a:ln>
        </p:spPr>
        <p:txBody>
          <a:bodyPr anchor="ctr">
            <a:spAutoFit/>
          </a:bodyPr>
          <a:lstStyle/>
          <a:p>
            <a:pPr marL="82550" lvl="1" algn="justLow" eaLnBrk="0" hangingPunct="0">
              <a:lnSpc>
                <a:spcPct val="150000"/>
              </a:lnSpc>
            </a:pPr>
            <a:r>
              <a:rPr lang="fr-FR" sz="2400" b="1" dirty="0" smtClean="0">
                <a:solidFill>
                  <a:srgbClr val="000000"/>
                </a:solidFill>
                <a:latin typeface="Comic Sans MS" pitchFamily="66" charset="0"/>
                <a:cs typeface="Times New Roman" pitchFamily="18" charset="0"/>
              </a:rPr>
              <a:t>6 - </a:t>
            </a:r>
            <a:r>
              <a:rPr lang="fr-FR" sz="2400" b="1" dirty="0">
                <a:solidFill>
                  <a:srgbClr val="000000"/>
                </a:solidFill>
                <a:latin typeface="Comic Sans MS" pitchFamily="66" charset="0"/>
                <a:cs typeface="Times New Roman" pitchFamily="18" charset="0"/>
              </a:rPr>
              <a:t>Révision  des modalités de fixation de la redevance annuelle de concession (art 63</a:t>
            </a:r>
            <a:r>
              <a:rPr lang="fr-FR" sz="2400" b="1" dirty="0" smtClean="0">
                <a:solidFill>
                  <a:srgbClr val="000000"/>
                </a:solidFill>
                <a:latin typeface="Comic Sans MS" pitchFamily="66" charset="0"/>
                <a:cs typeface="Times New Roman" pitchFamily="18" charset="0"/>
              </a:rPr>
              <a:t>):</a:t>
            </a:r>
          </a:p>
          <a:p>
            <a:pPr marL="82550" lvl="1"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L'art 80 de LF 2014</a:t>
            </a:r>
            <a:r>
              <a:rPr lang="fr-FR" sz="2400" dirty="0">
                <a:solidFill>
                  <a:srgbClr val="000000"/>
                </a:solidFill>
                <a:latin typeface="Comic Sans MS" pitchFamily="66" charset="0"/>
                <a:cs typeface="Times New Roman" pitchFamily="18" charset="0"/>
              </a:rPr>
              <a:t> prévoit que la redevance locative de concession est fixée par </a:t>
            </a:r>
            <a:r>
              <a:rPr lang="fr-FR" sz="2400" b="1" u="sng" dirty="0">
                <a:solidFill>
                  <a:srgbClr val="FF0000"/>
                </a:solidFill>
                <a:latin typeface="Comic Sans MS" pitchFamily="66" charset="0"/>
                <a:cs typeface="Times New Roman" pitchFamily="18" charset="0"/>
              </a:rPr>
              <a:t>application de la fourchette minimum des prix au niveau de la commune d'implantation. </a:t>
            </a:r>
            <a:endParaRPr lang="fr-FR" sz="2400" b="1" u="sng" dirty="0" smtClean="0">
              <a:solidFill>
                <a:srgbClr val="FF0000"/>
              </a:solidFill>
              <a:latin typeface="Comic Sans MS" pitchFamily="66" charset="0"/>
              <a:cs typeface="Times New Roman" pitchFamily="18" charset="0"/>
            </a:endParaRPr>
          </a:p>
          <a:p>
            <a:pPr indent="288925" algn="justLow" eaLnBrk="0" hangingPunct="0">
              <a:lnSpc>
                <a:spcPct val="150000"/>
              </a:lnSpc>
            </a:pPr>
            <a:endParaRPr lang="fr-FR" sz="2400" dirty="0" smtClean="0">
              <a:solidFill>
                <a:srgbClr val="000000"/>
              </a:solidFill>
              <a:latin typeface="Comic Sans MS" pitchFamily="66" charset="0"/>
              <a:cs typeface="Times New Roman" pitchFamily="18" charset="0"/>
            </a:endParaRPr>
          </a:p>
          <a:p>
            <a:pPr indent="288925" algn="justLow" eaLnBrk="0" hangingPunct="0">
              <a:lnSpc>
                <a:spcPct val="150000"/>
              </a:lnSpc>
            </a:pPr>
            <a:r>
              <a:rPr lang="fr-FR" sz="2400" dirty="0" smtClean="0">
                <a:solidFill>
                  <a:srgbClr val="000000"/>
                </a:solidFill>
                <a:latin typeface="Comic Sans MS" pitchFamily="66" charset="0"/>
                <a:cs typeface="Times New Roman" pitchFamily="18" charset="0"/>
              </a:rPr>
              <a:t>Cette </a:t>
            </a:r>
            <a:r>
              <a:rPr lang="fr-FR" sz="2400" dirty="0">
                <a:solidFill>
                  <a:srgbClr val="000000"/>
                </a:solidFill>
                <a:latin typeface="Comic Sans MS" pitchFamily="66" charset="0"/>
                <a:cs typeface="Times New Roman" pitchFamily="18" charset="0"/>
              </a:rPr>
              <a:t>fixation </a:t>
            </a:r>
            <a:r>
              <a:rPr lang="fr-FR" sz="2400" b="1" u="sng" dirty="0">
                <a:solidFill>
                  <a:srgbClr val="FF0000"/>
                </a:solidFill>
                <a:latin typeface="Comic Sans MS" pitchFamily="66" charset="0"/>
                <a:cs typeface="Times New Roman" pitchFamily="18" charset="0"/>
              </a:rPr>
              <a:t>au minimum s'applique uniquement aux concessions consenties antérieurement par décision du conseil des ministres.</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1"/>
          <p:cNvSpPr>
            <a:spLocks noChangeArrowheads="1"/>
          </p:cNvSpPr>
          <p:nvPr/>
        </p:nvSpPr>
        <p:spPr bwMode="auto">
          <a:xfrm>
            <a:off x="357188" y="1325710"/>
            <a:ext cx="8429625" cy="3252493"/>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800" dirty="0">
                <a:solidFill>
                  <a:srgbClr val="000000"/>
                </a:solidFill>
                <a:latin typeface="Comic Sans MS" pitchFamily="66" charset="0"/>
                <a:cs typeface="Times New Roman" pitchFamily="18" charset="0"/>
              </a:rPr>
              <a:t>A l'effet de </a:t>
            </a:r>
            <a:r>
              <a:rPr lang="fr-FR" sz="2800" b="1" u="sng" dirty="0">
                <a:solidFill>
                  <a:srgbClr val="FF0000"/>
                </a:solidFill>
                <a:latin typeface="Comic Sans MS" pitchFamily="66" charset="0"/>
                <a:cs typeface="Times New Roman" pitchFamily="18" charset="0"/>
              </a:rPr>
              <a:t>lever cette iniquité</a:t>
            </a:r>
            <a:r>
              <a:rPr lang="fr-FR" sz="2800" dirty="0">
                <a:solidFill>
                  <a:srgbClr val="000000"/>
                </a:solidFill>
                <a:latin typeface="Comic Sans MS" pitchFamily="66" charset="0"/>
                <a:cs typeface="Times New Roman" pitchFamily="18" charset="0"/>
              </a:rPr>
              <a:t>, </a:t>
            </a:r>
            <a:r>
              <a:rPr lang="fr-FR" sz="2800" b="1" u="sng" dirty="0">
                <a:solidFill>
                  <a:srgbClr val="FF0000"/>
                </a:solidFill>
                <a:latin typeface="Comic Sans MS" pitchFamily="66" charset="0"/>
                <a:cs typeface="Times New Roman" pitchFamily="18" charset="0"/>
              </a:rPr>
              <a:t>la mesure étend le bénéfice du prix minimum à l'ensemble des projets d'investissement</a:t>
            </a:r>
            <a:r>
              <a:rPr lang="fr-FR" sz="2800" dirty="0">
                <a:solidFill>
                  <a:srgbClr val="000000"/>
                </a:solidFill>
                <a:latin typeface="Comic Sans MS" pitchFamily="66" charset="0"/>
                <a:cs typeface="Times New Roman" pitchFamily="18" charset="0"/>
              </a:rPr>
              <a:t>, sans possibilité de </a:t>
            </a:r>
            <a:r>
              <a:rPr lang="fr-FR" sz="2800" b="1" u="sng" dirty="0">
                <a:solidFill>
                  <a:srgbClr val="FF0000"/>
                </a:solidFill>
                <a:latin typeface="Comic Sans MS" pitchFamily="66" charset="0"/>
                <a:cs typeface="Times New Roman" pitchFamily="18" charset="0"/>
              </a:rPr>
              <a:t>remboursement des redevances déjà perçus par les domaines.</a:t>
            </a:r>
            <a:endParaRPr lang="fr-FR" sz="28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323528" y="1935480"/>
            <a:ext cx="8640960" cy="4389120"/>
          </a:xfrm>
        </p:spPr>
        <p:txBody>
          <a:bodyPr>
            <a:normAutofit fontScale="92500"/>
          </a:bodyPr>
          <a:lstStyle/>
          <a:p>
            <a:pPr lvl="0">
              <a:buNone/>
            </a:pPr>
            <a:r>
              <a:rPr lang="fr-FR" b="1" dirty="0" smtClean="0">
                <a:latin typeface="Comic Sans MS" pitchFamily="66" charset="0"/>
              </a:rPr>
              <a:t>2- </a:t>
            </a:r>
            <a:r>
              <a:rPr lang="fr-FR" dirty="0" smtClean="0">
                <a:latin typeface="Comic Sans MS" pitchFamily="66" charset="0"/>
              </a:rPr>
              <a:t>La mise en œuvre </a:t>
            </a:r>
            <a:r>
              <a:rPr lang="fr-FR" b="1" u="sng" dirty="0" smtClean="0">
                <a:solidFill>
                  <a:srgbClr val="FF0000"/>
                </a:solidFill>
                <a:latin typeface="Comic Sans MS" pitchFamily="66" charset="0"/>
              </a:rPr>
              <a:t>d’un programme de croissance </a:t>
            </a:r>
            <a:r>
              <a:rPr lang="fr-FR" dirty="0" smtClean="0">
                <a:latin typeface="Comic Sans MS" pitchFamily="66" charset="0"/>
              </a:rPr>
              <a:t>qui vise la </a:t>
            </a:r>
            <a:r>
              <a:rPr lang="fr-FR" u="sng" dirty="0" smtClean="0">
                <a:solidFill>
                  <a:srgbClr val="FF0000"/>
                </a:solidFill>
                <a:latin typeface="Comic Sans MS" pitchFamily="66" charset="0"/>
              </a:rPr>
              <a:t>concrétisation des objectifs retenus par le plan d’action du Gouvernement </a:t>
            </a:r>
            <a:r>
              <a:rPr lang="fr-FR" dirty="0" smtClean="0">
                <a:latin typeface="Comic Sans MS" pitchFamily="66" charset="0"/>
              </a:rPr>
              <a:t>:</a:t>
            </a:r>
          </a:p>
          <a:p>
            <a:pPr marL="571500" lvl="0" indent="-571500">
              <a:buClr>
                <a:srgbClr val="FF0000"/>
              </a:buClr>
              <a:buAutoNum type="romanLcParenBoth"/>
            </a:pPr>
            <a:r>
              <a:rPr lang="fr-FR" dirty="0" smtClean="0">
                <a:latin typeface="Comic Sans MS" pitchFamily="66" charset="0"/>
              </a:rPr>
              <a:t>la pérennisation des acquis des </a:t>
            </a:r>
            <a:r>
              <a:rPr lang="fr-FR" b="1" u="sng" dirty="0" smtClean="0">
                <a:solidFill>
                  <a:srgbClr val="FF0000"/>
                </a:solidFill>
                <a:latin typeface="Comic Sans MS" pitchFamily="66" charset="0"/>
              </a:rPr>
              <a:t>plans précédents</a:t>
            </a:r>
            <a:r>
              <a:rPr lang="fr-FR" dirty="0" smtClean="0">
                <a:latin typeface="Comic Sans MS" pitchFamily="66" charset="0"/>
              </a:rPr>
              <a:t>,</a:t>
            </a:r>
          </a:p>
          <a:p>
            <a:pPr marL="571500" lvl="0" indent="-571500">
              <a:buClr>
                <a:srgbClr val="FF0000"/>
              </a:buClr>
              <a:buAutoNum type="romanLcParenBoth"/>
            </a:pPr>
            <a:r>
              <a:rPr lang="fr-FR" dirty="0" smtClean="0">
                <a:latin typeface="Comic Sans MS" pitchFamily="66" charset="0"/>
              </a:rPr>
              <a:t>la réalisation d’un saut qualitatif dans </a:t>
            </a:r>
            <a:r>
              <a:rPr lang="fr-FR" b="1" u="sng" dirty="0" smtClean="0">
                <a:solidFill>
                  <a:srgbClr val="FF0000"/>
                </a:solidFill>
                <a:latin typeface="Comic Sans MS" pitchFamily="66" charset="0"/>
              </a:rPr>
              <a:t>l’aménagement du territoire</a:t>
            </a:r>
            <a:r>
              <a:rPr lang="fr-FR" dirty="0" smtClean="0">
                <a:latin typeface="Comic Sans MS" pitchFamily="66" charset="0"/>
              </a:rPr>
              <a:t>,</a:t>
            </a:r>
          </a:p>
          <a:p>
            <a:pPr marL="571500" lvl="0" indent="-571500">
              <a:buClr>
                <a:srgbClr val="FF0000"/>
              </a:buClr>
              <a:buAutoNum type="romanLcParenBoth"/>
            </a:pPr>
            <a:r>
              <a:rPr lang="fr-FR" dirty="0" smtClean="0">
                <a:latin typeface="Comic Sans MS" pitchFamily="66" charset="0"/>
              </a:rPr>
              <a:t>la résolution définitive de la question du </a:t>
            </a:r>
            <a:r>
              <a:rPr lang="fr-FR" b="1" u="sng" dirty="0" smtClean="0">
                <a:solidFill>
                  <a:srgbClr val="FF0000"/>
                </a:solidFill>
                <a:latin typeface="Comic Sans MS" pitchFamily="66" charset="0"/>
              </a:rPr>
              <a:t>logement</a:t>
            </a:r>
            <a:r>
              <a:rPr lang="fr-FR" dirty="0" smtClean="0">
                <a:latin typeface="Comic Sans MS" pitchFamily="66" charset="0"/>
              </a:rPr>
              <a:t>,</a:t>
            </a:r>
          </a:p>
          <a:p>
            <a:pPr marL="571500" lvl="0" indent="-571500">
              <a:buClr>
                <a:srgbClr val="FF0000"/>
              </a:buClr>
              <a:buAutoNum type="romanLcParenBoth"/>
            </a:pPr>
            <a:r>
              <a:rPr lang="fr-FR" b="1" u="sng" dirty="0" smtClean="0">
                <a:solidFill>
                  <a:srgbClr val="FF0000"/>
                </a:solidFill>
                <a:latin typeface="Comic Sans MS" pitchFamily="66" charset="0"/>
              </a:rPr>
              <a:t>l’accélération de l’investissement dans les secteurs agricole, industriel, touristique et artisanal </a:t>
            </a:r>
            <a:r>
              <a:rPr lang="fr-FR" dirty="0" smtClean="0">
                <a:latin typeface="Comic Sans MS" pitchFamily="66" charset="0"/>
              </a:rPr>
              <a:t>et</a:t>
            </a:r>
          </a:p>
          <a:p>
            <a:pPr marL="571500" lvl="0" indent="-571500">
              <a:buClr>
                <a:srgbClr val="FF0000"/>
              </a:buClr>
              <a:buAutoNum type="romanLcParenBoth"/>
            </a:pPr>
            <a:r>
              <a:rPr lang="fr-FR" dirty="0" smtClean="0">
                <a:latin typeface="Comic Sans MS" pitchFamily="66" charset="0"/>
              </a:rPr>
              <a:t>la valorisation de manière optimale </a:t>
            </a:r>
            <a:r>
              <a:rPr lang="fr-FR" b="1" u="sng" dirty="0" smtClean="0">
                <a:solidFill>
                  <a:srgbClr val="FF0000"/>
                </a:solidFill>
                <a:latin typeface="Comic Sans MS" pitchFamily="66" charset="0"/>
              </a:rPr>
              <a:t>du capital humain.</a:t>
            </a:r>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1"/>
          <p:cNvSpPr>
            <a:spLocks noChangeArrowheads="1"/>
          </p:cNvSpPr>
          <p:nvPr/>
        </p:nvSpPr>
        <p:spPr bwMode="auto">
          <a:xfrm>
            <a:off x="285750" y="1045436"/>
            <a:ext cx="8572500" cy="4708981"/>
          </a:xfrm>
          <a:prstGeom prst="rect">
            <a:avLst/>
          </a:prstGeom>
          <a:noFill/>
          <a:ln w="9525">
            <a:noFill/>
            <a:miter lim="800000"/>
            <a:headEnd/>
            <a:tailEnd/>
          </a:ln>
        </p:spPr>
        <p:txBody>
          <a:bodyPr wrap="square" anchor="ctr">
            <a:spAutoFit/>
          </a:bodyPr>
          <a:lstStyle/>
          <a:p>
            <a:pPr marL="179388" lvl="1" algn="justLow" eaLnBrk="0" hangingPunct="0">
              <a:lnSpc>
                <a:spcPct val="150000"/>
              </a:lnSpc>
            </a:pPr>
            <a:r>
              <a:rPr lang="fr-FR" sz="2400" b="1" dirty="0">
                <a:solidFill>
                  <a:srgbClr val="000000"/>
                </a:solidFill>
                <a:latin typeface="Comic Sans MS" pitchFamily="66" charset="0"/>
                <a:cs typeface="Times New Roman" pitchFamily="18" charset="0"/>
              </a:rPr>
              <a:t>7 </a:t>
            </a:r>
            <a:r>
              <a:rPr lang="fr-FR" sz="2400" b="1" dirty="0" smtClean="0">
                <a:solidFill>
                  <a:srgbClr val="000000"/>
                </a:solidFill>
                <a:latin typeface="Comic Sans MS" pitchFamily="66" charset="0"/>
                <a:cs typeface="Times New Roman" pitchFamily="18" charset="0"/>
              </a:rPr>
              <a:t>- </a:t>
            </a:r>
            <a:r>
              <a:rPr lang="fr-FR" sz="2400" b="1" dirty="0">
                <a:solidFill>
                  <a:srgbClr val="000000"/>
                </a:solidFill>
                <a:latin typeface="Comic Sans MS" pitchFamily="66" charset="0"/>
                <a:cs typeface="Times New Roman" pitchFamily="18" charset="0"/>
              </a:rPr>
              <a:t>Affectation des  redevances de pèche au profit des chambres des professionnels (art 64</a:t>
            </a:r>
            <a:r>
              <a:rPr lang="fr-FR" sz="2400" b="1" dirty="0" smtClean="0">
                <a:solidFill>
                  <a:srgbClr val="000000"/>
                </a:solidFill>
                <a:latin typeface="Comic Sans MS" pitchFamily="66" charset="0"/>
                <a:cs typeface="Times New Roman" pitchFamily="18" charset="0"/>
              </a:rPr>
              <a:t>):</a:t>
            </a:r>
          </a:p>
          <a:p>
            <a:pPr marL="179388" lvl="1" algn="justLow" eaLnBrk="0" hangingPunct="0">
              <a:lnSpc>
                <a:spcPct val="200000"/>
              </a:lnSpc>
            </a:pP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A l'effet de doter les chambres de pèche et d'aquaculture de moyens  financiers pour la promotion du secteur, </a:t>
            </a:r>
            <a:r>
              <a:rPr lang="fr-FR" sz="2400" b="1" u="sng" dirty="0">
                <a:solidFill>
                  <a:srgbClr val="FF0000"/>
                </a:solidFill>
                <a:latin typeface="Comic Sans MS" pitchFamily="66" charset="0"/>
                <a:cs typeface="Times New Roman" pitchFamily="18" charset="0"/>
              </a:rPr>
              <a:t>cette mesure prévoit l'affectation d'une quotte part de 4,5% du montant des redevances liées au permis de pèche estimées  à 70 000 0000 DA.</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1"/>
          <p:cNvSpPr>
            <a:spLocks noChangeArrowheads="1"/>
          </p:cNvSpPr>
          <p:nvPr/>
        </p:nvSpPr>
        <p:spPr bwMode="auto">
          <a:xfrm>
            <a:off x="571500" y="1428750"/>
            <a:ext cx="7715250" cy="461963"/>
          </a:xfrm>
          <a:prstGeom prst="rect">
            <a:avLst/>
          </a:prstGeom>
          <a:noFill/>
          <a:ln w="9525">
            <a:noFill/>
            <a:miter lim="800000"/>
            <a:headEnd/>
            <a:tailEnd/>
          </a:ln>
        </p:spPr>
        <p:txBody>
          <a:bodyPr anchor="ctr">
            <a:spAutoFit/>
          </a:bodyPr>
          <a:lstStyle/>
          <a:p>
            <a:pPr indent="288925" algn="ctr" eaLnBrk="0" hangingPunct="0"/>
            <a:r>
              <a:rPr lang="fr-FR" sz="2400">
                <a:solidFill>
                  <a:srgbClr val="000000"/>
                </a:solidFill>
                <a:cs typeface="Times New Roman" pitchFamily="18" charset="0"/>
              </a:rPr>
              <a:t>Cette quotte part est répartie comme suit:</a:t>
            </a:r>
            <a:endParaRPr lang="fr-FR" sz="2400"/>
          </a:p>
        </p:txBody>
      </p:sp>
      <p:sp>
        <p:nvSpPr>
          <p:cNvPr id="73732" name="Rectangle 2"/>
          <p:cNvSpPr>
            <a:spLocks noChangeArrowheads="1"/>
          </p:cNvSpPr>
          <p:nvPr/>
        </p:nvSpPr>
        <p:spPr bwMode="auto">
          <a:xfrm>
            <a:off x="214313" y="3000375"/>
            <a:ext cx="8929687" cy="1938338"/>
          </a:xfrm>
          <a:prstGeom prst="rect">
            <a:avLst/>
          </a:prstGeom>
          <a:noFill/>
          <a:ln w="9525">
            <a:noFill/>
            <a:miter lim="800000"/>
            <a:headEnd/>
            <a:tailEnd/>
          </a:ln>
        </p:spPr>
        <p:txBody>
          <a:bodyPr anchor="ctr">
            <a:spAutoFit/>
          </a:bodyPr>
          <a:lstStyle/>
          <a:p>
            <a:pPr indent="288925" algn="justLow" eaLnBrk="0" hangingPunct="0">
              <a:lnSpc>
                <a:spcPct val="300000"/>
              </a:lnSpc>
            </a:pPr>
            <a:r>
              <a:rPr lang="fr-FR" sz="2400">
                <a:solidFill>
                  <a:srgbClr val="000000"/>
                </a:solidFill>
                <a:cs typeface="Times New Roman" pitchFamily="18" charset="0"/>
              </a:rPr>
              <a:t>        2%                             1,5%                               1%</a:t>
            </a:r>
            <a:endParaRPr lang="fr-FR" sz="2400"/>
          </a:p>
          <a:p>
            <a:pPr indent="288925" algn="justLow" eaLnBrk="0" hangingPunct="0">
              <a:lnSpc>
                <a:spcPct val="300000"/>
              </a:lnSpc>
            </a:pPr>
            <a:r>
              <a:rPr lang="fr-FR" sz="1600">
                <a:solidFill>
                  <a:srgbClr val="000000"/>
                </a:solidFill>
                <a:cs typeface="Times New Roman" pitchFamily="18" charset="0"/>
              </a:rPr>
              <a:t>-chambre nationale                 -chambres de wilayas côtières              -chambres inter wilayas</a:t>
            </a:r>
            <a:endParaRPr lang="fr-FR" sz="1600"/>
          </a:p>
        </p:txBody>
      </p:sp>
      <p:cxnSp>
        <p:nvCxnSpPr>
          <p:cNvPr id="6" name="Connecteur droit 5"/>
          <p:cNvCxnSpPr/>
          <p:nvPr/>
        </p:nvCxnSpPr>
        <p:spPr>
          <a:xfrm>
            <a:off x="1285875" y="3071813"/>
            <a:ext cx="6143625" cy="1587"/>
          </a:xfrm>
          <a:prstGeom prst="line">
            <a:avLst/>
          </a:prstGeom>
        </p:spPr>
        <p:style>
          <a:lnRef idx="1">
            <a:schemeClr val="dk1"/>
          </a:lnRef>
          <a:fillRef idx="0">
            <a:schemeClr val="dk1"/>
          </a:fillRef>
          <a:effectRef idx="0">
            <a:schemeClr val="dk1"/>
          </a:effectRef>
          <a:fontRef idx="minor">
            <a:schemeClr val="tx1"/>
          </a:fontRef>
        </p:style>
      </p:cxnSp>
      <p:cxnSp>
        <p:nvCxnSpPr>
          <p:cNvPr id="8" name="Connecteur droit 7"/>
          <p:cNvCxnSpPr>
            <a:stCxn id="73731" idx="2"/>
          </p:cNvCxnSpPr>
          <p:nvPr/>
        </p:nvCxnSpPr>
        <p:spPr>
          <a:xfrm rot="5400000">
            <a:off x="3623470" y="2694781"/>
            <a:ext cx="1611312" cy="3175"/>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rot="5400000">
            <a:off x="1069976" y="3286125"/>
            <a:ext cx="430212" cy="1587"/>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rot="5400000">
            <a:off x="7250906" y="3250407"/>
            <a:ext cx="358775" cy="1588"/>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1"/>
          <p:cNvSpPr>
            <a:spLocks noChangeArrowheads="1"/>
          </p:cNvSpPr>
          <p:nvPr/>
        </p:nvSpPr>
        <p:spPr bwMode="auto">
          <a:xfrm>
            <a:off x="214313" y="-62596"/>
            <a:ext cx="8715375" cy="6740307"/>
          </a:xfrm>
          <a:prstGeom prst="rect">
            <a:avLst/>
          </a:prstGeom>
          <a:noFill/>
          <a:ln w="9525">
            <a:noFill/>
            <a:miter lim="800000"/>
            <a:headEnd/>
            <a:tailEnd/>
          </a:ln>
        </p:spPr>
        <p:txBody>
          <a:bodyPr anchor="ctr">
            <a:spAutoFit/>
          </a:bodyPr>
          <a:lstStyle/>
          <a:p>
            <a:pPr marL="82550" lvl="1" algn="just" eaLnBrk="0" hangingPunct="0">
              <a:lnSpc>
                <a:spcPct val="150000"/>
              </a:lnSpc>
            </a:pPr>
            <a:r>
              <a:rPr lang="fr-FR" sz="2400" b="1" dirty="0" smtClean="0">
                <a:solidFill>
                  <a:srgbClr val="000000"/>
                </a:solidFill>
                <a:latin typeface="Comic Sans MS" pitchFamily="66" charset="0"/>
                <a:cs typeface="Times New Roman" pitchFamily="18" charset="0"/>
              </a:rPr>
              <a:t>8- Révision </a:t>
            </a:r>
            <a:r>
              <a:rPr lang="fr-FR" sz="2400" b="1" dirty="0">
                <a:solidFill>
                  <a:srgbClr val="000000"/>
                </a:solidFill>
                <a:latin typeface="Comic Sans MS" pitchFamily="66" charset="0"/>
                <a:cs typeface="Times New Roman" pitchFamily="18" charset="0"/>
              </a:rPr>
              <a:t>de la date d'effet des exonérations accordées en faveur du marché financier (art 73) :</a:t>
            </a:r>
          </a:p>
          <a:p>
            <a:pPr marL="82550" lvl="1" algn="just" eaLnBrk="0" hangingPunct="0">
              <a:lnSpc>
                <a:spcPct val="150000"/>
              </a:lnSpc>
            </a:pPr>
            <a:endParaRPr lang="fr-FR" sz="2400" dirty="0">
              <a:latin typeface="Comic Sans MS" pitchFamily="66" charset="0"/>
            </a:endParaRPr>
          </a:p>
          <a:p>
            <a:pPr indent="288925" algn="just" eaLnBrk="0" hangingPunct="0">
              <a:lnSpc>
                <a:spcPct val="150000"/>
              </a:lnSpc>
            </a:pPr>
            <a:r>
              <a:rPr lang="fr-FR" sz="2400" b="1" u="sng" dirty="0">
                <a:solidFill>
                  <a:srgbClr val="FF0000"/>
                </a:solidFill>
                <a:latin typeface="Comic Sans MS" pitchFamily="66" charset="0"/>
                <a:cs typeface="Times New Roman" pitchFamily="18" charset="0"/>
              </a:rPr>
              <a:t>Dans le but du développement du marché financier, un régime de faveur a été institué à compter de 2003 pour stimuler les transactions boursières.</a:t>
            </a:r>
            <a:endParaRPr lang="fr-FR" sz="2400" b="1" u="sng" dirty="0">
              <a:solidFill>
                <a:srgbClr val="FF0000"/>
              </a:solidFill>
              <a:latin typeface="Comic Sans MS" pitchFamily="66" charset="0"/>
            </a:endParaRPr>
          </a:p>
          <a:p>
            <a:pPr indent="288925" algn="just" eaLnBrk="0" hangingPunct="0">
              <a:lnSpc>
                <a:spcPct val="150000"/>
              </a:lnSpc>
            </a:pPr>
            <a:r>
              <a:rPr lang="fr-FR" sz="2400" dirty="0">
                <a:solidFill>
                  <a:srgbClr val="000000"/>
                </a:solidFill>
                <a:latin typeface="Comic Sans MS" pitchFamily="66" charset="0"/>
                <a:cs typeface="Times New Roman" pitchFamily="18" charset="0"/>
              </a:rPr>
              <a:t>Ce régime fiscal incitatif consiste en l'exonération temporaire de 05 années au titre de l'IRG ou de l'IBS et des DE des produits et PVC des titres cotés </a:t>
            </a:r>
            <a:r>
              <a:rPr lang="fr-FR" sz="2400" b="1" u="sng" dirty="0">
                <a:solidFill>
                  <a:srgbClr val="FF0000"/>
                </a:solidFill>
                <a:latin typeface="Comic Sans MS" pitchFamily="66" charset="0"/>
                <a:cs typeface="Times New Roman" pitchFamily="18" charset="0"/>
              </a:rPr>
              <a:t>d’une maturation de 5 ans </a:t>
            </a:r>
            <a:r>
              <a:rPr lang="fr-FR" sz="2400" dirty="0">
                <a:solidFill>
                  <a:srgbClr val="000000"/>
                </a:solidFill>
                <a:latin typeface="Comic Sans MS" pitchFamily="66" charset="0"/>
                <a:cs typeface="Times New Roman" pitchFamily="18" charset="0"/>
              </a:rPr>
              <a:t>(actions, obligations et titres du trésor).</a:t>
            </a:r>
            <a:endParaRPr lang="fr-FR" sz="2400" dirty="0">
              <a:latin typeface="Comic Sans MS" pitchFamily="66" charset="0"/>
            </a:endParaRPr>
          </a:p>
          <a:p>
            <a:pPr indent="288925" eaLnBrk="0" hangingPunct="0">
              <a:lnSpc>
                <a:spcPct val="150000"/>
              </a:lnSpc>
            </a:pPr>
            <a:endParaRPr lang="fr-FR" sz="24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779" name="AutoShape 3"/>
          <p:cNvCxnSpPr>
            <a:cxnSpLocks noChangeShapeType="1"/>
          </p:cNvCxnSpPr>
          <p:nvPr/>
        </p:nvCxnSpPr>
        <p:spPr bwMode="auto">
          <a:xfrm flipV="1">
            <a:off x="3643313" y="1357313"/>
            <a:ext cx="500062" cy="857250"/>
          </a:xfrm>
          <a:prstGeom prst="straightConnector1">
            <a:avLst/>
          </a:prstGeom>
          <a:noFill/>
          <a:ln w="9525">
            <a:solidFill>
              <a:srgbClr val="000000"/>
            </a:solidFill>
            <a:round/>
            <a:headEnd/>
            <a:tailEnd/>
          </a:ln>
        </p:spPr>
      </p:cxnSp>
      <p:cxnSp>
        <p:nvCxnSpPr>
          <p:cNvPr id="75780" name="AutoShape 2"/>
          <p:cNvCxnSpPr>
            <a:cxnSpLocks noChangeShapeType="1"/>
          </p:cNvCxnSpPr>
          <p:nvPr/>
        </p:nvCxnSpPr>
        <p:spPr bwMode="auto">
          <a:xfrm>
            <a:off x="3643313" y="2214563"/>
            <a:ext cx="571500" cy="1071562"/>
          </a:xfrm>
          <a:prstGeom prst="straightConnector1">
            <a:avLst/>
          </a:prstGeom>
          <a:noFill/>
          <a:ln w="9525">
            <a:solidFill>
              <a:srgbClr val="000000"/>
            </a:solidFill>
            <a:round/>
            <a:headEnd/>
            <a:tailEnd/>
          </a:ln>
        </p:spPr>
      </p:cxnSp>
      <p:cxnSp>
        <p:nvCxnSpPr>
          <p:cNvPr id="75781" name="AutoShape 1"/>
          <p:cNvCxnSpPr>
            <a:cxnSpLocks noChangeShapeType="1"/>
          </p:cNvCxnSpPr>
          <p:nvPr/>
        </p:nvCxnSpPr>
        <p:spPr bwMode="auto">
          <a:xfrm>
            <a:off x="3707904" y="2276872"/>
            <a:ext cx="500062" cy="334069"/>
          </a:xfrm>
          <a:prstGeom prst="straightConnector1">
            <a:avLst/>
          </a:prstGeom>
          <a:noFill/>
          <a:ln w="9525">
            <a:solidFill>
              <a:srgbClr val="000000"/>
            </a:solidFill>
            <a:round/>
            <a:headEnd/>
            <a:tailEnd/>
          </a:ln>
        </p:spPr>
      </p:cxnSp>
      <p:sp>
        <p:nvSpPr>
          <p:cNvPr id="75782"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75783" name="Rectangle 5"/>
          <p:cNvSpPr>
            <a:spLocks noChangeArrowheads="1"/>
          </p:cNvSpPr>
          <p:nvPr/>
        </p:nvSpPr>
        <p:spPr bwMode="auto">
          <a:xfrm>
            <a:off x="4214813" y="642938"/>
            <a:ext cx="2714625" cy="1200150"/>
          </a:xfrm>
          <a:prstGeom prst="rect">
            <a:avLst/>
          </a:prstGeom>
          <a:noFill/>
          <a:ln w="9525">
            <a:noFill/>
            <a:miter lim="800000"/>
            <a:headEnd/>
            <a:tailEnd/>
          </a:ln>
        </p:spPr>
        <p:txBody>
          <a:bodyPr anchor="ctr">
            <a:spAutoFit/>
          </a:bodyPr>
          <a:lstStyle/>
          <a:p>
            <a:pPr indent="288925" eaLnBrk="0" hangingPunct="0"/>
            <a:r>
              <a:rPr lang="en-US" sz="2400">
                <a:solidFill>
                  <a:srgbClr val="000000"/>
                </a:solidFill>
                <a:cs typeface="Times New Roman" pitchFamily="18" charset="0"/>
              </a:rPr>
              <a:t>                   2003 à 2007</a:t>
            </a:r>
            <a:endParaRPr lang="fr-FR" sz="2400"/>
          </a:p>
          <a:p>
            <a:pPr indent="288925" eaLnBrk="0" hangingPunct="0"/>
            <a:endParaRPr lang="fr-FR" sz="2400"/>
          </a:p>
        </p:txBody>
      </p:sp>
      <p:sp>
        <p:nvSpPr>
          <p:cNvPr id="58374" name="Rectangle 6"/>
          <p:cNvSpPr>
            <a:spLocks noChangeArrowheads="1"/>
          </p:cNvSpPr>
          <p:nvPr/>
        </p:nvSpPr>
        <p:spPr bwMode="auto">
          <a:xfrm>
            <a:off x="0" y="1982734"/>
            <a:ext cx="8929718" cy="4524315"/>
          </a:xfrm>
          <a:prstGeom prst="rect">
            <a:avLst/>
          </a:prstGeom>
          <a:noFill/>
          <a:ln w="9525">
            <a:noFill/>
            <a:miter lim="800000"/>
            <a:headEnd/>
            <a:tailEnd/>
          </a:ln>
          <a:effectLst/>
        </p:spPr>
        <p:txBody>
          <a:bodyPr anchor="ctr">
            <a:spAutoFit/>
          </a:bodyPr>
          <a:lstStyle/>
          <a:p>
            <a:pPr indent="288925" eaLnBrk="0" hangingPunct="0">
              <a:lnSpc>
                <a:spcPct val="300000"/>
              </a:lnSpc>
              <a:defRPr/>
            </a:pPr>
            <a:r>
              <a:rPr lang="en-US" sz="2400" dirty="0">
                <a:solidFill>
                  <a:srgbClr val="000000"/>
                </a:solidFill>
                <a:latin typeface="Comic Sans MS" pitchFamily="66" charset="0"/>
                <a:ea typeface="Times New Roman" pitchFamily="18" charset="0"/>
                <a:cs typeface="Arial" pitchFamily="34" charset="0"/>
              </a:rPr>
              <a:t>-</a:t>
            </a:r>
            <a:r>
              <a:rPr lang="fr-FR" sz="2400" dirty="0">
                <a:solidFill>
                  <a:srgbClr val="000000"/>
                </a:solidFill>
                <a:latin typeface="Comic Sans MS" pitchFamily="66" charset="0"/>
                <a:ea typeface="Times New Roman" pitchFamily="18" charset="0"/>
                <a:cs typeface="Arial" pitchFamily="34" charset="0"/>
              </a:rPr>
              <a:t>Périodes d'exonération</a:t>
            </a:r>
            <a:r>
              <a:rPr lang="en-US" sz="2400" dirty="0">
                <a:solidFill>
                  <a:srgbClr val="000000"/>
                </a:solidFill>
                <a:latin typeface="Comic Sans MS" pitchFamily="66" charset="0"/>
                <a:ea typeface="Times New Roman" pitchFamily="18" charset="0"/>
                <a:cs typeface="Arial" pitchFamily="34" charset="0"/>
              </a:rPr>
              <a:t>         </a:t>
            </a:r>
            <a:r>
              <a:rPr lang="en-US" sz="2400" dirty="0">
                <a:solidFill>
                  <a:srgbClr val="000000"/>
                </a:solidFill>
                <a:latin typeface="Arial" pitchFamily="34" charset="0"/>
                <a:ea typeface="Times New Roman" pitchFamily="18" charset="0"/>
                <a:cs typeface="Arial" pitchFamily="34" charset="0"/>
              </a:rPr>
              <a:t>2008 à 2012</a:t>
            </a:r>
            <a:endParaRPr lang="fr-FR" sz="2400" dirty="0">
              <a:latin typeface="Arial" pitchFamily="34" charset="0"/>
              <a:cs typeface="Arial" pitchFamily="34" charset="0"/>
            </a:endParaRPr>
          </a:p>
          <a:p>
            <a:pPr lvl="7" indent="288925" algn="justLow" eaLnBrk="0" hangingPunct="0">
              <a:lnSpc>
                <a:spcPct val="150000"/>
              </a:lnSpc>
              <a:defRPr/>
            </a:pPr>
            <a:r>
              <a:rPr lang="en-US" sz="2400" dirty="0">
                <a:solidFill>
                  <a:srgbClr val="000000"/>
                </a:solidFill>
                <a:latin typeface="Arial" pitchFamily="34" charset="0"/>
                <a:ea typeface="Times New Roman" pitchFamily="18" charset="0"/>
                <a:cs typeface="Arial" pitchFamily="34" charset="0"/>
              </a:rPr>
              <a:t>         2014 à 2018 (prorogation par</a:t>
            </a:r>
          </a:p>
          <a:p>
            <a:pPr lvl="7" indent="288925" algn="justLow" eaLnBrk="0" hangingPunct="0">
              <a:lnSpc>
                <a:spcPct val="150000"/>
              </a:lnSpc>
              <a:defRPr/>
            </a:pPr>
            <a:r>
              <a:rPr lang="en-US" sz="2400" dirty="0">
                <a:solidFill>
                  <a:srgbClr val="000000"/>
                </a:solidFill>
                <a:latin typeface="Arial" pitchFamily="34" charset="0"/>
                <a:ea typeface="Times New Roman" pitchFamily="18" charset="0"/>
                <a:cs typeface="Arial" pitchFamily="34" charset="0"/>
              </a:rPr>
              <a:t>           l'art 67 de la LF 2014)</a:t>
            </a:r>
            <a:endParaRPr lang="fr-FR" sz="2400" dirty="0"/>
          </a:p>
          <a:p>
            <a:pPr lvl="7" indent="288925" algn="justLow" eaLnBrk="0" hangingPunct="0">
              <a:lnSpc>
                <a:spcPct val="300000"/>
              </a:lnSpc>
              <a:defRPr/>
            </a:pPr>
            <a:endParaRPr lang="en-US" sz="2400" dirty="0">
              <a:solidFill>
                <a:srgbClr val="000000"/>
              </a:solidFill>
              <a:latin typeface="Arial" pitchFamily="34" charset="0"/>
              <a:ea typeface="Times New Roman" pitchFamily="18" charset="0"/>
              <a:cs typeface="Arial" pitchFamily="34" charset="0"/>
            </a:endParaRPr>
          </a:p>
          <a:p>
            <a:pPr lvl="7" indent="288925" algn="justLow" eaLnBrk="0" hangingPunct="0">
              <a:lnSpc>
                <a:spcPct val="300000"/>
              </a:lnSpc>
              <a:defRPr/>
            </a:pPr>
            <a:r>
              <a:rPr lang="en-US" sz="2400" dirty="0">
                <a:solidFill>
                  <a:srgbClr val="000000"/>
                </a:solidFill>
                <a:latin typeface="Arial" pitchFamily="34" charset="0"/>
                <a:cs typeface="Arial" pitchFamily="34" charset="0"/>
              </a:rPr>
              <a:t>         </a:t>
            </a:r>
            <a:endParaRPr lang="en-US" sz="2400" dirty="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1"/>
          <p:cNvSpPr>
            <a:spLocks noChangeArrowheads="1"/>
          </p:cNvSpPr>
          <p:nvPr/>
        </p:nvSpPr>
        <p:spPr bwMode="auto">
          <a:xfrm>
            <a:off x="285750" y="1215676"/>
            <a:ext cx="8429625" cy="3355086"/>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dirty="0">
                <a:solidFill>
                  <a:srgbClr val="000000"/>
                </a:solidFill>
                <a:latin typeface="Comic Sans MS" pitchFamily="66" charset="0"/>
                <a:cs typeface="Times New Roman" pitchFamily="18" charset="0"/>
              </a:rPr>
              <a:t>L’exercice 2013 n'étant pas couvert  par la dernière prorogation de 2014, </a:t>
            </a:r>
            <a:r>
              <a:rPr lang="fr-FR" sz="2400" b="1" u="sng" dirty="0">
                <a:solidFill>
                  <a:srgbClr val="FF0000"/>
                </a:solidFill>
                <a:latin typeface="Comic Sans MS" pitchFamily="66" charset="0"/>
                <a:cs typeface="Times New Roman" pitchFamily="18" charset="0"/>
              </a:rPr>
              <a:t>la présente mesure modifie la date d'effet de ce régime incitatif (à compter du 01/01/13 au lieu du 01/01/14</a:t>
            </a:r>
            <a:r>
              <a:rPr lang="fr-FR" sz="2400" b="1" u="sng" dirty="0" smtClean="0">
                <a:solidFill>
                  <a:srgbClr val="FF0000"/>
                </a:solidFill>
                <a:latin typeface="Comic Sans MS" pitchFamily="66" charset="0"/>
                <a:cs typeface="Times New Roman" pitchFamily="18" charset="0"/>
              </a:rPr>
              <a:t>).</a:t>
            </a:r>
          </a:p>
          <a:p>
            <a:pPr indent="288925" algn="justLow" eaLnBrk="0" hangingPunct="0">
              <a:lnSpc>
                <a:spcPct val="150000"/>
              </a:lnSpc>
            </a:pPr>
            <a:endParaRPr lang="fr-FR" sz="2400" b="1" u="sng" dirty="0" smtClean="0">
              <a:solidFill>
                <a:srgbClr val="FF0000"/>
              </a:solidFill>
              <a:latin typeface="Comic Sans MS" pitchFamily="66" charset="0"/>
              <a:cs typeface="Times New Roman" pitchFamily="18" charset="0"/>
            </a:endParaRPr>
          </a:p>
          <a:p>
            <a:pPr indent="288925" algn="justLow" eaLnBrk="0" hangingPunct="0">
              <a:lnSpc>
                <a:spcPct val="150000"/>
              </a:lnSpc>
            </a:pPr>
            <a:r>
              <a:rPr lang="fr-FR" sz="2400" b="1" u="sng" dirty="0" smtClean="0">
                <a:solidFill>
                  <a:srgbClr val="FF0000"/>
                </a:solidFill>
                <a:latin typeface="Comic Sans MS" pitchFamily="66" charset="0"/>
                <a:cs typeface="Times New Roman" pitchFamily="18" charset="0"/>
              </a:rPr>
              <a:t>La </a:t>
            </a:r>
            <a:r>
              <a:rPr lang="fr-FR" sz="2400" b="1" u="sng" dirty="0">
                <a:solidFill>
                  <a:srgbClr val="FF0000"/>
                </a:solidFill>
                <a:latin typeface="Comic Sans MS" pitchFamily="66" charset="0"/>
                <a:cs typeface="Times New Roman" pitchFamily="18" charset="0"/>
              </a:rPr>
              <a:t>période d'exonération expirera au 31/12/17.</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1"/>
          <p:cNvSpPr>
            <a:spLocks noChangeArrowheads="1"/>
          </p:cNvSpPr>
          <p:nvPr/>
        </p:nvSpPr>
        <p:spPr bwMode="auto">
          <a:xfrm>
            <a:off x="214313" y="357188"/>
            <a:ext cx="8715375" cy="5632450"/>
          </a:xfrm>
          <a:prstGeom prst="rect">
            <a:avLst/>
          </a:prstGeom>
          <a:noFill/>
          <a:ln w="9525">
            <a:noFill/>
            <a:miter lim="800000"/>
            <a:headEnd/>
            <a:tailEnd/>
          </a:ln>
        </p:spPr>
        <p:txBody>
          <a:bodyPr anchor="ctr">
            <a:spAutoFit/>
          </a:bodyPr>
          <a:lstStyle/>
          <a:p>
            <a:pPr marL="82550" lvl="1" algn="justLow" eaLnBrk="0" hangingPunct="0">
              <a:lnSpc>
                <a:spcPct val="150000"/>
              </a:lnSpc>
            </a:pPr>
            <a:r>
              <a:rPr lang="fr-FR" sz="2400" b="1" dirty="0">
                <a:solidFill>
                  <a:srgbClr val="000000"/>
                </a:solidFill>
                <a:latin typeface="Comic Sans MS" pitchFamily="66" charset="0"/>
                <a:cs typeface="Times New Roman" pitchFamily="18" charset="0"/>
              </a:rPr>
              <a:t>9 </a:t>
            </a:r>
            <a:r>
              <a:rPr lang="fr-FR" sz="2400" b="1" dirty="0" smtClean="0">
                <a:solidFill>
                  <a:srgbClr val="000000"/>
                </a:solidFill>
                <a:latin typeface="Comic Sans MS" pitchFamily="66" charset="0"/>
                <a:cs typeface="Times New Roman" pitchFamily="18" charset="0"/>
              </a:rPr>
              <a:t>- </a:t>
            </a:r>
            <a:r>
              <a:rPr lang="fr-FR" sz="2400" b="1" dirty="0">
                <a:solidFill>
                  <a:srgbClr val="000000"/>
                </a:solidFill>
                <a:latin typeface="Comic Sans MS" pitchFamily="66" charset="0"/>
                <a:cs typeface="Times New Roman" pitchFamily="18" charset="0"/>
              </a:rPr>
              <a:t>Exonération temporaire en faveur de certaines activités industrielles (art 75):</a:t>
            </a:r>
          </a:p>
          <a:p>
            <a:pPr marL="82550" lvl="1"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Afin d'assurer la diversification de notre économie par  la promotion du secteur industriel, la présente mesure prévoit l'octroi d'avantages supplémentaires à ceux accordés dans le cadre de l’ANDI, en faveur de certaines filières industrielles </a:t>
            </a:r>
            <a:r>
              <a:rPr lang="fr-FR" sz="2400" dirty="0" smtClean="0">
                <a:solidFill>
                  <a:srgbClr val="000000"/>
                </a:solidFill>
                <a:latin typeface="Comic Sans MS" pitchFamily="66" charset="0"/>
                <a:cs typeface="Times New Roman" pitchFamily="18" charset="0"/>
              </a:rPr>
              <a:t>: </a:t>
            </a:r>
            <a:r>
              <a:rPr lang="fr-FR" sz="2400" b="1" u="sng" dirty="0" smtClean="0">
                <a:solidFill>
                  <a:srgbClr val="FF0000"/>
                </a:solidFill>
                <a:latin typeface="Comic Sans MS" pitchFamily="66" charset="0"/>
                <a:cs typeface="Times New Roman" pitchFamily="18" charset="0"/>
              </a:rPr>
              <a:t>éclectique</a:t>
            </a:r>
            <a:r>
              <a:rPr lang="fr-FR" sz="2400" b="1" u="sng" dirty="0">
                <a:solidFill>
                  <a:srgbClr val="FF0000"/>
                </a:solidFill>
                <a:latin typeface="Comic Sans MS" pitchFamily="66" charset="0"/>
                <a:cs typeface="Times New Roman" pitchFamily="18" charset="0"/>
              </a:rPr>
              <a:t>, électroménager, chimie, mécanique, pharmacie, aéronautique, technologie avancée, navale, agroalimentaire, textile, cuirs, bois.  </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1"/>
          <p:cNvSpPr>
            <a:spLocks noChangeArrowheads="1"/>
          </p:cNvSpPr>
          <p:nvPr/>
        </p:nvSpPr>
        <p:spPr bwMode="auto">
          <a:xfrm>
            <a:off x="357188" y="1476632"/>
            <a:ext cx="8358187" cy="2606163"/>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800" dirty="0">
                <a:solidFill>
                  <a:srgbClr val="000000"/>
                </a:solidFill>
                <a:latin typeface="Comic Sans MS" pitchFamily="66" charset="0"/>
                <a:cs typeface="Times New Roman" pitchFamily="18" charset="0"/>
              </a:rPr>
              <a:t>Les activités liées à ces filières seront définies par le CNI et les modalités d'application de ces dispositions seront fixées par voie réglementaire (en cas de besoin).</a:t>
            </a:r>
            <a:endParaRPr lang="fr-FR" sz="28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ChangeArrowheads="1"/>
          </p:cNvSpPr>
          <p:nvPr/>
        </p:nvSpPr>
        <p:spPr bwMode="auto">
          <a:xfrm>
            <a:off x="4714875" y="857250"/>
            <a:ext cx="3786188" cy="1570038"/>
          </a:xfrm>
          <a:prstGeom prst="rect">
            <a:avLst/>
          </a:prstGeom>
          <a:noFill/>
          <a:ln w="9525">
            <a:noFill/>
            <a:miter lim="800000"/>
            <a:headEnd/>
            <a:tailEnd/>
          </a:ln>
        </p:spPr>
        <p:txBody>
          <a:bodyPr>
            <a:spAutoFit/>
          </a:bodyPr>
          <a:lstStyle/>
          <a:p>
            <a:r>
              <a:rPr lang="fr-FR" sz="2400" b="1"/>
              <a:t>-fiscaux:</a:t>
            </a:r>
            <a:r>
              <a:rPr lang="fr-FR" sz="2400"/>
              <a:t> exonération de 05 ans de l'IBS ou  de l'IRG sur le résultat, ainsi que de la TAP sur le CA,</a:t>
            </a:r>
          </a:p>
        </p:txBody>
      </p:sp>
      <p:sp>
        <p:nvSpPr>
          <p:cNvPr id="79876" name="Rectangle 1"/>
          <p:cNvSpPr>
            <a:spLocks noChangeArrowheads="1"/>
          </p:cNvSpPr>
          <p:nvPr/>
        </p:nvSpPr>
        <p:spPr bwMode="auto">
          <a:xfrm>
            <a:off x="4357688" y="4500563"/>
            <a:ext cx="4286250" cy="1200150"/>
          </a:xfrm>
          <a:prstGeom prst="rect">
            <a:avLst/>
          </a:prstGeom>
          <a:noFill/>
          <a:ln w="9525">
            <a:noFill/>
            <a:miter lim="800000"/>
            <a:headEnd/>
            <a:tailEnd/>
          </a:ln>
        </p:spPr>
        <p:txBody>
          <a:bodyPr anchor="ctr">
            <a:spAutoFit/>
          </a:bodyPr>
          <a:lstStyle/>
          <a:p>
            <a:pPr indent="288925" algn="ctr" eaLnBrk="0" hangingPunct="0"/>
            <a:r>
              <a:rPr lang="fr-FR" sz="2400" b="1">
                <a:solidFill>
                  <a:srgbClr val="000000"/>
                </a:solidFill>
                <a:cs typeface="Times New Roman" pitchFamily="18" charset="0"/>
              </a:rPr>
              <a:t>-financiers :</a:t>
            </a:r>
            <a:r>
              <a:rPr lang="fr-FR" sz="2400">
                <a:solidFill>
                  <a:srgbClr val="000000"/>
                </a:solidFill>
                <a:cs typeface="Times New Roman" pitchFamily="18" charset="0"/>
              </a:rPr>
              <a:t> bonification de 3% du taux </a:t>
            </a:r>
            <a:endParaRPr lang="fr-FR" sz="2400"/>
          </a:p>
          <a:p>
            <a:pPr indent="288925" algn="ctr" eaLnBrk="0" hangingPunct="0"/>
            <a:r>
              <a:rPr lang="fr-FR" sz="2400">
                <a:solidFill>
                  <a:srgbClr val="000000"/>
                </a:solidFill>
                <a:cs typeface="Times New Roman" pitchFamily="18" charset="0"/>
              </a:rPr>
              <a:t>           d'intérêt bancaire.         </a:t>
            </a:r>
            <a:endParaRPr lang="fr-FR" sz="2400"/>
          </a:p>
        </p:txBody>
      </p:sp>
      <p:sp>
        <p:nvSpPr>
          <p:cNvPr id="79877"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79878" name="Rectangle 4"/>
          <p:cNvSpPr>
            <a:spLocks noChangeArrowheads="1"/>
          </p:cNvSpPr>
          <p:nvPr/>
        </p:nvSpPr>
        <p:spPr bwMode="auto">
          <a:xfrm>
            <a:off x="611559" y="2601546"/>
            <a:ext cx="2736305" cy="830997"/>
          </a:xfrm>
          <a:prstGeom prst="rect">
            <a:avLst/>
          </a:prstGeom>
          <a:noFill/>
          <a:ln w="9525">
            <a:noFill/>
            <a:miter lim="800000"/>
            <a:headEnd/>
            <a:tailEnd/>
          </a:ln>
        </p:spPr>
        <p:txBody>
          <a:bodyPr wrap="square" anchor="ctr">
            <a:spAutoFit/>
          </a:bodyPr>
          <a:lstStyle/>
          <a:p>
            <a:pPr indent="288925" eaLnBrk="0" hangingPunct="0"/>
            <a:r>
              <a:rPr lang="fr-FR" sz="2400" b="1" dirty="0" smtClean="0">
                <a:solidFill>
                  <a:srgbClr val="000000"/>
                </a:solidFill>
                <a:latin typeface="Comic Sans MS" pitchFamily="66" charset="0"/>
                <a:cs typeface="Times New Roman" pitchFamily="18" charset="0"/>
              </a:rPr>
              <a:t>Nature </a:t>
            </a:r>
            <a:r>
              <a:rPr lang="fr-FR" sz="2400" b="1" dirty="0">
                <a:solidFill>
                  <a:srgbClr val="000000"/>
                </a:solidFill>
                <a:latin typeface="Comic Sans MS" pitchFamily="66" charset="0"/>
                <a:cs typeface="Times New Roman" pitchFamily="18" charset="0"/>
              </a:rPr>
              <a:t>des avantages                   </a:t>
            </a:r>
            <a:endParaRPr lang="fr-FR" sz="2400" b="1" dirty="0">
              <a:latin typeface="Comic Sans MS" pitchFamily="66" charset="0"/>
            </a:endParaRPr>
          </a:p>
        </p:txBody>
      </p:sp>
      <p:cxnSp>
        <p:nvCxnSpPr>
          <p:cNvPr id="9" name="Connecteur droit 8"/>
          <p:cNvCxnSpPr>
            <a:stCxn id="79878" idx="3"/>
          </p:cNvCxnSpPr>
          <p:nvPr/>
        </p:nvCxnSpPr>
        <p:spPr>
          <a:xfrm flipV="1">
            <a:off x="3347864" y="1357315"/>
            <a:ext cx="1224136" cy="1659730"/>
          </a:xfrm>
          <a:prstGeom prst="line">
            <a:avLst/>
          </a:prstGeom>
        </p:spPr>
        <p:style>
          <a:lnRef idx="1">
            <a:schemeClr val="dk1"/>
          </a:lnRef>
          <a:fillRef idx="0">
            <a:schemeClr val="dk1"/>
          </a:fillRef>
          <a:effectRef idx="0">
            <a:schemeClr val="dk1"/>
          </a:effectRef>
          <a:fontRef idx="minor">
            <a:schemeClr val="tx1"/>
          </a:fontRef>
        </p:style>
      </p:cxnSp>
      <p:cxnSp>
        <p:nvCxnSpPr>
          <p:cNvPr id="11" name="Connecteur droit 10"/>
          <p:cNvCxnSpPr>
            <a:stCxn id="79878" idx="3"/>
          </p:cNvCxnSpPr>
          <p:nvPr/>
        </p:nvCxnSpPr>
        <p:spPr>
          <a:xfrm>
            <a:off x="3347864" y="3017045"/>
            <a:ext cx="1152699" cy="1697830"/>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251520" y="-154672"/>
            <a:ext cx="8678168" cy="6740307"/>
          </a:xfrm>
          <a:prstGeom prst="rect">
            <a:avLst/>
          </a:prstGeom>
          <a:noFill/>
          <a:ln w="9525">
            <a:noFill/>
            <a:miter lim="800000"/>
            <a:headEnd/>
            <a:tailEnd/>
          </a:ln>
          <a:effectLst/>
        </p:spPr>
        <p:txBody>
          <a:bodyPr wrap="square" anchor="ctr">
            <a:spAutoFit/>
          </a:bodyPr>
          <a:lstStyle/>
          <a:p>
            <a:pPr marL="82550" lvl="1" eaLnBrk="0" hangingPunct="0">
              <a:lnSpc>
                <a:spcPct val="200000"/>
              </a:lnSpc>
              <a:defRPr/>
            </a:pPr>
            <a:r>
              <a:rPr lang="fr-FR" sz="2400" b="1" dirty="0">
                <a:solidFill>
                  <a:srgbClr val="000000"/>
                </a:solidFill>
                <a:latin typeface="Comic Sans MS" pitchFamily="66" charset="0"/>
                <a:ea typeface="Times New Roman" pitchFamily="18" charset="0"/>
                <a:cs typeface="Arial" pitchFamily="34" charset="0"/>
              </a:rPr>
              <a:t>10 </a:t>
            </a:r>
            <a:r>
              <a:rPr lang="fr-FR" sz="2400" b="1" dirty="0" smtClean="0">
                <a:solidFill>
                  <a:srgbClr val="000000"/>
                </a:solidFill>
                <a:latin typeface="Comic Sans MS" pitchFamily="66" charset="0"/>
                <a:ea typeface="Times New Roman" pitchFamily="18" charset="0"/>
                <a:cs typeface="Arial" pitchFamily="34" charset="0"/>
              </a:rPr>
              <a:t>- Octroi </a:t>
            </a:r>
            <a:r>
              <a:rPr lang="fr-FR" sz="2400" b="1" dirty="0">
                <a:solidFill>
                  <a:srgbClr val="000000"/>
                </a:solidFill>
                <a:latin typeface="Comic Sans MS" pitchFamily="66" charset="0"/>
                <a:ea typeface="Times New Roman" pitchFamily="18" charset="0"/>
                <a:cs typeface="Arial" pitchFamily="34" charset="0"/>
              </a:rPr>
              <a:t>d'avantage pour la recherche/développement (art 76): </a:t>
            </a:r>
          </a:p>
          <a:p>
            <a:pPr lvl="1" algn="justLow" eaLnBrk="0" hangingPunct="0">
              <a:lnSpc>
                <a:spcPct val="200000"/>
              </a:lnSpc>
              <a:defRPr/>
            </a:pPr>
            <a:endParaRPr lang="fr-FR" sz="2400" dirty="0">
              <a:latin typeface="Comic Sans MS" pitchFamily="66" charset="0"/>
              <a:cs typeface="Arial" pitchFamily="34" charset="0"/>
            </a:endParaRPr>
          </a:p>
          <a:p>
            <a:pPr indent="288925" algn="justLow" eaLnBrk="0" hangingPunct="0">
              <a:lnSpc>
                <a:spcPct val="200000"/>
              </a:lnSpc>
              <a:defRPr/>
            </a:pPr>
            <a:r>
              <a:rPr lang="fr-FR" sz="2400" dirty="0">
                <a:solidFill>
                  <a:srgbClr val="000000"/>
                </a:solidFill>
                <a:latin typeface="Comic Sans MS" pitchFamily="66" charset="0"/>
                <a:ea typeface="Times New Roman" pitchFamily="18" charset="0"/>
                <a:cs typeface="Arial" pitchFamily="34" charset="0"/>
              </a:rPr>
              <a:t>L’innovation contribue à l'amélioration de la compétitivité et de la productivité</a:t>
            </a:r>
            <a:r>
              <a:rPr lang="fr-FR" sz="2400" dirty="0" smtClean="0">
                <a:solidFill>
                  <a:srgbClr val="000000"/>
                </a:solidFill>
                <a:latin typeface="Comic Sans MS" pitchFamily="66" charset="0"/>
                <a:ea typeface="Times New Roman" pitchFamily="18" charset="0"/>
                <a:cs typeface="Arial" pitchFamily="34" charset="0"/>
              </a:rPr>
              <a:t>.</a:t>
            </a:r>
          </a:p>
          <a:p>
            <a:pPr indent="288925" algn="justLow" eaLnBrk="0" hangingPunct="0">
              <a:lnSpc>
                <a:spcPct val="200000"/>
              </a:lnSpc>
              <a:defRPr/>
            </a:pPr>
            <a:r>
              <a:rPr lang="fr-FR" sz="2400" dirty="0" smtClean="0">
                <a:solidFill>
                  <a:srgbClr val="000000"/>
                </a:solidFill>
                <a:latin typeface="Comic Sans MS" pitchFamily="66" charset="0"/>
                <a:ea typeface="Times New Roman" pitchFamily="18" charset="0"/>
                <a:cs typeface="Arial" pitchFamily="34" charset="0"/>
              </a:rPr>
              <a:t> </a:t>
            </a:r>
            <a:r>
              <a:rPr lang="fr-FR" sz="2400" dirty="0">
                <a:solidFill>
                  <a:srgbClr val="000000"/>
                </a:solidFill>
                <a:latin typeface="Comic Sans MS" pitchFamily="66" charset="0"/>
                <a:ea typeface="Times New Roman" pitchFamily="18" charset="0"/>
                <a:cs typeface="Arial" pitchFamily="34" charset="0"/>
              </a:rPr>
              <a:t>Afin d'inciter les entreprises à l'investissement dans la R/D, </a:t>
            </a:r>
            <a:r>
              <a:rPr lang="fr-FR" sz="2400" b="1" u="sng" dirty="0">
                <a:solidFill>
                  <a:srgbClr val="FF0000"/>
                </a:solidFill>
                <a:latin typeface="Comic Sans MS" pitchFamily="66" charset="0"/>
                <a:ea typeface="Times New Roman" pitchFamily="18" charset="0"/>
                <a:cs typeface="Arial" pitchFamily="34" charset="0"/>
              </a:rPr>
              <a:t>la présente mesure prévoit l'octroi d'avantages aux investisseurs procédant à la création de départements R/D.</a:t>
            </a:r>
            <a:endParaRPr lang="fr-FR" sz="2400" b="1" u="sng" dirty="0">
              <a:solidFill>
                <a:srgbClr val="FF0000"/>
              </a:solidFill>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81924" name="Rectangle 3"/>
          <p:cNvSpPr>
            <a:spLocks noChangeArrowheads="1"/>
          </p:cNvSpPr>
          <p:nvPr/>
        </p:nvSpPr>
        <p:spPr bwMode="auto">
          <a:xfrm>
            <a:off x="2786063" y="386983"/>
            <a:ext cx="3643312" cy="830997"/>
          </a:xfrm>
          <a:prstGeom prst="rect">
            <a:avLst/>
          </a:prstGeom>
          <a:noFill/>
          <a:ln w="9525">
            <a:noFill/>
            <a:miter lim="800000"/>
            <a:headEnd/>
            <a:tailEnd/>
          </a:ln>
        </p:spPr>
        <p:txBody>
          <a:bodyPr anchor="ctr">
            <a:spAutoFit/>
          </a:bodyPr>
          <a:lstStyle/>
          <a:p>
            <a:pPr indent="288925" algn="ctr" eaLnBrk="0" hangingPunct="0"/>
            <a:r>
              <a:rPr lang="fr-FR" sz="2400" b="1" u="sng" dirty="0">
                <a:solidFill>
                  <a:srgbClr val="000000"/>
                </a:solidFill>
                <a:latin typeface="Comic Sans MS" pitchFamily="66" charset="0"/>
                <a:cs typeface="Times New Roman" pitchFamily="18" charset="0"/>
              </a:rPr>
              <a:t>Nature des avantages </a:t>
            </a:r>
            <a:endParaRPr lang="fr-FR" sz="2400" b="1" dirty="0">
              <a:latin typeface="Comic Sans MS" pitchFamily="66" charset="0"/>
            </a:endParaRPr>
          </a:p>
        </p:txBody>
      </p:sp>
      <p:sp>
        <p:nvSpPr>
          <p:cNvPr id="64516" name="Rectangle 4"/>
          <p:cNvSpPr>
            <a:spLocks noChangeArrowheads="1"/>
          </p:cNvSpPr>
          <p:nvPr/>
        </p:nvSpPr>
        <p:spPr bwMode="auto">
          <a:xfrm>
            <a:off x="0" y="2643188"/>
            <a:ext cx="8786813" cy="2924175"/>
          </a:xfrm>
          <a:prstGeom prst="rect">
            <a:avLst/>
          </a:prstGeom>
          <a:noFill/>
          <a:ln w="9525">
            <a:noFill/>
            <a:miter lim="800000"/>
            <a:headEnd/>
            <a:tailEnd/>
          </a:ln>
          <a:effectLst/>
        </p:spPr>
        <p:txBody>
          <a:bodyPr anchor="ctr">
            <a:spAutoFit/>
          </a:bodyPr>
          <a:lstStyle/>
          <a:p>
            <a:pPr indent="179388" eaLnBrk="0" hangingPunct="0">
              <a:defRPr/>
            </a:pPr>
            <a:r>
              <a:rPr lang="fr-FR" dirty="0">
                <a:solidFill>
                  <a:srgbClr val="000000"/>
                </a:solidFill>
                <a:latin typeface="Arial" pitchFamily="34" charset="0"/>
                <a:ea typeface="Times New Roman" pitchFamily="18" charset="0"/>
                <a:cs typeface="Arial" pitchFamily="34" charset="0"/>
              </a:rPr>
              <a:t>-Exonération des DD de                  </a:t>
            </a:r>
            <a:r>
              <a:rPr lang="fr-FR" dirty="0" smtClean="0">
                <a:solidFill>
                  <a:srgbClr val="000000"/>
                </a:solidFill>
                <a:latin typeface="Arial" pitchFamily="34" charset="0"/>
                <a:ea typeface="Times New Roman" pitchFamily="18" charset="0"/>
                <a:cs typeface="Arial" pitchFamily="34" charset="0"/>
              </a:rPr>
              <a:t>                                           </a:t>
            </a:r>
            <a:r>
              <a:rPr lang="fr-FR" dirty="0">
                <a:solidFill>
                  <a:srgbClr val="000000"/>
                </a:solidFill>
                <a:latin typeface="Arial" pitchFamily="34" charset="0"/>
                <a:ea typeface="Times New Roman" pitchFamily="18" charset="0"/>
                <a:cs typeface="Arial" pitchFamily="34" charset="0"/>
              </a:rPr>
              <a:t>-Franchise TVA </a:t>
            </a:r>
            <a:r>
              <a:rPr lang="fr-FR" dirty="0" smtClean="0">
                <a:solidFill>
                  <a:srgbClr val="000000"/>
                </a:solidFill>
                <a:latin typeface="Arial" pitchFamily="34" charset="0"/>
                <a:ea typeface="Times New Roman" pitchFamily="18" charset="0"/>
                <a:cs typeface="Arial" pitchFamily="34" charset="0"/>
              </a:rPr>
              <a:t>de</a:t>
            </a:r>
            <a:endParaRPr lang="fr-FR" sz="1050" dirty="0">
              <a:latin typeface="Arial" pitchFamily="34" charset="0"/>
              <a:cs typeface="Arial" pitchFamily="34" charset="0"/>
            </a:endParaRPr>
          </a:p>
          <a:p>
            <a:pPr indent="82550" eaLnBrk="0" hangingPunct="0">
              <a:defRPr/>
            </a:pPr>
            <a:r>
              <a:rPr lang="fr-FR" dirty="0">
                <a:solidFill>
                  <a:srgbClr val="000000"/>
                </a:solidFill>
                <a:latin typeface="Arial" pitchFamily="34" charset="0"/>
                <a:ea typeface="Times New Roman" pitchFamily="18" charset="0"/>
                <a:cs typeface="Arial" pitchFamily="34" charset="0"/>
              </a:rPr>
              <a:t>l'importation des équipements R/D   </a:t>
            </a:r>
            <a:r>
              <a:rPr lang="fr-FR" dirty="0" smtClean="0">
                <a:solidFill>
                  <a:srgbClr val="000000"/>
                </a:solidFill>
                <a:latin typeface="Arial" pitchFamily="34" charset="0"/>
                <a:ea typeface="Times New Roman" pitchFamily="18" charset="0"/>
                <a:cs typeface="Arial" pitchFamily="34" charset="0"/>
              </a:rPr>
              <a:t>                                              </a:t>
            </a:r>
            <a:r>
              <a:rPr lang="fr-FR" dirty="0">
                <a:solidFill>
                  <a:srgbClr val="000000"/>
                </a:solidFill>
                <a:latin typeface="Arial" pitchFamily="34" charset="0"/>
                <a:ea typeface="Times New Roman" pitchFamily="18" charset="0"/>
                <a:cs typeface="Arial" pitchFamily="34" charset="0"/>
              </a:rPr>
              <a:t>l'acquisition </a:t>
            </a:r>
            <a:r>
              <a:rPr lang="fr-FR" dirty="0" smtClean="0">
                <a:solidFill>
                  <a:srgbClr val="000000"/>
                </a:solidFill>
                <a:latin typeface="Arial" pitchFamily="34" charset="0"/>
                <a:ea typeface="Times New Roman" pitchFamily="18" charset="0"/>
                <a:cs typeface="Arial" pitchFamily="34" charset="0"/>
              </a:rPr>
              <a:t>des</a:t>
            </a:r>
            <a:endParaRPr lang="fr-FR" sz="1050" dirty="0">
              <a:latin typeface="Arial" pitchFamily="34" charset="0"/>
              <a:cs typeface="Arial" pitchFamily="34" charset="0"/>
            </a:endParaRPr>
          </a:p>
          <a:p>
            <a:pPr indent="288925" eaLnBrk="0" hangingPunct="0">
              <a:defRPr/>
            </a:pPr>
            <a:r>
              <a:rPr lang="fr-FR" dirty="0">
                <a:solidFill>
                  <a:srgbClr val="000000"/>
                </a:solidFill>
                <a:latin typeface="Arial" pitchFamily="34" charset="0"/>
                <a:ea typeface="Times New Roman" pitchFamily="18" charset="0"/>
                <a:cs typeface="Arial" pitchFamily="34" charset="0"/>
              </a:rPr>
              <a:t>                                                        </a:t>
            </a:r>
            <a:r>
              <a:rPr lang="fr-FR" dirty="0" smtClean="0">
                <a:solidFill>
                  <a:srgbClr val="000000"/>
                </a:solidFill>
                <a:latin typeface="Arial" pitchFamily="34" charset="0"/>
                <a:ea typeface="Times New Roman" pitchFamily="18" charset="0"/>
                <a:cs typeface="Arial" pitchFamily="34" charset="0"/>
              </a:rPr>
              <a:t>                                               </a:t>
            </a:r>
            <a:r>
              <a:rPr lang="fr-FR" dirty="0">
                <a:solidFill>
                  <a:srgbClr val="000000"/>
                </a:solidFill>
                <a:latin typeface="Arial" pitchFamily="34" charset="0"/>
                <a:ea typeface="Times New Roman" pitchFamily="18" charset="0"/>
                <a:cs typeface="Arial" pitchFamily="34" charset="0"/>
              </a:rPr>
              <a:t>équipements R/D</a:t>
            </a: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solidFill>
                <a:srgbClr val="000000"/>
              </a:solidFill>
              <a:latin typeface="Arial" pitchFamily="34" charset="0"/>
              <a:cs typeface="Arial" pitchFamily="34" charset="0"/>
            </a:endParaRPr>
          </a:p>
          <a:p>
            <a:pPr indent="288925" eaLnBrk="0" hangingPunct="0">
              <a:defRPr/>
            </a:pPr>
            <a:endParaRPr lang="fr-FR" sz="1050" dirty="0">
              <a:latin typeface="Arial" pitchFamily="34" charset="0"/>
              <a:cs typeface="Arial" pitchFamily="34" charset="0"/>
            </a:endParaRPr>
          </a:p>
          <a:p>
            <a:pPr indent="288925" eaLnBrk="0" hangingPunct="0">
              <a:defRPr/>
            </a:pPr>
            <a:r>
              <a:rPr lang="fr-FR" b="1" u="sng" dirty="0">
                <a:solidFill>
                  <a:srgbClr val="000000"/>
                </a:solidFill>
                <a:latin typeface="Arial" pitchFamily="34" charset="0"/>
                <a:ea typeface="Times New Roman" pitchFamily="18" charset="0"/>
                <a:cs typeface="Arial" pitchFamily="34" charset="0"/>
              </a:rPr>
              <a:t>NB :</a:t>
            </a:r>
            <a:r>
              <a:rPr lang="fr-FR" dirty="0">
                <a:solidFill>
                  <a:srgbClr val="000000"/>
                </a:solidFill>
                <a:latin typeface="Arial" pitchFamily="34" charset="0"/>
                <a:ea typeface="Times New Roman" pitchFamily="18" charset="0"/>
                <a:cs typeface="Arial" pitchFamily="34" charset="0"/>
              </a:rPr>
              <a:t> Les modalités d'application de cet article seront fixées par voie    réglementaire.</a:t>
            </a:r>
            <a:endParaRPr lang="fr-FR" sz="2800" dirty="0">
              <a:latin typeface="Arial" pitchFamily="34" charset="0"/>
              <a:cs typeface="Arial" pitchFamily="34" charset="0"/>
            </a:endParaRPr>
          </a:p>
        </p:txBody>
      </p:sp>
      <p:cxnSp>
        <p:nvCxnSpPr>
          <p:cNvPr id="10" name="Connecteur droit 9"/>
          <p:cNvCxnSpPr/>
          <p:nvPr/>
        </p:nvCxnSpPr>
        <p:spPr>
          <a:xfrm>
            <a:off x="1571625" y="1714500"/>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rot="5400000">
            <a:off x="1213644" y="2070894"/>
            <a:ext cx="714375" cy="1587"/>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rot="5400000">
            <a:off x="7501731" y="2070894"/>
            <a:ext cx="714375" cy="1588"/>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1143000"/>
          </a:xfrm>
        </p:spPr>
        <p:txBody>
          <a:bodyPr>
            <a:normAutofit fontScale="90000"/>
          </a:bodyPr>
          <a:lstStyle/>
          <a:p>
            <a:r>
              <a:rPr lang="fr-FR" sz="5400" b="1" dirty="0" smtClean="0">
                <a:latin typeface="Comic Sans MS" pitchFamily="66" charset="0"/>
              </a:rPr>
              <a:t>Loi de finances pour 2015</a:t>
            </a:r>
            <a:endParaRPr lang="fr-FR" dirty="0"/>
          </a:p>
        </p:txBody>
      </p:sp>
      <p:sp>
        <p:nvSpPr>
          <p:cNvPr id="3" name="Espace réservé du contenu 2"/>
          <p:cNvSpPr>
            <a:spLocks noGrp="1"/>
          </p:cNvSpPr>
          <p:nvPr>
            <p:ph idx="1"/>
          </p:nvPr>
        </p:nvSpPr>
        <p:spPr>
          <a:xfrm>
            <a:off x="251520" y="1340768"/>
            <a:ext cx="8712968" cy="4983832"/>
          </a:xfrm>
        </p:spPr>
        <p:txBody>
          <a:bodyPr>
            <a:normAutofit fontScale="92500"/>
          </a:bodyPr>
          <a:lstStyle/>
          <a:p>
            <a:pPr>
              <a:buNone/>
            </a:pPr>
            <a:r>
              <a:rPr lang="fr-FR" dirty="0" smtClean="0">
                <a:latin typeface="Comic Sans MS" pitchFamily="66" charset="0"/>
              </a:rPr>
              <a:t>Cette LF 2015 s’insère dans les objectifs tracés par le </a:t>
            </a:r>
            <a:r>
              <a:rPr lang="fr-FR" b="1" u="sng" dirty="0" smtClean="0">
                <a:solidFill>
                  <a:srgbClr val="FF0000"/>
                </a:solidFill>
                <a:latin typeface="Comic Sans MS" pitchFamily="66" charset="0"/>
              </a:rPr>
              <a:t>programme quinquennal</a:t>
            </a:r>
            <a:r>
              <a:rPr lang="fr-FR" b="1" u="sng" dirty="0" smtClean="0">
                <a:latin typeface="Comic Sans MS" pitchFamily="66" charset="0"/>
              </a:rPr>
              <a:t> </a:t>
            </a:r>
            <a:r>
              <a:rPr lang="fr-FR" b="1" u="sng" dirty="0" smtClean="0">
                <a:solidFill>
                  <a:srgbClr val="FF0000"/>
                </a:solidFill>
                <a:latin typeface="Comic Sans MS" pitchFamily="66" charset="0"/>
              </a:rPr>
              <a:t>2015-2019</a:t>
            </a:r>
            <a:r>
              <a:rPr lang="fr-FR" b="1" dirty="0" smtClean="0">
                <a:latin typeface="Comic Sans MS" pitchFamily="66" charset="0"/>
              </a:rPr>
              <a:t> </a:t>
            </a:r>
            <a:r>
              <a:rPr lang="fr-FR" dirty="0" smtClean="0">
                <a:latin typeface="Comic Sans MS" pitchFamily="66" charset="0"/>
              </a:rPr>
              <a:t>dont notamment :</a:t>
            </a:r>
          </a:p>
          <a:p>
            <a:pPr marL="907542" lvl="1" indent="-514350">
              <a:buClrTx/>
              <a:buSzPct val="95000"/>
              <a:buFont typeface="+mj-lt"/>
              <a:buAutoNum type="arabicPeriod"/>
            </a:pPr>
            <a:r>
              <a:rPr lang="fr-FR" sz="2600" dirty="0" smtClean="0">
                <a:latin typeface="Comic Sans MS" pitchFamily="66" charset="0"/>
              </a:rPr>
              <a:t>une </a:t>
            </a:r>
            <a:r>
              <a:rPr lang="fr-FR" sz="2600" b="1" dirty="0" smtClean="0">
                <a:solidFill>
                  <a:srgbClr val="FF0000"/>
                </a:solidFill>
                <a:latin typeface="Comic Sans MS" pitchFamily="66" charset="0"/>
              </a:rPr>
              <a:t>croissance économique sensible </a:t>
            </a:r>
            <a:r>
              <a:rPr lang="fr-FR" sz="2600" dirty="0" smtClean="0">
                <a:latin typeface="Comic Sans MS" pitchFamily="66" charset="0"/>
              </a:rPr>
              <a:t>avec une </a:t>
            </a:r>
            <a:r>
              <a:rPr lang="fr-FR" sz="2600" b="1" dirty="0" smtClean="0">
                <a:solidFill>
                  <a:srgbClr val="FF0000"/>
                </a:solidFill>
                <a:latin typeface="Comic Sans MS" pitchFamily="66" charset="0"/>
              </a:rPr>
              <a:t>plus grande diversification</a:t>
            </a:r>
            <a:r>
              <a:rPr lang="fr-FR" sz="2600" dirty="0" smtClean="0">
                <a:latin typeface="Comic Sans MS" pitchFamily="66" charset="0"/>
              </a:rPr>
              <a:t> de sa structure ;</a:t>
            </a:r>
          </a:p>
          <a:p>
            <a:pPr marL="907542" lvl="1" indent="-514350">
              <a:buClrTx/>
              <a:buSzPct val="95000"/>
              <a:buFont typeface="+mj-lt"/>
              <a:buAutoNum type="arabicPeriod"/>
            </a:pPr>
            <a:r>
              <a:rPr lang="fr-FR" sz="2600" dirty="0" smtClean="0">
                <a:latin typeface="Comic Sans MS" pitchFamily="66" charset="0"/>
              </a:rPr>
              <a:t>une </a:t>
            </a:r>
            <a:r>
              <a:rPr lang="fr-FR" sz="2600" b="1" dirty="0" smtClean="0">
                <a:solidFill>
                  <a:srgbClr val="FF0000"/>
                </a:solidFill>
                <a:latin typeface="Comic Sans MS" pitchFamily="66" charset="0"/>
              </a:rPr>
              <a:t>amélioration</a:t>
            </a:r>
            <a:r>
              <a:rPr lang="fr-FR" sz="2600" b="1" dirty="0" smtClean="0">
                <a:latin typeface="Comic Sans MS" pitchFamily="66" charset="0"/>
              </a:rPr>
              <a:t> </a:t>
            </a:r>
            <a:r>
              <a:rPr lang="fr-FR" sz="2600" dirty="0" smtClean="0">
                <a:latin typeface="Comic Sans MS" pitchFamily="66" charset="0"/>
              </a:rPr>
              <a:t>de la part des exportations hors hydrocarbures dans les exportations totales ;</a:t>
            </a:r>
          </a:p>
          <a:p>
            <a:pPr marL="907542" lvl="1" indent="-514350">
              <a:buClrTx/>
              <a:buSzPct val="95000"/>
              <a:buFont typeface="+mj-lt"/>
              <a:buAutoNum type="arabicPeriod"/>
            </a:pPr>
            <a:r>
              <a:rPr lang="fr-FR" sz="2600" dirty="0" smtClean="0">
                <a:latin typeface="Comic Sans MS" pitchFamily="66" charset="0"/>
              </a:rPr>
              <a:t>une </a:t>
            </a:r>
            <a:r>
              <a:rPr lang="fr-FR" sz="2600" b="1" dirty="0" smtClean="0">
                <a:solidFill>
                  <a:srgbClr val="FF0000"/>
                </a:solidFill>
                <a:latin typeface="Comic Sans MS" pitchFamily="66" charset="0"/>
              </a:rPr>
              <a:t>création d’emplois effectifs</a:t>
            </a:r>
            <a:r>
              <a:rPr lang="fr-FR" sz="2600" dirty="0" smtClean="0">
                <a:solidFill>
                  <a:srgbClr val="FF0000"/>
                </a:solidFill>
                <a:latin typeface="Comic Sans MS" pitchFamily="66" charset="0"/>
              </a:rPr>
              <a:t> </a:t>
            </a:r>
            <a:r>
              <a:rPr lang="fr-FR" sz="2600" dirty="0" smtClean="0">
                <a:latin typeface="Comic Sans MS" pitchFamily="66" charset="0"/>
              </a:rPr>
              <a:t>; </a:t>
            </a:r>
          </a:p>
          <a:p>
            <a:pPr marL="907542" lvl="1" indent="-514350">
              <a:buClrTx/>
              <a:buSzPct val="95000"/>
              <a:buFont typeface="+mj-lt"/>
              <a:buAutoNum type="arabicPeriod"/>
            </a:pPr>
            <a:r>
              <a:rPr lang="fr-FR" sz="2600" dirty="0" smtClean="0">
                <a:latin typeface="Comic Sans MS" pitchFamily="66" charset="0"/>
              </a:rPr>
              <a:t>une </a:t>
            </a:r>
            <a:r>
              <a:rPr lang="fr-FR" sz="2600" b="1" dirty="0" smtClean="0">
                <a:solidFill>
                  <a:srgbClr val="FF0000"/>
                </a:solidFill>
                <a:latin typeface="Comic Sans MS" pitchFamily="66" charset="0"/>
              </a:rPr>
              <a:t>augmentation de la part des recettes ordinaires</a:t>
            </a:r>
            <a:r>
              <a:rPr lang="fr-FR" sz="2600" dirty="0" smtClean="0">
                <a:solidFill>
                  <a:srgbClr val="FF0000"/>
                </a:solidFill>
                <a:latin typeface="Comic Sans MS" pitchFamily="66" charset="0"/>
              </a:rPr>
              <a:t> </a:t>
            </a:r>
            <a:r>
              <a:rPr lang="fr-FR" sz="2600" dirty="0" smtClean="0">
                <a:latin typeface="Comic Sans MS" pitchFamily="66" charset="0"/>
              </a:rPr>
              <a:t>dans les ressources budgétaires ;</a:t>
            </a:r>
          </a:p>
          <a:p>
            <a:pPr marL="907542" lvl="1" indent="-514350">
              <a:buClrTx/>
              <a:buSzPct val="95000"/>
              <a:buFont typeface="+mj-lt"/>
              <a:buAutoNum type="arabicPeriod"/>
            </a:pPr>
            <a:r>
              <a:rPr lang="fr-FR" sz="2600" dirty="0" smtClean="0">
                <a:latin typeface="Comic Sans MS" pitchFamily="66" charset="0"/>
              </a:rPr>
              <a:t>une </a:t>
            </a:r>
            <a:r>
              <a:rPr lang="fr-FR" sz="2600" b="1" dirty="0" smtClean="0">
                <a:solidFill>
                  <a:srgbClr val="FF0000"/>
                </a:solidFill>
                <a:latin typeface="Comic Sans MS" pitchFamily="66" charset="0"/>
              </a:rPr>
              <a:t>diminution du coût de la dégradation environnementale</a:t>
            </a:r>
            <a:r>
              <a:rPr lang="fr-FR" sz="2600" dirty="0" smtClean="0">
                <a:solidFill>
                  <a:srgbClr val="FF0000"/>
                </a:solidFill>
                <a:latin typeface="Comic Sans MS" pitchFamily="66" charset="0"/>
              </a:rPr>
              <a:t>.</a:t>
            </a:r>
          </a:p>
          <a:p>
            <a:pPr>
              <a:buNone/>
            </a:pPr>
            <a:endParaRPr lang="fr-FR" dirty="0" smtClean="0"/>
          </a:p>
          <a:p>
            <a:endParaRPr lang="fr-FR" dirty="0"/>
          </a:p>
        </p:txBody>
      </p:sp>
      <p:sp>
        <p:nvSpPr>
          <p:cNvPr id="5" name="Espace réservé du pied de page 4"/>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1"/>
          <p:cNvSpPr>
            <a:spLocks noChangeArrowheads="1"/>
          </p:cNvSpPr>
          <p:nvPr/>
        </p:nvSpPr>
        <p:spPr bwMode="auto">
          <a:xfrm>
            <a:off x="285750" y="117565"/>
            <a:ext cx="8572500" cy="6186309"/>
          </a:xfrm>
          <a:prstGeom prst="rect">
            <a:avLst/>
          </a:prstGeom>
          <a:noFill/>
          <a:ln w="9525">
            <a:noFill/>
            <a:miter lim="800000"/>
            <a:headEnd/>
            <a:tailEnd/>
          </a:ln>
        </p:spPr>
        <p:txBody>
          <a:bodyPr anchor="ctr">
            <a:spAutoFit/>
          </a:bodyPr>
          <a:lstStyle/>
          <a:p>
            <a:pPr marL="0" lvl="1" algn="justLow" eaLnBrk="0" hangingPunct="0">
              <a:lnSpc>
                <a:spcPct val="150000"/>
              </a:lnSpc>
            </a:pPr>
            <a:r>
              <a:rPr lang="fr-FR" sz="2400" b="1" dirty="0" smtClean="0">
                <a:solidFill>
                  <a:srgbClr val="000000"/>
                </a:solidFill>
                <a:latin typeface="Comic Sans MS" pitchFamily="66" charset="0"/>
                <a:cs typeface="Times New Roman" pitchFamily="18" charset="0"/>
              </a:rPr>
              <a:t>11- </a:t>
            </a:r>
            <a:r>
              <a:rPr lang="fr-FR" sz="2400" b="1" dirty="0">
                <a:solidFill>
                  <a:srgbClr val="000000"/>
                </a:solidFill>
                <a:latin typeface="Comic Sans MS" pitchFamily="66" charset="0"/>
                <a:cs typeface="Times New Roman" pitchFamily="18" charset="0"/>
              </a:rPr>
              <a:t>Octroi d'aide financière pour l'acquisition de technologie (art 77):</a:t>
            </a:r>
            <a:endParaRPr lang="fr-FR" sz="2400" dirty="0">
              <a:latin typeface="Comic Sans MS" pitchFamily="66" charset="0"/>
            </a:endParaRPr>
          </a:p>
          <a:p>
            <a:pPr indent="288925" algn="justLow" eaLnBrk="0" hangingPunct="0">
              <a:lnSpc>
                <a:spcPct val="150000"/>
              </a:lnSpc>
            </a:pPr>
            <a:endParaRPr lang="fr-FR" sz="2400" dirty="0" smtClean="0">
              <a:solidFill>
                <a:srgbClr val="000000"/>
              </a:solidFill>
              <a:latin typeface="Comic Sans MS" pitchFamily="66" charset="0"/>
              <a:cs typeface="Times New Roman" pitchFamily="18" charset="0"/>
            </a:endParaRPr>
          </a:p>
          <a:p>
            <a:pPr indent="288925" algn="justLow" eaLnBrk="0" hangingPunct="0">
              <a:lnSpc>
                <a:spcPct val="150000"/>
              </a:lnSpc>
            </a:pPr>
            <a:r>
              <a:rPr lang="fr-FR" sz="2400" b="1" u="sng" dirty="0" smtClean="0">
                <a:solidFill>
                  <a:srgbClr val="FF0000"/>
                </a:solidFill>
                <a:latin typeface="Comic Sans MS" pitchFamily="66" charset="0"/>
                <a:cs typeface="Times New Roman" pitchFamily="18" charset="0"/>
              </a:rPr>
              <a:t>Afin </a:t>
            </a:r>
            <a:r>
              <a:rPr lang="fr-FR" sz="2400" b="1" u="sng" dirty="0">
                <a:solidFill>
                  <a:srgbClr val="FF0000"/>
                </a:solidFill>
                <a:latin typeface="Comic Sans MS" pitchFamily="66" charset="0"/>
                <a:cs typeface="Times New Roman" pitchFamily="18" charset="0"/>
              </a:rPr>
              <a:t>d'assurer un développement technologique dans le secteur industriel</a:t>
            </a:r>
            <a:r>
              <a:rPr lang="fr-FR" sz="2400" b="1" dirty="0">
                <a:latin typeface="Comic Sans MS" pitchFamily="66" charset="0"/>
                <a:cs typeface="Times New Roman" pitchFamily="18" charset="0"/>
              </a:rPr>
              <a:t>, la présente mesure </a:t>
            </a:r>
            <a:r>
              <a:rPr lang="fr-FR" sz="2400" b="1" u="sng" dirty="0">
                <a:solidFill>
                  <a:srgbClr val="FF0000"/>
                </a:solidFill>
                <a:latin typeface="Comic Sans MS" pitchFamily="66" charset="0"/>
                <a:cs typeface="Times New Roman" pitchFamily="18" charset="0"/>
              </a:rPr>
              <a:t>prévoit la prise en charge par le trésor des intérêts sur les prêts bancaires destinés à l'acquisition et à la maitrise de procèdes technologiques</a:t>
            </a:r>
            <a:r>
              <a:rPr lang="fr-FR" sz="2400" b="1" dirty="0">
                <a:latin typeface="Comic Sans MS" pitchFamily="66" charset="0"/>
                <a:cs typeface="Times New Roman" pitchFamily="18" charset="0"/>
              </a:rPr>
              <a:t>, en vue d'améliorer le taux d'intégration industrielle et la compétitivité.</a:t>
            </a:r>
            <a:endParaRPr lang="fr-FR" sz="2400" b="1" dirty="0">
              <a:latin typeface="Comic Sans MS" pitchFamily="66" charset="0"/>
            </a:endParaRPr>
          </a:p>
          <a:p>
            <a:pPr indent="288925" algn="justLow" eaLnBrk="0" hangingPunct="0">
              <a:lnSpc>
                <a:spcPct val="150000"/>
              </a:lnSpc>
            </a:pPr>
            <a:r>
              <a:rPr lang="fr-FR" sz="2400" b="1" u="sng" dirty="0">
                <a:solidFill>
                  <a:srgbClr val="000000"/>
                </a:solidFill>
                <a:latin typeface="Comic Sans MS" pitchFamily="66" charset="0"/>
                <a:cs typeface="Times New Roman" pitchFamily="18" charset="0"/>
              </a:rPr>
              <a:t>NB :</a:t>
            </a:r>
            <a:r>
              <a:rPr lang="fr-FR" sz="2400" dirty="0">
                <a:solidFill>
                  <a:srgbClr val="000000"/>
                </a:solidFill>
                <a:latin typeface="Comic Sans MS" pitchFamily="66" charset="0"/>
                <a:cs typeface="Times New Roman" pitchFamily="18" charset="0"/>
              </a:rPr>
              <a:t> Les modalités d'application de cette disposition seront fixées par voie réglementaire.</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1"/>
          <p:cNvSpPr>
            <a:spLocks noChangeArrowheads="1"/>
          </p:cNvSpPr>
          <p:nvPr/>
        </p:nvSpPr>
        <p:spPr bwMode="auto">
          <a:xfrm>
            <a:off x="285750" y="122327"/>
            <a:ext cx="8643938" cy="6186309"/>
          </a:xfrm>
          <a:prstGeom prst="rect">
            <a:avLst/>
          </a:prstGeom>
          <a:noFill/>
          <a:ln w="9525">
            <a:noFill/>
            <a:miter lim="800000"/>
            <a:headEnd/>
            <a:tailEnd/>
          </a:ln>
        </p:spPr>
        <p:txBody>
          <a:bodyPr anchor="ctr">
            <a:spAutoFit/>
          </a:bodyPr>
          <a:lstStyle/>
          <a:p>
            <a:pPr marL="82550" lvl="1" algn="justLow" eaLnBrk="0" hangingPunct="0">
              <a:lnSpc>
                <a:spcPct val="150000"/>
              </a:lnSpc>
            </a:pPr>
            <a:r>
              <a:rPr lang="fr-FR" sz="2400" b="1" dirty="0">
                <a:solidFill>
                  <a:srgbClr val="000000"/>
                </a:solidFill>
                <a:latin typeface="Comic Sans MS" pitchFamily="66" charset="0"/>
                <a:cs typeface="Times New Roman" pitchFamily="18" charset="0"/>
              </a:rPr>
              <a:t>12 </a:t>
            </a:r>
            <a:r>
              <a:rPr lang="fr-FR" sz="2400" b="1" dirty="0" smtClean="0">
                <a:solidFill>
                  <a:srgbClr val="000000"/>
                </a:solidFill>
                <a:latin typeface="Comic Sans MS" pitchFamily="66" charset="0"/>
                <a:cs typeface="Times New Roman" pitchFamily="18" charset="0"/>
              </a:rPr>
              <a:t>- Prorogation</a:t>
            </a:r>
            <a:r>
              <a:rPr lang="fr-FR" sz="2400" b="1" dirty="0">
                <a:solidFill>
                  <a:srgbClr val="000000"/>
                </a:solidFill>
                <a:latin typeface="Comic Sans MS" pitchFamily="66" charset="0"/>
                <a:cs typeface="Times New Roman" pitchFamily="18" charset="0"/>
              </a:rPr>
              <a:t>, au 31/12/19, de l'application du taux réduit de DD en faveur du secteur touristique (art 78</a:t>
            </a:r>
            <a:r>
              <a:rPr lang="fr-FR" sz="2400" b="1" dirty="0" smtClean="0">
                <a:solidFill>
                  <a:srgbClr val="000000"/>
                </a:solidFill>
                <a:latin typeface="Comic Sans MS" pitchFamily="66" charset="0"/>
                <a:cs typeface="Times New Roman" pitchFamily="18" charset="0"/>
              </a:rPr>
              <a:t>):</a:t>
            </a:r>
          </a:p>
          <a:p>
            <a:pPr marL="82550" lvl="1"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L’article 81 de la LFC 09 </a:t>
            </a:r>
            <a:r>
              <a:rPr lang="fr-FR" sz="2400" dirty="0">
                <a:solidFill>
                  <a:srgbClr val="000000"/>
                </a:solidFill>
                <a:latin typeface="Comic Sans MS" pitchFamily="66" charset="0"/>
                <a:cs typeface="Times New Roman" pitchFamily="18" charset="0"/>
              </a:rPr>
              <a:t>prévoit l'application du </a:t>
            </a:r>
            <a:r>
              <a:rPr lang="fr-FR" sz="2400" b="1" u="sng" dirty="0">
                <a:solidFill>
                  <a:srgbClr val="FF0000"/>
                </a:solidFill>
                <a:latin typeface="Comic Sans MS" pitchFamily="66" charset="0"/>
                <a:cs typeface="Times New Roman" pitchFamily="18" charset="0"/>
              </a:rPr>
              <a:t>taux réduit de DD aux importations </a:t>
            </a:r>
            <a:r>
              <a:rPr lang="fr-FR" sz="2400" b="1" u="sng" dirty="0" smtClean="0">
                <a:solidFill>
                  <a:srgbClr val="FF0000"/>
                </a:solidFill>
                <a:latin typeface="Comic Sans MS" pitchFamily="66" charset="0"/>
                <a:cs typeface="Times New Roman" pitchFamily="18" charset="0"/>
              </a:rPr>
              <a:t>d'équipements et d’ameublement </a:t>
            </a:r>
            <a:r>
              <a:rPr lang="fr-FR" sz="2400" b="1" u="sng" dirty="0">
                <a:solidFill>
                  <a:srgbClr val="FF0000"/>
                </a:solidFill>
                <a:latin typeface="Comic Sans MS" pitchFamily="66" charset="0"/>
                <a:cs typeface="Times New Roman" pitchFamily="18" charset="0"/>
              </a:rPr>
              <a:t>non produits localement</a:t>
            </a:r>
            <a:r>
              <a:rPr lang="fr-FR" sz="2400" dirty="0">
                <a:solidFill>
                  <a:srgbClr val="000000"/>
                </a:solidFill>
                <a:latin typeface="Comic Sans MS" pitchFamily="66" charset="0"/>
                <a:cs typeface="Times New Roman" pitchFamily="18" charset="0"/>
              </a:rPr>
              <a:t> destinés à la modernisation hôtelière.</a:t>
            </a:r>
            <a:endParaRPr lang="fr-FR" sz="2400" dirty="0">
              <a:latin typeface="Comic Sans MS" pitchFamily="66" charset="0"/>
            </a:endParaRPr>
          </a:p>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Cette disposition arrive à terme au 31/12/14, sans que l'arrêté devant fixer la liste des équipements concernés ne soit publié.</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1"/>
          <p:cNvSpPr>
            <a:spLocks noChangeArrowheads="1"/>
          </p:cNvSpPr>
          <p:nvPr/>
        </p:nvSpPr>
        <p:spPr bwMode="auto">
          <a:xfrm>
            <a:off x="0" y="-323165"/>
            <a:ext cx="8784976" cy="7201972"/>
          </a:xfrm>
          <a:prstGeom prst="rect">
            <a:avLst/>
          </a:prstGeom>
          <a:noFill/>
          <a:ln w="9525">
            <a:noFill/>
            <a:miter lim="800000"/>
            <a:headEnd/>
            <a:tailEnd/>
          </a:ln>
        </p:spPr>
        <p:txBody>
          <a:bodyPr wrap="square" anchor="ctr">
            <a:spAutoFit/>
          </a:bodyPr>
          <a:lstStyle/>
          <a:p>
            <a:pPr indent="288925" algn="justLow" eaLnBrk="0" hangingPunct="0">
              <a:lnSpc>
                <a:spcPct val="150000"/>
              </a:lnSpc>
            </a:pPr>
            <a:r>
              <a:rPr lang="fr-FR" sz="2800" dirty="0">
                <a:solidFill>
                  <a:srgbClr val="000000"/>
                </a:solidFill>
                <a:latin typeface="Comic Sans MS" pitchFamily="66" charset="0"/>
                <a:cs typeface="Times New Roman" pitchFamily="18" charset="0"/>
              </a:rPr>
              <a:t>Afin de faire bénéficier de façon effective les entreprises touristiques de cet avantage, </a:t>
            </a:r>
            <a:r>
              <a:rPr lang="fr-FR" sz="2800" b="1" u="sng" dirty="0">
                <a:solidFill>
                  <a:srgbClr val="FF0000"/>
                </a:solidFill>
                <a:latin typeface="Comic Sans MS" pitchFamily="66" charset="0"/>
                <a:cs typeface="Times New Roman" pitchFamily="18" charset="0"/>
              </a:rPr>
              <a:t>cette mesure prévoit sa prorogation au 31/12/19, sachant que l'AIM (MF-MT) est en cours de publication</a:t>
            </a:r>
            <a:r>
              <a:rPr lang="fr-FR" sz="2800" b="1" u="sng" dirty="0" smtClean="0">
                <a:solidFill>
                  <a:srgbClr val="FF0000"/>
                </a:solidFill>
                <a:latin typeface="Comic Sans MS" pitchFamily="66" charset="0"/>
                <a:cs typeface="Times New Roman" pitchFamily="18" charset="0"/>
              </a:rPr>
              <a:t>.</a:t>
            </a:r>
          </a:p>
          <a:p>
            <a:pPr indent="288925" algn="justLow" eaLnBrk="0" hangingPunct="0">
              <a:lnSpc>
                <a:spcPct val="150000"/>
              </a:lnSpc>
            </a:pPr>
            <a:endParaRPr lang="fr-FR" sz="2800" dirty="0">
              <a:latin typeface="Comic Sans MS" pitchFamily="66" charset="0"/>
            </a:endParaRPr>
          </a:p>
          <a:p>
            <a:pPr indent="288925" algn="justLow" eaLnBrk="0" hangingPunct="0">
              <a:lnSpc>
                <a:spcPct val="150000"/>
              </a:lnSpc>
            </a:pPr>
            <a:r>
              <a:rPr lang="fr-FR" sz="2800" b="1" u="sng" dirty="0">
                <a:solidFill>
                  <a:srgbClr val="FF0000"/>
                </a:solidFill>
                <a:latin typeface="Comic Sans MS" pitchFamily="66" charset="0"/>
                <a:cs typeface="Times New Roman" pitchFamily="18" charset="0"/>
              </a:rPr>
              <a:t>Cette mesure contribuera à la réussite du Plan Qualité Tourisme (PQT) </a:t>
            </a:r>
            <a:r>
              <a:rPr lang="fr-FR" sz="2800" dirty="0">
                <a:solidFill>
                  <a:srgbClr val="000000"/>
                </a:solidFill>
                <a:latin typeface="Comic Sans MS" pitchFamily="66" charset="0"/>
                <a:cs typeface="Times New Roman" pitchFamily="18" charset="0"/>
              </a:rPr>
              <a:t>enregistrant </a:t>
            </a:r>
            <a:r>
              <a:rPr lang="fr-FR" sz="2800" b="1" u="sng" dirty="0">
                <a:solidFill>
                  <a:srgbClr val="FF0000"/>
                </a:solidFill>
                <a:latin typeface="Comic Sans MS" pitchFamily="66" charset="0"/>
                <a:cs typeface="Times New Roman" pitchFamily="18" charset="0"/>
              </a:rPr>
              <a:t>la réalisation en cours de 750 projets et la réhabilitation de l'ensemble du parc hôtelier de la SGP/ GESTOUR.</a:t>
            </a:r>
            <a:endParaRPr lang="fr-FR" sz="28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1"/>
          <p:cNvSpPr>
            <a:spLocks noChangeArrowheads="1"/>
          </p:cNvSpPr>
          <p:nvPr/>
        </p:nvSpPr>
        <p:spPr bwMode="auto">
          <a:xfrm>
            <a:off x="285750" y="500113"/>
            <a:ext cx="8643938" cy="5078313"/>
          </a:xfrm>
          <a:prstGeom prst="rect">
            <a:avLst/>
          </a:prstGeom>
          <a:noFill/>
          <a:ln w="9525">
            <a:noFill/>
            <a:miter lim="800000"/>
            <a:headEnd/>
            <a:tailEnd/>
          </a:ln>
        </p:spPr>
        <p:txBody>
          <a:bodyPr anchor="ctr">
            <a:spAutoFit/>
          </a:bodyPr>
          <a:lstStyle/>
          <a:p>
            <a:pPr marL="0" lvl="1" algn="justLow" eaLnBrk="0" hangingPunct="0">
              <a:lnSpc>
                <a:spcPct val="150000"/>
              </a:lnSpc>
            </a:pPr>
            <a:r>
              <a:rPr lang="fr-FR" sz="2400" b="1" dirty="0">
                <a:solidFill>
                  <a:srgbClr val="000000"/>
                </a:solidFill>
                <a:latin typeface="Comic Sans MS" pitchFamily="66" charset="0"/>
                <a:cs typeface="Times New Roman" pitchFamily="18" charset="0"/>
              </a:rPr>
              <a:t>13 </a:t>
            </a:r>
            <a:r>
              <a:rPr lang="fr-FR" sz="2400" b="1" dirty="0" smtClean="0">
                <a:solidFill>
                  <a:srgbClr val="000000"/>
                </a:solidFill>
                <a:latin typeface="Comic Sans MS" pitchFamily="66" charset="0"/>
                <a:cs typeface="Times New Roman" pitchFamily="18" charset="0"/>
              </a:rPr>
              <a:t>-Prorogation</a:t>
            </a:r>
            <a:r>
              <a:rPr lang="fr-FR" sz="2400" b="1" dirty="0">
                <a:solidFill>
                  <a:srgbClr val="000000"/>
                </a:solidFill>
                <a:latin typeface="Comic Sans MS" pitchFamily="66" charset="0"/>
                <a:cs typeface="Times New Roman" pitchFamily="18" charset="0"/>
              </a:rPr>
              <a:t>, jusqu’au 31/12/2020, des exonérations fiscales accordées aux clubs professionnels de football (art 80</a:t>
            </a:r>
            <a:r>
              <a:rPr lang="fr-FR" sz="2400" b="1" dirty="0" smtClean="0">
                <a:solidFill>
                  <a:srgbClr val="000000"/>
                </a:solidFill>
                <a:latin typeface="Comic Sans MS" pitchFamily="66" charset="0"/>
                <a:cs typeface="Times New Roman" pitchFamily="18" charset="0"/>
              </a:rPr>
              <a:t>):</a:t>
            </a: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En vue d'inciter </a:t>
            </a:r>
            <a:r>
              <a:rPr lang="fr-FR" sz="2400" b="1" u="sng" dirty="0">
                <a:solidFill>
                  <a:srgbClr val="FF0000"/>
                </a:solidFill>
                <a:latin typeface="Comic Sans MS" pitchFamily="66" charset="0"/>
                <a:cs typeface="Times New Roman" pitchFamily="18" charset="0"/>
              </a:rPr>
              <a:t>les partenaires financiers à investir dans le capital des clubs professionnels</a:t>
            </a:r>
            <a:r>
              <a:rPr lang="fr-FR" sz="2400" dirty="0">
                <a:solidFill>
                  <a:srgbClr val="000000"/>
                </a:solidFill>
                <a:latin typeface="Comic Sans MS" pitchFamily="66" charset="0"/>
                <a:cs typeface="Times New Roman" pitchFamily="18" charset="0"/>
              </a:rPr>
              <a:t>, l’article 30 de la LF pour 2010 a institué un régime fiscal favorable pour les équipes de foot constituées en sociétés</a:t>
            </a:r>
            <a:r>
              <a:rPr lang="fr-FR" sz="2400" dirty="0" smtClean="0">
                <a:solidFill>
                  <a:srgbClr val="000000"/>
                </a:solidFill>
                <a:latin typeface="Comic Sans MS" pitchFamily="66" charset="0"/>
                <a:cs typeface="Times New Roman" pitchFamily="18" charset="0"/>
              </a:rPr>
              <a:t>.</a:t>
            </a:r>
          </a:p>
          <a:p>
            <a:pPr indent="288925" algn="justLow" eaLnBrk="0" hangingPunct="0">
              <a:lnSpc>
                <a:spcPct val="150000"/>
              </a:lnSpc>
            </a:pPr>
            <a:r>
              <a:rPr lang="fr-FR" sz="2400" dirty="0" smtClean="0">
                <a:solidFill>
                  <a:srgbClr val="000000"/>
                </a:solidFill>
                <a:latin typeface="Comic Sans MS" pitchFamily="66" charset="0"/>
                <a:cs typeface="Times New Roman" pitchFamily="18" charset="0"/>
              </a:rPr>
              <a:t> </a:t>
            </a:r>
            <a:r>
              <a:rPr lang="fr-FR" sz="2400" b="1" u="sng" dirty="0">
                <a:solidFill>
                  <a:srgbClr val="FF0000"/>
                </a:solidFill>
                <a:latin typeface="Comic Sans MS" pitchFamily="66" charset="0"/>
                <a:cs typeface="Times New Roman" pitchFamily="18" charset="0"/>
              </a:rPr>
              <a:t>Les </a:t>
            </a:r>
            <a:r>
              <a:rPr lang="fr-FR" sz="2400" b="1" u="sng" dirty="0" smtClean="0">
                <a:solidFill>
                  <a:srgbClr val="FF0000"/>
                </a:solidFill>
                <a:latin typeface="Comic Sans MS" pitchFamily="66" charset="0"/>
                <a:cs typeface="Times New Roman" pitchFamily="18" charset="0"/>
              </a:rPr>
              <a:t>exonérations </a:t>
            </a:r>
            <a:r>
              <a:rPr lang="fr-FR" sz="2400" b="1" u="sng" dirty="0">
                <a:solidFill>
                  <a:srgbClr val="FF0000"/>
                </a:solidFill>
                <a:latin typeface="Comic Sans MS" pitchFamily="66" charset="0"/>
                <a:cs typeface="Times New Roman" pitchFamily="18" charset="0"/>
              </a:rPr>
              <a:t>prévues  étaient accordées pour une période de 06 années (jusqu'au 31/12/2015).</a:t>
            </a:r>
            <a:endParaRPr lang="fr-FR" sz="24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1"/>
          <p:cNvSpPr>
            <a:spLocks noChangeArrowheads="1"/>
          </p:cNvSpPr>
          <p:nvPr/>
        </p:nvSpPr>
        <p:spPr bwMode="auto">
          <a:xfrm>
            <a:off x="357188" y="727770"/>
            <a:ext cx="8501062" cy="4616648"/>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800" dirty="0">
                <a:solidFill>
                  <a:srgbClr val="000000"/>
                </a:solidFill>
                <a:latin typeface="Comic Sans MS" pitchFamily="66" charset="0"/>
                <a:cs typeface="Times New Roman" pitchFamily="18" charset="0"/>
              </a:rPr>
              <a:t>Cette période est </a:t>
            </a:r>
            <a:r>
              <a:rPr lang="fr-FR" sz="2800" dirty="0" smtClean="0">
                <a:solidFill>
                  <a:srgbClr val="000000"/>
                </a:solidFill>
                <a:latin typeface="Comic Sans MS" pitchFamily="66" charset="0"/>
                <a:cs typeface="Times New Roman" pitchFamily="18" charset="0"/>
              </a:rPr>
              <a:t>considérée </a:t>
            </a:r>
            <a:r>
              <a:rPr lang="fr-FR" sz="2800" b="1" u="sng" dirty="0">
                <a:solidFill>
                  <a:srgbClr val="FF0000"/>
                </a:solidFill>
                <a:latin typeface="Comic Sans MS" pitchFamily="66" charset="0"/>
                <a:cs typeface="Times New Roman" pitchFamily="18" charset="0"/>
              </a:rPr>
              <a:t>insuffisante eu égard aux difficultés de trésorerie rencontrées par ces sociétés sportives</a:t>
            </a:r>
            <a:r>
              <a:rPr lang="fr-FR" sz="2800" b="1" u="sng" dirty="0" smtClean="0">
                <a:solidFill>
                  <a:srgbClr val="FF0000"/>
                </a:solidFill>
                <a:latin typeface="Comic Sans MS" pitchFamily="66" charset="0"/>
                <a:cs typeface="Times New Roman" pitchFamily="18" charset="0"/>
              </a:rPr>
              <a:t>.</a:t>
            </a:r>
          </a:p>
          <a:p>
            <a:pPr indent="288925" algn="justLow" eaLnBrk="0" hangingPunct="0">
              <a:lnSpc>
                <a:spcPct val="150000"/>
              </a:lnSpc>
            </a:pPr>
            <a:endParaRPr lang="fr-FR" sz="2800" dirty="0">
              <a:latin typeface="Comic Sans MS" pitchFamily="66" charset="0"/>
            </a:endParaRPr>
          </a:p>
          <a:p>
            <a:pPr indent="288925" algn="justLow" eaLnBrk="0" hangingPunct="0">
              <a:lnSpc>
                <a:spcPct val="150000"/>
              </a:lnSpc>
            </a:pPr>
            <a:r>
              <a:rPr lang="fr-FR" sz="2800" b="1" u="sng" dirty="0">
                <a:solidFill>
                  <a:srgbClr val="FF0000"/>
                </a:solidFill>
                <a:latin typeface="Comic Sans MS" pitchFamily="66" charset="0"/>
                <a:cs typeface="Times New Roman" pitchFamily="18" charset="0"/>
              </a:rPr>
              <a:t>La présente mesure consiste en la prorogation de ces mêmes avantages jusqu'au 31/12/2020 (06 années).</a:t>
            </a:r>
            <a:endParaRPr lang="fr-FR" sz="28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1"/>
          <p:cNvSpPr>
            <a:spLocks noChangeArrowheads="1"/>
          </p:cNvSpPr>
          <p:nvPr/>
        </p:nvSpPr>
        <p:spPr bwMode="auto">
          <a:xfrm>
            <a:off x="2714625" y="1214438"/>
            <a:ext cx="3857625" cy="461962"/>
          </a:xfrm>
          <a:prstGeom prst="rect">
            <a:avLst/>
          </a:prstGeom>
          <a:noFill/>
          <a:ln w="9525">
            <a:noFill/>
            <a:miter lim="800000"/>
            <a:headEnd/>
            <a:tailEnd/>
          </a:ln>
        </p:spPr>
        <p:txBody>
          <a:bodyPr anchor="ctr">
            <a:spAutoFit/>
          </a:bodyPr>
          <a:lstStyle/>
          <a:p>
            <a:pPr indent="288925" algn="ctr" rtl="1" eaLnBrk="0" hangingPunct="0"/>
            <a:r>
              <a:rPr lang="fr-FR" sz="2400" b="1" dirty="0">
                <a:solidFill>
                  <a:srgbClr val="000000"/>
                </a:solidFill>
                <a:latin typeface="Comic Sans MS" pitchFamily="66" charset="0"/>
                <a:cs typeface="Times New Roman" pitchFamily="18" charset="0"/>
              </a:rPr>
              <a:t>Nature des avantages</a:t>
            </a:r>
            <a:endParaRPr lang="fr-FR" sz="2400" b="1" dirty="0">
              <a:latin typeface="Comic Sans MS" pitchFamily="66" charset="0"/>
            </a:endParaRPr>
          </a:p>
        </p:txBody>
      </p:sp>
      <p:sp>
        <p:nvSpPr>
          <p:cNvPr id="70658" name="Rectangle 2"/>
          <p:cNvSpPr>
            <a:spLocks noChangeArrowheads="1"/>
          </p:cNvSpPr>
          <p:nvPr/>
        </p:nvSpPr>
        <p:spPr bwMode="auto">
          <a:xfrm>
            <a:off x="214313" y="3000375"/>
            <a:ext cx="8929687" cy="1077913"/>
          </a:xfrm>
          <a:prstGeom prst="rect">
            <a:avLst/>
          </a:prstGeom>
          <a:noFill/>
          <a:ln w="9525">
            <a:noFill/>
            <a:miter lim="800000"/>
            <a:headEnd/>
            <a:tailEnd/>
          </a:ln>
          <a:effectLst/>
        </p:spPr>
        <p:txBody>
          <a:bodyPr anchor="ctr">
            <a:spAutoFit/>
          </a:bodyPr>
          <a:lstStyle/>
          <a:p>
            <a:pPr indent="179388" eaLnBrk="0" hangingPunct="0">
              <a:defRPr/>
            </a:pPr>
            <a:r>
              <a:rPr lang="fr-FR" dirty="0">
                <a:solidFill>
                  <a:srgbClr val="000000"/>
                </a:solidFill>
                <a:latin typeface="Arial" pitchFamily="34" charset="0"/>
                <a:ea typeface="Times New Roman" pitchFamily="18" charset="0"/>
                <a:cs typeface="Arial" pitchFamily="34" charset="0"/>
              </a:rPr>
              <a:t>-</a:t>
            </a:r>
            <a:r>
              <a:rPr lang="fr-FR" dirty="0" err="1">
                <a:solidFill>
                  <a:srgbClr val="000000"/>
                </a:solidFill>
                <a:latin typeface="Arial" pitchFamily="34" charset="0"/>
                <a:ea typeface="Times New Roman" pitchFamily="18" charset="0"/>
                <a:cs typeface="Arial" pitchFamily="34" charset="0"/>
              </a:rPr>
              <a:t>IBS</a:t>
            </a:r>
            <a:r>
              <a:rPr lang="fr-FR" dirty="0">
                <a:solidFill>
                  <a:srgbClr val="000000"/>
                </a:solidFill>
                <a:latin typeface="Arial" pitchFamily="34" charset="0"/>
                <a:ea typeface="Times New Roman" pitchFamily="18" charset="0"/>
                <a:cs typeface="Arial" pitchFamily="34" charset="0"/>
              </a:rPr>
              <a:t> ou </a:t>
            </a:r>
            <a:r>
              <a:rPr lang="fr-FR" dirty="0" err="1">
                <a:solidFill>
                  <a:srgbClr val="000000"/>
                </a:solidFill>
                <a:latin typeface="Arial" pitchFamily="34" charset="0"/>
                <a:ea typeface="Times New Roman" pitchFamily="18" charset="0"/>
                <a:cs typeface="Arial" pitchFamily="34" charset="0"/>
              </a:rPr>
              <a:t>IRG</a:t>
            </a:r>
            <a:r>
              <a:rPr lang="fr-FR" dirty="0">
                <a:solidFill>
                  <a:srgbClr val="000000"/>
                </a:solidFill>
                <a:latin typeface="Arial" pitchFamily="34" charset="0"/>
                <a:ea typeface="Times New Roman" pitchFamily="18" charset="0"/>
                <a:cs typeface="Arial" pitchFamily="34" charset="0"/>
              </a:rPr>
              <a:t> sur les                    -DE sur les transactions                      -</a:t>
            </a:r>
            <a:r>
              <a:rPr lang="fr-FR" dirty="0" err="1">
                <a:solidFill>
                  <a:srgbClr val="000000"/>
                </a:solidFill>
                <a:latin typeface="Arial" pitchFamily="34" charset="0"/>
                <a:ea typeface="Times New Roman" pitchFamily="18" charset="0"/>
                <a:cs typeface="Arial" pitchFamily="34" charset="0"/>
              </a:rPr>
              <a:t>IBS</a:t>
            </a:r>
            <a:r>
              <a:rPr lang="fr-FR" dirty="0">
                <a:solidFill>
                  <a:srgbClr val="000000"/>
                </a:solidFill>
                <a:latin typeface="Arial" pitchFamily="34" charset="0"/>
                <a:ea typeface="Times New Roman" pitchFamily="18" charset="0"/>
                <a:cs typeface="Arial" pitchFamily="34" charset="0"/>
              </a:rPr>
              <a:t> sur le</a:t>
            </a:r>
            <a:endParaRPr lang="fr-FR" sz="1050" dirty="0">
              <a:latin typeface="Arial" pitchFamily="34" charset="0"/>
              <a:cs typeface="Arial" pitchFamily="34" charset="0"/>
            </a:endParaRPr>
          </a:p>
          <a:p>
            <a:pPr indent="179388" eaLnBrk="0" hangingPunct="0">
              <a:defRPr/>
            </a:pPr>
            <a:r>
              <a:rPr lang="fr-FR" dirty="0">
                <a:solidFill>
                  <a:srgbClr val="000000"/>
                </a:solidFill>
                <a:latin typeface="Arial" pitchFamily="34" charset="0"/>
                <a:ea typeface="Times New Roman" pitchFamily="18" charset="0"/>
                <a:cs typeface="Arial" pitchFamily="34" charset="0"/>
              </a:rPr>
              <a:t>produits et PVC des actions               mobilières                       résultat des  sociétés </a:t>
            </a:r>
            <a:endParaRPr lang="fr-FR" sz="1050" dirty="0">
              <a:latin typeface="Arial" pitchFamily="34" charset="0"/>
              <a:cs typeface="Arial" pitchFamily="34" charset="0"/>
            </a:endParaRPr>
          </a:p>
          <a:p>
            <a:pPr indent="288925" eaLnBrk="0" hangingPunct="0">
              <a:defRPr/>
            </a:pPr>
            <a:r>
              <a:rPr lang="fr-FR" dirty="0">
                <a:solidFill>
                  <a:srgbClr val="000000"/>
                </a:solidFill>
                <a:latin typeface="Arial" pitchFamily="34" charset="0"/>
                <a:ea typeface="Times New Roman" pitchFamily="18" charset="0"/>
                <a:cs typeface="Arial" pitchFamily="34" charset="0"/>
              </a:rPr>
              <a:t>                                                                                                          de capitaux</a:t>
            </a:r>
            <a:endParaRPr lang="fr-FR" sz="2800" dirty="0">
              <a:latin typeface="Arial" pitchFamily="34" charset="0"/>
              <a:cs typeface="Arial" pitchFamily="34" charset="0"/>
            </a:endParaRPr>
          </a:p>
        </p:txBody>
      </p:sp>
      <p:cxnSp>
        <p:nvCxnSpPr>
          <p:cNvPr id="6" name="Connecteur droit 5"/>
          <p:cNvCxnSpPr/>
          <p:nvPr/>
        </p:nvCxnSpPr>
        <p:spPr>
          <a:xfrm>
            <a:off x="1428750" y="2286000"/>
            <a:ext cx="6572250" cy="1588"/>
          </a:xfrm>
          <a:prstGeom prst="line">
            <a:avLst/>
          </a:prstGeom>
        </p:spPr>
        <p:style>
          <a:lnRef idx="1">
            <a:schemeClr val="dk1"/>
          </a:lnRef>
          <a:fillRef idx="0">
            <a:schemeClr val="dk1"/>
          </a:fillRef>
          <a:effectRef idx="0">
            <a:schemeClr val="dk1"/>
          </a:effectRef>
          <a:fontRef idx="minor">
            <a:schemeClr val="tx1"/>
          </a:fontRef>
        </p:style>
      </p:cxnSp>
      <p:cxnSp>
        <p:nvCxnSpPr>
          <p:cNvPr id="8" name="Connecteur droit 7"/>
          <p:cNvCxnSpPr>
            <a:stCxn id="88067" idx="2"/>
          </p:cNvCxnSpPr>
          <p:nvPr/>
        </p:nvCxnSpPr>
        <p:spPr>
          <a:xfrm rot="5400000">
            <a:off x="4053682" y="2266156"/>
            <a:ext cx="1181100" cy="1587"/>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rot="5400000">
            <a:off x="1177925" y="2535238"/>
            <a:ext cx="500063" cy="1587"/>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rot="5400000">
            <a:off x="7751762" y="2535238"/>
            <a:ext cx="500063" cy="1588"/>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1"/>
          <p:cNvSpPr>
            <a:spLocks noChangeArrowheads="1"/>
          </p:cNvSpPr>
          <p:nvPr/>
        </p:nvSpPr>
        <p:spPr bwMode="auto">
          <a:xfrm>
            <a:off x="285750" y="39438"/>
            <a:ext cx="8501063" cy="6125075"/>
          </a:xfrm>
          <a:prstGeom prst="rect">
            <a:avLst/>
          </a:prstGeom>
          <a:noFill/>
          <a:ln w="9525">
            <a:noFill/>
            <a:miter lim="800000"/>
            <a:headEnd/>
            <a:tailEnd/>
          </a:ln>
        </p:spPr>
        <p:txBody>
          <a:bodyPr anchor="ctr">
            <a:spAutoFit/>
          </a:bodyPr>
          <a:lstStyle/>
          <a:p>
            <a:pPr marL="82550" lvl="1" algn="justLow" eaLnBrk="0" hangingPunct="0">
              <a:lnSpc>
                <a:spcPct val="150000"/>
              </a:lnSpc>
            </a:pPr>
            <a:r>
              <a:rPr lang="fr-FR" sz="2400" b="1" dirty="0">
                <a:solidFill>
                  <a:srgbClr val="000000"/>
                </a:solidFill>
                <a:latin typeface="Comic Sans MS" pitchFamily="66" charset="0"/>
                <a:cs typeface="Times New Roman" pitchFamily="18" charset="0"/>
              </a:rPr>
              <a:t>14 </a:t>
            </a:r>
            <a:r>
              <a:rPr lang="fr-FR" sz="2400" b="1" dirty="0" smtClean="0">
                <a:solidFill>
                  <a:srgbClr val="000000"/>
                </a:solidFill>
                <a:latin typeface="Comic Sans MS" pitchFamily="66" charset="0"/>
                <a:cs typeface="Times New Roman" pitchFamily="18" charset="0"/>
              </a:rPr>
              <a:t>- </a:t>
            </a:r>
            <a:r>
              <a:rPr lang="fr-FR" sz="2400" b="1" dirty="0">
                <a:solidFill>
                  <a:srgbClr val="000000"/>
                </a:solidFill>
                <a:latin typeface="Comic Sans MS" pitchFamily="66" charset="0"/>
                <a:cs typeface="Times New Roman" pitchFamily="18" charset="0"/>
              </a:rPr>
              <a:t>Bonification bancaire en faveur du programme de logement location-vente (art 90):</a:t>
            </a:r>
          </a:p>
          <a:p>
            <a:pPr marL="82550" lvl="1"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Le  programme de logement location -vente a été relancé par les pouvoirs publics durant l'année 2013 (AADL 02), après une première opération lancée en 2001 (AADL 01).</a:t>
            </a: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Pour la réussite de ce programme, l'art 47 de la LF 2014 a prévu des financements du trésor sous forme d'avances et /ou prêts sans intérêts pour la réalisation de 50 000 logements.</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1"/>
          <p:cNvSpPr>
            <a:spLocks noChangeArrowheads="1"/>
          </p:cNvSpPr>
          <p:nvPr/>
        </p:nvSpPr>
        <p:spPr bwMode="auto">
          <a:xfrm>
            <a:off x="285750" y="449312"/>
            <a:ext cx="8572500" cy="5078313"/>
          </a:xfrm>
          <a:prstGeom prst="rect">
            <a:avLst/>
          </a:prstGeom>
          <a:noFill/>
          <a:ln w="9525">
            <a:noFill/>
            <a:miter lim="800000"/>
            <a:headEnd/>
            <a:tailEnd/>
          </a:ln>
        </p:spPr>
        <p:txBody>
          <a:bodyPr anchor="ctr">
            <a:spAutoFit/>
          </a:bodyPr>
          <a:lstStyle/>
          <a:p>
            <a:pPr indent="288925" eaLnBrk="0" hangingPunct="0">
              <a:lnSpc>
                <a:spcPct val="150000"/>
              </a:lnSpc>
            </a:pPr>
            <a:r>
              <a:rPr lang="fr-FR" sz="2400" b="1" u="sng" dirty="0" smtClean="0">
                <a:solidFill>
                  <a:srgbClr val="FF0000"/>
                </a:solidFill>
                <a:latin typeface="Comic Sans MS" pitchFamily="66" charset="0"/>
                <a:cs typeface="Times New Roman" pitchFamily="18" charset="0"/>
              </a:rPr>
              <a:t>L'article </a:t>
            </a:r>
            <a:r>
              <a:rPr lang="fr-FR" sz="2400" b="1" u="sng" dirty="0">
                <a:solidFill>
                  <a:srgbClr val="FF0000"/>
                </a:solidFill>
                <a:latin typeface="Comic Sans MS" pitchFamily="66" charset="0"/>
                <a:cs typeface="Times New Roman" pitchFamily="18" charset="0"/>
              </a:rPr>
              <a:t>48 de la même LF a prévu la prise en charge par le trésor des intérêts différés et la bonification à 100% du taux d'intérêt pour la réalisation du programme de 100 000 unités</a:t>
            </a:r>
            <a:r>
              <a:rPr lang="fr-FR" sz="2400" b="1" u="sng" dirty="0" smtClean="0">
                <a:solidFill>
                  <a:srgbClr val="FF0000"/>
                </a:solidFill>
                <a:latin typeface="Comic Sans MS" pitchFamily="66" charset="0"/>
                <a:cs typeface="Times New Roman" pitchFamily="18" charset="0"/>
              </a:rPr>
              <a:t>.</a:t>
            </a:r>
          </a:p>
          <a:p>
            <a:pPr indent="288925" eaLnBrk="0" hangingPunct="0">
              <a:lnSpc>
                <a:spcPct val="150000"/>
              </a:lnSpc>
            </a:pPr>
            <a:endParaRPr lang="fr-FR" sz="2400" dirty="0">
              <a:solidFill>
                <a:srgbClr val="000000"/>
              </a:solidFill>
              <a:latin typeface="Comic Sans MS" pitchFamily="66" charset="0"/>
              <a:cs typeface="Times New Roman" pitchFamily="18" charset="0"/>
            </a:endParaRPr>
          </a:p>
          <a:p>
            <a:pPr indent="288925" eaLnBrk="0" hangingPunct="0">
              <a:lnSpc>
                <a:spcPct val="150000"/>
              </a:lnSpc>
            </a:pPr>
            <a:r>
              <a:rPr lang="fr-FR" sz="2400" b="1" u="sng" dirty="0">
                <a:solidFill>
                  <a:srgbClr val="FF0000"/>
                </a:solidFill>
                <a:latin typeface="Comic Sans MS" pitchFamily="66" charset="0"/>
                <a:cs typeface="Times New Roman" pitchFamily="18" charset="0"/>
              </a:rPr>
              <a:t>La présente mesure visé à adopter le même mode de financement pour la réalisation d’un programme supplémentaire de 80 000 logements</a:t>
            </a:r>
            <a:r>
              <a:rPr lang="fr-FR" sz="2400" dirty="0">
                <a:solidFill>
                  <a:srgbClr val="000000"/>
                </a:solidFill>
                <a:latin typeface="Comic Sans MS" pitchFamily="66" charset="0"/>
                <a:cs typeface="Times New Roman" pitchFamily="18" charset="0"/>
              </a:rPr>
              <a:t>. </a:t>
            </a:r>
            <a:endParaRPr lang="fr-FR" sz="2400" dirty="0" smtClean="0">
              <a:solidFill>
                <a:srgbClr val="000000"/>
              </a:solidFill>
              <a:latin typeface="Comic Sans MS" pitchFamily="66" charset="0"/>
              <a:cs typeface="Times New Roman" pitchFamily="18" charset="0"/>
            </a:endParaRPr>
          </a:p>
          <a:p>
            <a:pPr indent="288925" eaLnBrk="0" hangingPunct="0">
              <a:lnSpc>
                <a:spcPct val="150000"/>
              </a:lnSpc>
            </a:pPr>
            <a:r>
              <a:rPr lang="fr-FR" sz="2400" dirty="0" smtClean="0">
                <a:solidFill>
                  <a:srgbClr val="000000"/>
                </a:solidFill>
                <a:latin typeface="Comic Sans MS" pitchFamily="66" charset="0"/>
                <a:cs typeface="Times New Roman" pitchFamily="18" charset="0"/>
              </a:rPr>
              <a:t>Ce </a:t>
            </a:r>
            <a:r>
              <a:rPr lang="fr-FR" sz="2400" dirty="0">
                <a:solidFill>
                  <a:srgbClr val="000000"/>
                </a:solidFill>
                <a:latin typeface="Comic Sans MS" pitchFamily="66" charset="0"/>
                <a:cs typeface="Times New Roman" pitchFamily="18" charset="0"/>
              </a:rPr>
              <a:t>programme bénéficie des facilitations  suivantes :</a:t>
            </a:r>
            <a:r>
              <a:rPr lang="fr-FR" sz="2400" dirty="0">
                <a:latin typeface="Comic Sans MS" pitchFamily="66" charset="0"/>
              </a:rPr>
              <a:t>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p>
        </p:txBody>
      </p:sp>
      <p:sp>
        <p:nvSpPr>
          <p:cNvPr id="91140" name="Rectangle 4"/>
          <p:cNvSpPr>
            <a:spLocks noChangeArrowheads="1"/>
          </p:cNvSpPr>
          <p:nvPr/>
        </p:nvSpPr>
        <p:spPr bwMode="auto">
          <a:xfrm>
            <a:off x="928688" y="1785938"/>
            <a:ext cx="7008812" cy="708025"/>
          </a:xfrm>
          <a:prstGeom prst="rect">
            <a:avLst/>
          </a:prstGeom>
          <a:noFill/>
          <a:ln w="9525">
            <a:noFill/>
            <a:miter lim="800000"/>
            <a:headEnd/>
            <a:tailEnd/>
          </a:ln>
        </p:spPr>
        <p:txBody>
          <a:bodyPr anchor="ctr">
            <a:spAutoFit/>
          </a:bodyPr>
          <a:lstStyle/>
          <a:p>
            <a:pPr indent="288925" eaLnBrk="0" hangingPunct="0"/>
            <a:r>
              <a:rPr lang="fr-FR" sz="2000">
                <a:solidFill>
                  <a:srgbClr val="000000"/>
                </a:solidFill>
                <a:cs typeface="Times New Roman" pitchFamily="18" charset="0"/>
              </a:rPr>
              <a:t>Logements:          prise en charge des intérêts différés ;</a:t>
            </a:r>
            <a:endParaRPr lang="fr-FR" sz="2000"/>
          </a:p>
          <a:p>
            <a:pPr indent="288925" eaLnBrk="0" hangingPunct="0"/>
            <a:endParaRPr lang="fr-FR" sz="2000"/>
          </a:p>
        </p:txBody>
      </p:sp>
      <p:sp>
        <p:nvSpPr>
          <p:cNvPr id="91141" name="Rectangle 5"/>
          <p:cNvSpPr>
            <a:spLocks noChangeArrowheads="1"/>
          </p:cNvSpPr>
          <p:nvPr/>
        </p:nvSpPr>
        <p:spPr bwMode="auto">
          <a:xfrm>
            <a:off x="1285875" y="2500313"/>
            <a:ext cx="7508875" cy="400050"/>
          </a:xfrm>
          <a:prstGeom prst="rect">
            <a:avLst/>
          </a:prstGeom>
          <a:noFill/>
          <a:ln w="9525">
            <a:noFill/>
            <a:miter lim="800000"/>
            <a:headEnd/>
            <a:tailEnd/>
          </a:ln>
        </p:spPr>
        <p:txBody>
          <a:bodyPr anchor="ctr">
            <a:spAutoFit/>
          </a:bodyPr>
          <a:lstStyle/>
          <a:p>
            <a:pPr indent="288925" eaLnBrk="0" hangingPunct="0"/>
            <a:r>
              <a:rPr lang="fr-FR" sz="2000">
                <a:solidFill>
                  <a:srgbClr val="000000"/>
                </a:solidFill>
                <a:cs typeface="Times New Roman" pitchFamily="18" charset="0"/>
              </a:rPr>
              <a:t>                        Bonification à 100% du taux d'intérêt bancaire.</a:t>
            </a:r>
            <a:endParaRPr lang="fr-FR" sz="2000"/>
          </a:p>
        </p:txBody>
      </p:sp>
      <p:sp>
        <p:nvSpPr>
          <p:cNvPr id="91142" name="Rectangle 6"/>
          <p:cNvSpPr>
            <a:spLocks noChangeArrowheads="1"/>
          </p:cNvSpPr>
          <p:nvPr/>
        </p:nvSpPr>
        <p:spPr bwMode="auto">
          <a:xfrm>
            <a:off x="1000125" y="3714750"/>
            <a:ext cx="8143875" cy="1016000"/>
          </a:xfrm>
          <a:prstGeom prst="rect">
            <a:avLst/>
          </a:prstGeom>
          <a:noFill/>
          <a:ln w="9525">
            <a:noFill/>
            <a:miter lim="800000"/>
            <a:headEnd/>
            <a:tailEnd/>
          </a:ln>
        </p:spPr>
        <p:txBody>
          <a:bodyPr anchor="ctr">
            <a:spAutoFit/>
          </a:bodyPr>
          <a:lstStyle/>
          <a:p>
            <a:pPr indent="288925" eaLnBrk="0" hangingPunct="0"/>
            <a:r>
              <a:rPr lang="fr-FR" sz="2000">
                <a:solidFill>
                  <a:srgbClr val="000000"/>
                </a:solidFill>
                <a:cs typeface="Times New Roman" pitchFamily="18" charset="0"/>
              </a:rPr>
              <a:t>Locaux commerciaux          prise en charge des intérêts différés;</a:t>
            </a:r>
          </a:p>
          <a:p>
            <a:pPr indent="288925" eaLnBrk="0" hangingPunct="0"/>
            <a:endParaRPr lang="fr-FR" sz="2000"/>
          </a:p>
          <a:p>
            <a:pPr indent="288925" eaLnBrk="0" hangingPunct="0"/>
            <a:r>
              <a:rPr lang="fr-FR" sz="2000">
                <a:solidFill>
                  <a:srgbClr val="000000"/>
                </a:solidFill>
                <a:cs typeface="Times New Roman" pitchFamily="18" charset="0"/>
              </a:rPr>
              <a:t>                                          Bonification à 2,4% des taux d'intérêt.</a:t>
            </a:r>
            <a:endParaRPr lang="fr-FR" sz="2000"/>
          </a:p>
        </p:txBody>
      </p:sp>
      <p:cxnSp>
        <p:nvCxnSpPr>
          <p:cNvPr id="10" name="Connecteur droit 9"/>
          <p:cNvCxnSpPr>
            <a:stCxn id="91140" idx="1"/>
          </p:cNvCxnSpPr>
          <p:nvPr/>
        </p:nvCxnSpPr>
        <p:spPr>
          <a:xfrm rot="10800000" flipV="1">
            <a:off x="428625" y="2139950"/>
            <a:ext cx="500063" cy="646113"/>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rot="16200000" flipH="1">
            <a:off x="178594" y="3036094"/>
            <a:ext cx="1071562" cy="57150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a:off x="2714625" y="2000250"/>
            <a:ext cx="428625" cy="1588"/>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rot="16200000" flipH="1">
            <a:off x="2571750" y="2143125"/>
            <a:ext cx="714375" cy="428625"/>
          </a:xfrm>
          <a:prstGeom prst="line">
            <a:avLst/>
          </a:prstGeom>
        </p:spPr>
        <p:style>
          <a:lnRef idx="1">
            <a:schemeClr val="dk1"/>
          </a:lnRef>
          <a:fillRef idx="0">
            <a:schemeClr val="dk1"/>
          </a:fillRef>
          <a:effectRef idx="0">
            <a:schemeClr val="dk1"/>
          </a:effectRef>
          <a:fontRef idx="minor">
            <a:schemeClr val="tx1"/>
          </a:fontRef>
        </p:style>
      </p:cxnSp>
      <p:cxnSp>
        <p:nvCxnSpPr>
          <p:cNvPr id="18" name="Connecteur droit 17"/>
          <p:cNvCxnSpPr/>
          <p:nvPr/>
        </p:nvCxnSpPr>
        <p:spPr>
          <a:xfrm>
            <a:off x="3786188" y="3929063"/>
            <a:ext cx="500062" cy="1587"/>
          </a:xfrm>
          <a:prstGeom prst="line">
            <a:avLst/>
          </a:prstGeom>
        </p:spPr>
        <p:style>
          <a:lnRef idx="1">
            <a:schemeClr val="dk1"/>
          </a:lnRef>
          <a:fillRef idx="0">
            <a:schemeClr val="dk1"/>
          </a:fillRef>
          <a:effectRef idx="0">
            <a:schemeClr val="dk1"/>
          </a:effectRef>
          <a:fontRef idx="minor">
            <a:schemeClr val="tx1"/>
          </a:fontRef>
        </p:style>
      </p:cxnSp>
      <p:cxnSp>
        <p:nvCxnSpPr>
          <p:cNvPr id="20" name="Connecteur droit 19"/>
          <p:cNvCxnSpPr/>
          <p:nvPr/>
        </p:nvCxnSpPr>
        <p:spPr>
          <a:xfrm rot="16200000" flipH="1">
            <a:off x="3679032" y="4036219"/>
            <a:ext cx="571500" cy="357187"/>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1"/>
          <p:cNvSpPr>
            <a:spLocks noChangeArrowheads="1"/>
          </p:cNvSpPr>
          <p:nvPr/>
        </p:nvSpPr>
        <p:spPr bwMode="auto">
          <a:xfrm>
            <a:off x="357188" y="1542247"/>
            <a:ext cx="8572500" cy="3416320"/>
          </a:xfrm>
          <a:prstGeom prst="rect">
            <a:avLst/>
          </a:prstGeom>
          <a:noFill/>
          <a:ln w="9525">
            <a:noFill/>
            <a:miter lim="800000"/>
            <a:headEnd/>
            <a:tailEnd/>
          </a:ln>
        </p:spPr>
        <p:txBody>
          <a:bodyPr anchor="ctr">
            <a:spAutoFit/>
          </a:bodyPr>
          <a:lstStyle/>
          <a:p>
            <a:pPr indent="288925" eaLnBrk="0" hangingPunct="0">
              <a:lnSpc>
                <a:spcPct val="150000"/>
              </a:lnSpc>
            </a:pPr>
            <a:r>
              <a:rPr lang="fr-FR" sz="2800" dirty="0">
                <a:solidFill>
                  <a:srgbClr val="000000"/>
                </a:solidFill>
                <a:latin typeface="Comic Sans MS" pitchFamily="66" charset="0"/>
                <a:cs typeface="Times New Roman" pitchFamily="18" charset="0"/>
              </a:rPr>
              <a:t>Ce mode de financement se substitue aux concours du trésor, </a:t>
            </a:r>
            <a:r>
              <a:rPr lang="fr-FR" sz="2800" b="1" u="sng" dirty="0">
                <a:solidFill>
                  <a:srgbClr val="FF0000"/>
                </a:solidFill>
                <a:latin typeface="Comic Sans MS" pitchFamily="66" charset="0"/>
                <a:cs typeface="Times New Roman" pitchFamily="18" charset="0"/>
              </a:rPr>
              <a:t>il est assuré par les banques publiques en faveur du promoteur public AADL qui ne subie aucune charge financière</a:t>
            </a:r>
            <a:r>
              <a:rPr lang="fr-FR" sz="2800" dirty="0">
                <a:solidFill>
                  <a:srgbClr val="000000"/>
                </a:solidFill>
                <a:latin typeface="Comic Sans MS" pitchFamily="66" charset="0"/>
                <a:cs typeface="Times New Roman" pitchFamily="18" charset="0"/>
              </a:rPr>
              <a:t>.</a:t>
            </a:r>
            <a:endParaRPr lang="fr-FR" sz="2800" dirty="0">
              <a:latin typeface="Comic Sans MS" pitchFamily="66" charset="0"/>
            </a:endParaRPr>
          </a:p>
          <a:p>
            <a:pPr indent="288925" eaLnBrk="0" hangingPunct="0">
              <a:lnSpc>
                <a:spcPct val="200000"/>
              </a:lnSpc>
            </a:pPr>
            <a:endParaRPr lang="fr-FR" sz="24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AutoShape 3"/>
          <p:cNvSpPr>
            <a:spLocks noChangeShapeType="1"/>
          </p:cNvSpPr>
          <p:nvPr/>
        </p:nvSpPr>
        <p:spPr bwMode="auto">
          <a:xfrm>
            <a:off x="4067175" y="1412875"/>
            <a:ext cx="46038" cy="2016125"/>
          </a:xfrm>
          <a:prstGeom prst="straightConnector1">
            <a:avLst/>
          </a:prstGeom>
          <a:ln w="57150">
            <a:headEnd type="none" w="med" len="med"/>
            <a:tailEnd type="triangle" w="med" len="med"/>
          </a:ln>
        </p:spPr>
        <p:style>
          <a:lnRef idx="3">
            <a:schemeClr val="dk1"/>
          </a:lnRef>
          <a:fillRef idx="0">
            <a:schemeClr val="dk1"/>
          </a:fillRef>
          <a:effectRef idx="2">
            <a:schemeClr val="dk1"/>
          </a:effectRef>
          <a:fontRef idx="minor">
            <a:schemeClr val="tx1"/>
          </a:fontRef>
        </p:style>
        <p:txBody>
          <a:bodyPr/>
          <a:lstStyle/>
          <a:p>
            <a:pPr>
              <a:defRPr/>
            </a:pPr>
            <a:endParaRPr lang="fr-FR" dirty="0">
              <a:solidFill>
                <a:sysClr val="windowText" lastClr="000000"/>
              </a:solidFill>
            </a:endParaRPr>
          </a:p>
        </p:txBody>
      </p:sp>
      <p:sp>
        <p:nvSpPr>
          <p:cNvPr id="99329" name="AutoShape 1"/>
          <p:cNvSpPr>
            <a:spLocks noChangeShapeType="1"/>
          </p:cNvSpPr>
          <p:nvPr/>
        </p:nvSpPr>
        <p:spPr bwMode="auto">
          <a:xfrm flipV="1">
            <a:off x="611189" y="2260917"/>
            <a:ext cx="7561211" cy="45719"/>
          </a:xfrm>
          <a:prstGeom prst="straightConnector1">
            <a:avLst/>
          </a:prstGeom>
          <a:ln w="57150">
            <a:headEnd/>
            <a:tailEnd/>
          </a:ln>
        </p:spPr>
        <p:style>
          <a:lnRef idx="3">
            <a:schemeClr val="dk1"/>
          </a:lnRef>
          <a:fillRef idx="0">
            <a:schemeClr val="dk1"/>
          </a:fillRef>
          <a:effectRef idx="2">
            <a:schemeClr val="dk1"/>
          </a:effectRef>
          <a:fontRef idx="minor">
            <a:schemeClr val="tx1"/>
          </a:fontRef>
        </p:style>
        <p:txBody>
          <a:bodyPr/>
          <a:lstStyle/>
          <a:p>
            <a:pPr>
              <a:defRPr/>
            </a:pPr>
            <a:endParaRPr lang="fr-FR" dirty="0">
              <a:solidFill>
                <a:sysClr val="windowText" lastClr="000000"/>
              </a:solidFill>
            </a:endParaRPr>
          </a:p>
        </p:txBody>
      </p:sp>
      <p:sp>
        <p:nvSpPr>
          <p:cNvPr id="99330" name="AutoShape 2"/>
          <p:cNvSpPr>
            <a:spLocks noChangeShapeType="1"/>
          </p:cNvSpPr>
          <p:nvPr/>
        </p:nvSpPr>
        <p:spPr bwMode="auto">
          <a:xfrm flipH="1">
            <a:off x="642938" y="2286000"/>
            <a:ext cx="0" cy="1079500"/>
          </a:xfrm>
          <a:prstGeom prst="straightConnector1">
            <a:avLst/>
          </a:prstGeom>
          <a:ln w="57150">
            <a:headEnd type="none" w="med" len="med"/>
            <a:tailEnd type="triangle" w="med" len="med"/>
          </a:ln>
        </p:spPr>
        <p:style>
          <a:lnRef idx="3">
            <a:schemeClr val="dk1"/>
          </a:lnRef>
          <a:fillRef idx="0">
            <a:schemeClr val="dk1"/>
          </a:fillRef>
          <a:effectRef idx="2">
            <a:schemeClr val="dk1"/>
          </a:effectRef>
          <a:fontRef idx="minor">
            <a:schemeClr val="tx1"/>
          </a:fontRef>
        </p:style>
        <p:txBody>
          <a:bodyPr/>
          <a:lstStyle/>
          <a:p>
            <a:pPr>
              <a:defRPr/>
            </a:pPr>
            <a:endParaRPr lang="fr-FR" dirty="0">
              <a:solidFill>
                <a:sysClr val="windowText" lastClr="000000"/>
              </a:solidFill>
            </a:endParaRPr>
          </a:p>
        </p:txBody>
      </p:sp>
      <p:sp>
        <p:nvSpPr>
          <p:cNvPr id="99332" name="AutoShape 4"/>
          <p:cNvSpPr>
            <a:spLocks noChangeShapeType="1"/>
          </p:cNvSpPr>
          <p:nvPr/>
        </p:nvSpPr>
        <p:spPr bwMode="auto">
          <a:xfrm flipH="1">
            <a:off x="8172400" y="2276872"/>
            <a:ext cx="0" cy="936625"/>
          </a:xfrm>
          <a:prstGeom prst="straightConnector1">
            <a:avLst/>
          </a:prstGeom>
          <a:ln w="57150">
            <a:headEnd type="none" w="med" len="med"/>
            <a:tailEnd type="triangle" w="med" len="med"/>
          </a:ln>
        </p:spPr>
        <p:style>
          <a:lnRef idx="3">
            <a:schemeClr val="dk1"/>
          </a:lnRef>
          <a:fillRef idx="0">
            <a:schemeClr val="dk1"/>
          </a:fillRef>
          <a:effectRef idx="2">
            <a:schemeClr val="dk1"/>
          </a:effectRef>
          <a:fontRef idx="minor">
            <a:schemeClr val="tx1"/>
          </a:fontRef>
        </p:style>
        <p:txBody>
          <a:bodyPr/>
          <a:lstStyle/>
          <a:p>
            <a:pPr>
              <a:defRPr/>
            </a:pPr>
            <a:endParaRPr lang="fr-FR" dirty="0">
              <a:solidFill>
                <a:sysClr val="windowText" lastClr="000000"/>
              </a:solidFill>
            </a:endParaRPr>
          </a:p>
        </p:txBody>
      </p:sp>
      <p:sp>
        <p:nvSpPr>
          <p:cNvPr id="6150" name="Rectangle 6"/>
          <p:cNvSpPr>
            <a:spLocks noChangeArrowheads="1"/>
          </p:cNvSpPr>
          <p:nvPr/>
        </p:nvSpPr>
        <p:spPr bwMode="auto">
          <a:xfrm>
            <a:off x="0" y="3786188"/>
            <a:ext cx="9144000" cy="830262"/>
          </a:xfrm>
          <a:prstGeom prst="rect">
            <a:avLst/>
          </a:prstGeom>
          <a:noFill/>
          <a:ln w="9525">
            <a:noFill/>
            <a:miter lim="800000"/>
            <a:headEnd/>
            <a:tailEnd/>
          </a:ln>
        </p:spPr>
        <p:txBody>
          <a:bodyPr anchor="ctr">
            <a:spAutoFit/>
          </a:bodyPr>
          <a:lstStyle/>
          <a:p>
            <a:pPr eaLnBrk="0" hangingPunct="0"/>
            <a:r>
              <a:rPr lang="fr-FR" sz="2400" b="1" dirty="0">
                <a:solidFill>
                  <a:srgbClr val="000000"/>
                </a:solidFill>
                <a:latin typeface="Calibri" pitchFamily="34" charset="0"/>
              </a:rPr>
              <a:t>Contexte externe             Contexte interne             Tendances antérieures</a:t>
            </a:r>
          </a:p>
          <a:p>
            <a:pPr eaLnBrk="0" hangingPunct="0"/>
            <a:r>
              <a:rPr lang="fr-FR" sz="2400" b="1" dirty="0">
                <a:solidFill>
                  <a:srgbClr val="000000"/>
                </a:solidFill>
                <a:latin typeface="Calibri" pitchFamily="34" charset="0"/>
              </a:rPr>
              <a:t>                                                                               (prévisions de clôture </a:t>
            </a:r>
            <a:r>
              <a:rPr lang="fr-FR" sz="2400" b="1" dirty="0" smtClean="0">
                <a:solidFill>
                  <a:srgbClr val="000000"/>
                </a:solidFill>
                <a:latin typeface="Calibri" pitchFamily="34" charset="0"/>
              </a:rPr>
              <a:t>2014)</a:t>
            </a:r>
            <a:endParaRPr lang="fr-FR" sz="3200" dirty="0">
              <a:solidFill>
                <a:srgbClr val="000000"/>
              </a:solidFill>
            </a:endParaRPr>
          </a:p>
        </p:txBody>
      </p:sp>
      <p:sp>
        <p:nvSpPr>
          <p:cNvPr id="9" name="Rectangle 8"/>
          <p:cNvSpPr/>
          <p:nvPr/>
        </p:nvSpPr>
        <p:spPr>
          <a:xfrm>
            <a:off x="3132138" y="836613"/>
            <a:ext cx="1860550" cy="461962"/>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a:defRPr/>
            </a:pPr>
            <a:r>
              <a:rPr lang="fr-FR" sz="2400" b="1" dirty="0">
                <a:solidFill>
                  <a:sysClr val="windowText" lastClr="000000"/>
                </a:solidFill>
                <a:latin typeface="Comic Sans MS" pitchFamily="66" charset="0"/>
                <a:ea typeface="Calibri" pitchFamily="34" charset="0"/>
              </a:rPr>
              <a:t>Paramètres</a:t>
            </a:r>
            <a:endParaRPr lang="fr-FR" sz="1200" dirty="0">
              <a:solidFill>
                <a:sysClr val="windowText" lastClr="000000"/>
              </a:solidFill>
              <a:latin typeface="Comic Sans MS" pitchFamily="66" charset="0"/>
            </a:endParaRPr>
          </a:p>
        </p:txBody>
      </p:sp>
    </p:spTree>
  </p:cSld>
  <p:clrMapOvr>
    <a:masterClrMapping/>
  </p:clrMapOvr>
  <p:transition>
    <p:wedg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indent="288925" eaLnBrk="0" hangingPunct="0"/>
            <a:endParaRPr lang="fr-FR"/>
          </a:p>
        </p:txBody>
      </p:sp>
      <p:cxnSp>
        <p:nvCxnSpPr>
          <p:cNvPr id="93188" name="AutoShape 1"/>
          <p:cNvCxnSpPr>
            <a:cxnSpLocks noChangeShapeType="1"/>
          </p:cNvCxnSpPr>
          <p:nvPr/>
        </p:nvCxnSpPr>
        <p:spPr bwMode="auto">
          <a:xfrm>
            <a:off x="3923928" y="2276872"/>
            <a:ext cx="0" cy="3383732"/>
          </a:xfrm>
          <a:prstGeom prst="straightConnector1">
            <a:avLst/>
          </a:prstGeom>
          <a:noFill/>
          <a:ln w="9525">
            <a:solidFill>
              <a:srgbClr val="000000"/>
            </a:solidFill>
            <a:round/>
            <a:headEnd/>
            <a:tailEnd/>
          </a:ln>
        </p:spPr>
      </p:cxnSp>
      <p:sp>
        <p:nvSpPr>
          <p:cNvPr id="93189" name="Rectangle 3"/>
          <p:cNvSpPr>
            <a:spLocks noChangeArrowheads="1"/>
          </p:cNvSpPr>
          <p:nvPr/>
        </p:nvSpPr>
        <p:spPr bwMode="auto">
          <a:xfrm>
            <a:off x="285750" y="1636891"/>
            <a:ext cx="8643938" cy="2523768"/>
          </a:xfrm>
          <a:prstGeom prst="rect">
            <a:avLst/>
          </a:prstGeom>
          <a:noFill/>
          <a:ln w="9525">
            <a:noFill/>
            <a:miter lim="800000"/>
            <a:headEnd/>
            <a:tailEnd/>
          </a:ln>
        </p:spPr>
        <p:txBody>
          <a:bodyPr anchor="ctr">
            <a:spAutoFit/>
          </a:bodyPr>
          <a:lstStyle/>
          <a:p>
            <a:pPr indent="288925" eaLnBrk="0" hangingPunct="0">
              <a:lnSpc>
                <a:spcPct val="250000"/>
              </a:lnSpc>
            </a:pPr>
            <a:r>
              <a:rPr lang="fr-FR" sz="2000" b="1" u="sng" dirty="0">
                <a:solidFill>
                  <a:srgbClr val="000000"/>
                </a:solidFill>
                <a:cs typeface="Times New Roman" pitchFamily="18" charset="0"/>
              </a:rPr>
              <a:t>-</a:t>
            </a:r>
            <a:r>
              <a:rPr lang="fr-FR" b="1" u="sng" dirty="0">
                <a:solidFill>
                  <a:srgbClr val="000000"/>
                </a:solidFill>
                <a:latin typeface="Comic Sans MS" pitchFamily="66" charset="0"/>
                <a:cs typeface="Times New Roman" pitchFamily="18" charset="0"/>
              </a:rPr>
              <a:t>Emplois LT                   Bilan AADL                  -Ressources LT</a:t>
            </a:r>
            <a:endParaRPr lang="fr-FR" b="1" dirty="0">
              <a:latin typeface="Comic Sans MS" pitchFamily="66" charset="0"/>
            </a:endParaRPr>
          </a:p>
          <a:p>
            <a:pPr indent="288925" eaLnBrk="0" hangingPunct="0">
              <a:lnSpc>
                <a:spcPct val="150000"/>
              </a:lnSpc>
            </a:pPr>
            <a:r>
              <a:rPr lang="fr-FR" dirty="0">
                <a:solidFill>
                  <a:srgbClr val="000000"/>
                </a:solidFill>
                <a:latin typeface="Comic Sans MS" pitchFamily="66" charset="0"/>
                <a:cs typeface="Times New Roman" pitchFamily="18" charset="0"/>
              </a:rPr>
              <a:t>*Financement de la                              *Avances du trésor ;</a:t>
            </a:r>
            <a:endParaRPr lang="fr-FR" dirty="0">
              <a:latin typeface="Comic Sans MS" pitchFamily="66" charset="0"/>
            </a:endParaRPr>
          </a:p>
          <a:p>
            <a:pPr indent="288925" eaLnBrk="0" hangingPunct="0">
              <a:lnSpc>
                <a:spcPct val="150000"/>
              </a:lnSpc>
            </a:pPr>
            <a:r>
              <a:rPr lang="fr-FR" dirty="0">
                <a:solidFill>
                  <a:srgbClr val="000000"/>
                </a:solidFill>
                <a:latin typeface="Comic Sans MS" pitchFamily="66" charset="0"/>
                <a:cs typeface="Times New Roman" pitchFamily="18" charset="0"/>
              </a:rPr>
              <a:t>réalisation immobilière ;                       *Emprunts bancaires ;</a:t>
            </a:r>
            <a:endParaRPr lang="fr-FR" dirty="0">
              <a:latin typeface="Comic Sans MS" pitchFamily="66" charset="0"/>
            </a:endParaRPr>
          </a:p>
          <a:p>
            <a:pPr indent="288925" eaLnBrk="0" hangingPunct="0">
              <a:lnSpc>
                <a:spcPct val="150000"/>
              </a:lnSpc>
            </a:pPr>
            <a:r>
              <a:rPr lang="fr-FR" dirty="0">
                <a:solidFill>
                  <a:srgbClr val="000000"/>
                </a:solidFill>
                <a:latin typeface="Comic Sans MS" pitchFamily="66" charset="0"/>
                <a:cs typeface="Times New Roman" pitchFamily="18" charset="0"/>
              </a:rPr>
              <a:t>*Remboursement                                 *Avances des souscripteurs ;</a:t>
            </a:r>
            <a:endParaRPr lang="fr-FR" dirty="0">
              <a:latin typeface="Comic Sans MS" pitchFamily="66" charset="0"/>
            </a:endParaRPr>
          </a:p>
          <a:p>
            <a:pPr indent="288925" eaLnBrk="0" hangingPunct="0">
              <a:lnSpc>
                <a:spcPct val="150000"/>
              </a:lnSpc>
            </a:pPr>
            <a:r>
              <a:rPr lang="fr-FR" dirty="0">
                <a:solidFill>
                  <a:srgbClr val="000000"/>
                </a:solidFill>
                <a:latin typeface="Comic Sans MS" pitchFamily="66" charset="0"/>
                <a:cs typeface="Times New Roman" pitchFamily="18" charset="0"/>
              </a:rPr>
              <a:t>Des prêts bonifiés.                               *cession et/ou location des locaux.</a:t>
            </a:r>
            <a:endParaRPr lang="fr-FR"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1"/>
          <p:cNvSpPr>
            <a:spLocks noChangeArrowheads="1"/>
          </p:cNvSpPr>
          <p:nvPr/>
        </p:nvSpPr>
        <p:spPr bwMode="auto">
          <a:xfrm>
            <a:off x="214313" y="1003310"/>
            <a:ext cx="8715375" cy="3970318"/>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b="1" u="sng" dirty="0" smtClean="0">
                <a:solidFill>
                  <a:srgbClr val="000000"/>
                </a:solidFill>
                <a:latin typeface="Comic Sans MS" pitchFamily="66" charset="0"/>
                <a:cs typeface="Times New Roman" pitchFamily="18" charset="0"/>
              </a:rPr>
              <a:t>15- Bonification </a:t>
            </a:r>
            <a:r>
              <a:rPr lang="fr-FR" sz="2400" b="1" u="sng" dirty="0">
                <a:solidFill>
                  <a:srgbClr val="000000"/>
                </a:solidFill>
                <a:latin typeface="Comic Sans MS" pitchFamily="66" charset="0"/>
                <a:cs typeface="Times New Roman" pitchFamily="18" charset="0"/>
              </a:rPr>
              <a:t>des taux d’intérêt en faveur des agences fonciers (art 93) :</a:t>
            </a:r>
          </a:p>
          <a:p>
            <a:pPr indent="288925"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En vue de </a:t>
            </a:r>
            <a:r>
              <a:rPr lang="fr-FR" sz="2400" b="1" u="sng" dirty="0">
                <a:solidFill>
                  <a:srgbClr val="FF0000"/>
                </a:solidFill>
                <a:latin typeface="Comic Sans MS" pitchFamily="66" charset="0"/>
                <a:cs typeface="Times New Roman" pitchFamily="18" charset="0"/>
              </a:rPr>
              <a:t>diversifier l’offre foncière et de contribuer à la résorption de la crise de logement dans les wilayas du sud et des hauts palataux</a:t>
            </a:r>
            <a:r>
              <a:rPr lang="fr-FR" sz="2400" dirty="0">
                <a:solidFill>
                  <a:srgbClr val="000000"/>
                </a:solidFill>
                <a:latin typeface="Comic Sans MS" pitchFamily="66" charset="0"/>
                <a:cs typeface="Times New Roman" pitchFamily="18" charset="0"/>
              </a:rPr>
              <a:t>, des programmes d’auto-construction sont initiés par le biais des agences foncières.</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285750" y="1105365"/>
            <a:ext cx="8358188" cy="3909083"/>
          </a:xfrm>
          <a:prstGeom prst="rect">
            <a:avLst/>
          </a:prstGeom>
          <a:noFill/>
          <a:ln w="9525">
            <a:noFill/>
            <a:miter lim="800000"/>
            <a:headEnd/>
            <a:tailEnd/>
          </a:ln>
          <a:effectLst/>
        </p:spPr>
        <p:txBody>
          <a:bodyPr anchor="ctr">
            <a:spAutoFit/>
          </a:bodyPr>
          <a:lstStyle/>
          <a:p>
            <a:pPr indent="288925" algn="justLow" eaLnBrk="0" hangingPunct="0">
              <a:lnSpc>
                <a:spcPct val="150000"/>
              </a:lnSpc>
              <a:defRPr/>
            </a:pPr>
            <a:r>
              <a:rPr lang="fr-FR" sz="2400" dirty="0">
                <a:solidFill>
                  <a:srgbClr val="000000"/>
                </a:solidFill>
                <a:latin typeface="Comic Sans MS" pitchFamily="66" charset="0"/>
                <a:ea typeface="Times New Roman" pitchFamily="18" charset="0"/>
                <a:cs typeface="Arial" pitchFamily="34" charset="0"/>
              </a:rPr>
              <a:t>Ce dispositif vise à identifier des sites appropriés (publique ou privé) et les aménager pour une cession avec octroi de divers avantages :</a:t>
            </a:r>
            <a:endParaRPr lang="fr-FR" sz="2400" dirty="0">
              <a:latin typeface="Comic Sans MS" pitchFamily="66" charset="0"/>
              <a:cs typeface="Arial" pitchFamily="34" charset="0"/>
            </a:endParaRPr>
          </a:p>
          <a:p>
            <a:pPr algn="justLow" eaLnBrk="0" hangingPunct="0">
              <a:lnSpc>
                <a:spcPct val="150000"/>
              </a:lnSpc>
              <a:buFontTx/>
              <a:buChar char="•"/>
              <a:defRPr/>
            </a:pPr>
            <a:r>
              <a:rPr lang="fr-FR" sz="2400" dirty="0">
                <a:solidFill>
                  <a:srgbClr val="000000"/>
                </a:solidFill>
                <a:latin typeface="Comic Sans MS" pitchFamily="66" charset="0"/>
                <a:ea typeface="Times New Roman" pitchFamily="18" charset="0"/>
                <a:cs typeface="Arial" pitchFamily="34" charset="0"/>
              </a:rPr>
              <a:t>    L’application d’abattement sur les prix du foncier domanial ;</a:t>
            </a:r>
            <a:endParaRPr lang="fr-FR" sz="2400" dirty="0">
              <a:latin typeface="Comic Sans MS" pitchFamily="66" charset="0"/>
              <a:cs typeface="Arial" pitchFamily="34" charset="0"/>
            </a:endParaRPr>
          </a:p>
          <a:p>
            <a:pPr algn="justLow" eaLnBrk="0" hangingPunct="0">
              <a:lnSpc>
                <a:spcPct val="150000"/>
              </a:lnSpc>
              <a:buFontTx/>
              <a:buChar char="•"/>
              <a:defRPr/>
            </a:pPr>
            <a:r>
              <a:rPr lang="fr-FR" sz="2400" dirty="0">
                <a:solidFill>
                  <a:srgbClr val="000000"/>
                </a:solidFill>
                <a:latin typeface="Comic Sans MS" pitchFamily="66" charset="0"/>
                <a:ea typeface="Times New Roman" pitchFamily="18" charset="0"/>
                <a:cs typeface="Arial" pitchFamily="34" charset="0"/>
              </a:rPr>
              <a:t>    La prise en charge par l’Etat des travaux d’aménagement et de viabilisation.</a:t>
            </a:r>
            <a:endParaRPr lang="fr-FR" sz="2400" dirty="0">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1"/>
          <p:cNvSpPr>
            <a:spLocks noChangeArrowheads="1"/>
          </p:cNvSpPr>
          <p:nvPr/>
        </p:nvSpPr>
        <p:spPr bwMode="auto">
          <a:xfrm>
            <a:off x="142875" y="341382"/>
            <a:ext cx="8715375" cy="5632311"/>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b="1" u="sng" dirty="0">
                <a:solidFill>
                  <a:srgbClr val="FF0000"/>
                </a:solidFill>
                <a:latin typeface="Comic Sans MS" pitchFamily="66" charset="0"/>
                <a:cs typeface="Times New Roman" pitchFamily="18" charset="0"/>
              </a:rPr>
              <a:t>Dans le but d’alléger la charge financière liée en cout d’acquisition</a:t>
            </a:r>
            <a:r>
              <a:rPr lang="fr-FR" sz="2400" dirty="0">
                <a:latin typeface="Comic Sans MS" pitchFamily="66" charset="0"/>
                <a:cs typeface="Times New Roman" pitchFamily="18" charset="0"/>
              </a:rPr>
              <a:t>, </a:t>
            </a:r>
            <a:r>
              <a:rPr lang="fr-FR" sz="2400" b="1" u="sng" dirty="0">
                <a:latin typeface="Comic Sans MS" pitchFamily="66" charset="0"/>
                <a:cs typeface="Times New Roman" pitchFamily="18" charset="0"/>
              </a:rPr>
              <a:t>la présente mesure </a:t>
            </a:r>
            <a:r>
              <a:rPr lang="fr-FR" sz="2400" b="1" u="sng" dirty="0">
                <a:solidFill>
                  <a:srgbClr val="FF0000"/>
                </a:solidFill>
                <a:latin typeface="Comic Sans MS" pitchFamily="66" charset="0"/>
                <a:cs typeface="Times New Roman" pitchFamily="18" charset="0"/>
              </a:rPr>
              <a:t>prévoit la bonification à 2% du taux d’intérêt des prêts bancaires contractés par les agences foncières des régions du sud et des hauts plateaux et destinés à l’acquisition et à l’aménagement </a:t>
            </a:r>
            <a:r>
              <a:rPr lang="fr-FR" sz="2400" b="1" u="sng" dirty="0">
                <a:latin typeface="Comic Sans MS" pitchFamily="66" charset="0"/>
                <a:cs typeface="Times New Roman" pitchFamily="18" charset="0"/>
              </a:rPr>
              <a:t>des terrains pour la réalisation de logements ruraux en auto-construction </a:t>
            </a:r>
            <a:r>
              <a:rPr lang="fr-FR" sz="2400" b="1" u="sng" dirty="0" smtClean="0">
                <a:latin typeface="Comic Sans MS" pitchFamily="66" charset="0"/>
                <a:cs typeface="Times New Roman" pitchFamily="18" charset="0"/>
              </a:rPr>
              <a:t>.</a:t>
            </a:r>
          </a:p>
          <a:p>
            <a:pPr indent="288925" algn="justLow" eaLnBrk="0" hangingPunct="0">
              <a:lnSpc>
                <a:spcPct val="150000"/>
              </a:lnSpc>
            </a:pPr>
            <a:endParaRPr lang="fr-FR" sz="2400" dirty="0">
              <a:latin typeface="Comic Sans MS" pitchFamily="66" charset="0"/>
            </a:endParaRPr>
          </a:p>
          <a:p>
            <a:pPr indent="288925" algn="justLow" eaLnBrk="0" hangingPunct="0">
              <a:lnSpc>
                <a:spcPct val="150000"/>
              </a:lnSpc>
            </a:pPr>
            <a:r>
              <a:rPr lang="fr-FR" sz="2400" b="1" u="sng" dirty="0">
                <a:latin typeface="Comic Sans MS" pitchFamily="66" charset="0"/>
                <a:cs typeface="Times New Roman" pitchFamily="18" charset="0"/>
              </a:rPr>
              <a:t>NB :</a:t>
            </a:r>
            <a:r>
              <a:rPr lang="fr-FR" sz="2400" dirty="0">
                <a:latin typeface="Comic Sans MS" pitchFamily="66" charset="0"/>
                <a:cs typeface="Times New Roman" pitchFamily="18" charset="0"/>
              </a:rPr>
              <a:t> les modalités d’application de cet article seront précisées par voie réglementaire.</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285750" y="676325"/>
            <a:ext cx="8572500" cy="5078313"/>
          </a:xfrm>
          <a:prstGeom prst="rect">
            <a:avLst/>
          </a:prstGeom>
          <a:noFill/>
          <a:ln w="9525">
            <a:noFill/>
            <a:miter lim="800000"/>
            <a:headEnd/>
            <a:tailEnd/>
          </a:ln>
          <a:effectLst/>
        </p:spPr>
        <p:txBody>
          <a:bodyPr anchor="ctr">
            <a:spAutoFit/>
          </a:bodyPr>
          <a:lstStyle/>
          <a:p>
            <a:pPr algn="justLow" eaLnBrk="0" hangingPunct="0">
              <a:lnSpc>
                <a:spcPct val="150000"/>
              </a:lnSpc>
              <a:defRPr/>
            </a:pPr>
            <a:r>
              <a:rPr lang="fr-FR" sz="2400" b="1" u="sng" dirty="0" smtClean="0">
                <a:solidFill>
                  <a:srgbClr val="000000"/>
                </a:solidFill>
                <a:latin typeface="Comic Sans MS" pitchFamily="66" charset="0"/>
                <a:ea typeface="Times New Roman" pitchFamily="18" charset="0"/>
                <a:cs typeface="Arial" pitchFamily="34" charset="0"/>
              </a:rPr>
              <a:t>16- </a:t>
            </a:r>
            <a:r>
              <a:rPr lang="fr-FR" sz="2400" b="1" u="sng" dirty="0">
                <a:solidFill>
                  <a:srgbClr val="000000"/>
                </a:solidFill>
                <a:latin typeface="Comic Sans MS" pitchFamily="66" charset="0"/>
                <a:ea typeface="Times New Roman" pitchFamily="18" charset="0"/>
                <a:cs typeface="Arial" pitchFamily="34" charset="0"/>
              </a:rPr>
              <a:t>Abrogation des dispositions relatives à l’octroi des avantages fiscaux au prorata de l’intégration du produit fabriqué localement (art 94) </a:t>
            </a:r>
            <a:r>
              <a:rPr lang="fr-FR" sz="2400" b="1" u="sng" dirty="0" smtClean="0">
                <a:solidFill>
                  <a:srgbClr val="000000"/>
                </a:solidFill>
                <a:latin typeface="Comic Sans MS" pitchFamily="66" charset="0"/>
                <a:ea typeface="Times New Roman" pitchFamily="18" charset="0"/>
                <a:cs typeface="Arial" pitchFamily="34" charset="0"/>
              </a:rPr>
              <a:t>:</a:t>
            </a:r>
          </a:p>
          <a:p>
            <a:pPr algn="justLow" eaLnBrk="0" hangingPunct="0">
              <a:lnSpc>
                <a:spcPct val="150000"/>
              </a:lnSpc>
              <a:defRPr/>
            </a:pPr>
            <a:endParaRPr lang="fr-FR" sz="2400" dirty="0">
              <a:latin typeface="Comic Sans MS" pitchFamily="66" charset="0"/>
              <a:cs typeface="Arial" pitchFamily="34" charset="0"/>
            </a:endParaRPr>
          </a:p>
          <a:p>
            <a:pPr indent="288925" algn="justLow" eaLnBrk="0" hangingPunct="0">
              <a:lnSpc>
                <a:spcPct val="150000"/>
              </a:lnSpc>
              <a:defRPr/>
            </a:pPr>
            <a:r>
              <a:rPr lang="fr-FR" sz="2400" dirty="0">
                <a:solidFill>
                  <a:srgbClr val="000000"/>
                </a:solidFill>
                <a:latin typeface="Comic Sans MS" pitchFamily="66" charset="0"/>
                <a:ea typeface="Times New Roman" pitchFamily="18" charset="0"/>
                <a:cs typeface="Arial" pitchFamily="34" charset="0"/>
              </a:rPr>
              <a:t>L’art 74 de la </a:t>
            </a:r>
            <a:r>
              <a:rPr lang="fr-FR" sz="2400" dirty="0" err="1">
                <a:solidFill>
                  <a:srgbClr val="000000"/>
                </a:solidFill>
                <a:latin typeface="Comic Sans MS" pitchFamily="66" charset="0"/>
                <a:ea typeface="Times New Roman" pitchFamily="18" charset="0"/>
                <a:cs typeface="Arial" pitchFamily="34" charset="0"/>
              </a:rPr>
              <a:t>LF</a:t>
            </a:r>
            <a:r>
              <a:rPr lang="fr-FR" sz="2400" dirty="0">
                <a:solidFill>
                  <a:srgbClr val="000000"/>
                </a:solidFill>
                <a:latin typeface="Comic Sans MS" pitchFamily="66" charset="0"/>
                <a:ea typeface="Times New Roman" pitchFamily="18" charset="0"/>
                <a:cs typeface="Arial" pitchFamily="34" charset="0"/>
              </a:rPr>
              <a:t> pour 2014 dispose </a:t>
            </a:r>
            <a:r>
              <a:rPr lang="fr-FR" sz="2400" b="1" u="sng" dirty="0">
                <a:solidFill>
                  <a:srgbClr val="FF0000"/>
                </a:solidFill>
                <a:latin typeface="Comic Sans MS" pitchFamily="66" charset="0"/>
                <a:ea typeface="Times New Roman" pitchFamily="18" charset="0"/>
                <a:cs typeface="Arial" pitchFamily="34" charset="0"/>
              </a:rPr>
              <a:t>que « les avantages fiscaux accordés aux promoteurs dans le cadre des dispositifs de développement de l’investissement et de promotion de l’emploi, sont consentis au prorata du taux d’intégration ».</a:t>
            </a:r>
            <a:endParaRPr lang="fr-FR" sz="2400" b="1" u="sng" dirty="0">
              <a:solidFill>
                <a:srgbClr val="FF0000"/>
              </a:solidFill>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285750" y="142965"/>
            <a:ext cx="8715375" cy="6186309"/>
          </a:xfrm>
          <a:prstGeom prst="rect">
            <a:avLst/>
          </a:prstGeom>
          <a:noFill/>
          <a:ln w="9525">
            <a:noFill/>
            <a:miter lim="800000"/>
            <a:headEnd/>
            <a:tailEnd/>
          </a:ln>
          <a:effectLst/>
        </p:spPr>
        <p:txBody>
          <a:bodyPr anchor="ctr">
            <a:spAutoFit/>
          </a:bodyPr>
          <a:lstStyle/>
          <a:p>
            <a:pPr indent="288925" algn="justLow" eaLnBrk="0" hangingPunct="0">
              <a:lnSpc>
                <a:spcPct val="150000"/>
              </a:lnSpc>
              <a:defRPr/>
            </a:pPr>
            <a:r>
              <a:rPr lang="fr-FR" sz="2400" dirty="0">
                <a:latin typeface="Comic Sans MS" pitchFamily="66" charset="0"/>
                <a:ea typeface="Times New Roman" pitchFamily="18" charset="0"/>
                <a:cs typeface="Arial" pitchFamily="34" charset="0"/>
              </a:rPr>
              <a:t>Cette disposition engendre certaines contraintes liées à :</a:t>
            </a:r>
            <a:endParaRPr lang="fr-FR" sz="2400" dirty="0">
              <a:latin typeface="Comic Sans MS" pitchFamily="66" charset="0"/>
              <a:cs typeface="Arial" pitchFamily="34" charset="0"/>
            </a:endParaRPr>
          </a:p>
          <a:p>
            <a:pPr algn="justLow" eaLnBrk="0" hangingPunct="0">
              <a:lnSpc>
                <a:spcPct val="150000"/>
              </a:lnSpc>
              <a:buFontTx/>
              <a:buChar char="•"/>
              <a:defRPr/>
            </a:pPr>
            <a:r>
              <a:rPr lang="fr-FR" sz="2400" dirty="0">
                <a:latin typeface="Comic Sans MS" pitchFamily="66" charset="0"/>
                <a:ea typeface="Times New Roman" pitchFamily="18" charset="0"/>
                <a:cs typeface="Arial" pitchFamily="34" charset="0"/>
              </a:rPr>
              <a:t> Exclusion </a:t>
            </a:r>
            <a:r>
              <a:rPr lang="fr-FR" sz="2400" dirty="0">
                <a:solidFill>
                  <a:srgbClr val="FF0000"/>
                </a:solidFill>
                <a:latin typeface="Comic Sans MS" pitchFamily="66" charset="0"/>
                <a:ea typeface="Times New Roman" pitchFamily="18" charset="0"/>
                <a:cs typeface="Arial" pitchFamily="34" charset="0"/>
              </a:rPr>
              <a:t>des activités de prestation (services et professions libérales) ;</a:t>
            </a:r>
            <a:endParaRPr lang="fr-FR" sz="2400" dirty="0">
              <a:solidFill>
                <a:srgbClr val="FF0000"/>
              </a:solidFill>
              <a:latin typeface="Comic Sans MS" pitchFamily="66" charset="0"/>
              <a:cs typeface="Arial" pitchFamily="34" charset="0"/>
            </a:endParaRPr>
          </a:p>
          <a:p>
            <a:pPr algn="justLow" eaLnBrk="0" hangingPunct="0">
              <a:lnSpc>
                <a:spcPct val="150000"/>
              </a:lnSpc>
              <a:buFontTx/>
              <a:buChar char="•"/>
              <a:defRPr/>
            </a:pPr>
            <a:r>
              <a:rPr lang="fr-FR" sz="2400" dirty="0">
                <a:latin typeface="Comic Sans MS" pitchFamily="66" charset="0"/>
                <a:ea typeface="Times New Roman" pitchFamily="18" charset="0"/>
                <a:cs typeface="Arial" pitchFamily="34" charset="0"/>
              </a:rPr>
              <a:t> Son application </a:t>
            </a:r>
            <a:r>
              <a:rPr lang="fr-FR" sz="2400" b="1" u="sng" dirty="0">
                <a:solidFill>
                  <a:srgbClr val="FF0000"/>
                </a:solidFill>
                <a:latin typeface="Comic Sans MS" pitchFamily="66" charset="0"/>
                <a:ea typeface="Times New Roman" pitchFamily="18" charset="0"/>
                <a:cs typeface="Arial" pitchFamily="34" charset="0"/>
              </a:rPr>
              <a:t>aux dispositifs d’emploi (</a:t>
            </a:r>
            <a:r>
              <a:rPr lang="fr-FR" sz="2400" b="1" u="sng" dirty="0" err="1">
                <a:solidFill>
                  <a:srgbClr val="FF0000"/>
                </a:solidFill>
                <a:latin typeface="Comic Sans MS" pitchFamily="66" charset="0"/>
                <a:ea typeface="Times New Roman" pitchFamily="18" charset="0"/>
                <a:cs typeface="Arial" pitchFamily="34" charset="0"/>
              </a:rPr>
              <a:t>ANSEJ</a:t>
            </a:r>
            <a:r>
              <a:rPr lang="fr-FR" sz="2400" b="1" u="sng" dirty="0">
                <a:solidFill>
                  <a:srgbClr val="FF0000"/>
                </a:solidFill>
                <a:latin typeface="Comic Sans MS" pitchFamily="66" charset="0"/>
                <a:ea typeface="Times New Roman" pitchFamily="18" charset="0"/>
                <a:cs typeface="Arial" pitchFamily="34" charset="0"/>
              </a:rPr>
              <a:t>, </a:t>
            </a:r>
            <a:r>
              <a:rPr lang="fr-FR" sz="2400" b="1" u="sng" dirty="0" err="1">
                <a:solidFill>
                  <a:srgbClr val="FF0000"/>
                </a:solidFill>
                <a:latin typeface="Comic Sans MS" pitchFamily="66" charset="0"/>
                <a:ea typeface="Times New Roman" pitchFamily="18" charset="0"/>
                <a:cs typeface="Arial" pitchFamily="34" charset="0"/>
              </a:rPr>
              <a:t>CNAC</a:t>
            </a:r>
            <a:r>
              <a:rPr lang="fr-FR" sz="2400" b="1" u="sng" dirty="0">
                <a:solidFill>
                  <a:srgbClr val="FF0000"/>
                </a:solidFill>
                <a:latin typeface="Comic Sans MS" pitchFamily="66" charset="0"/>
                <a:ea typeface="Times New Roman" pitchFamily="18" charset="0"/>
                <a:cs typeface="Arial" pitchFamily="34" charset="0"/>
              </a:rPr>
              <a:t>, </a:t>
            </a:r>
            <a:r>
              <a:rPr lang="fr-FR" sz="2400" b="1" u="sng" dirty="0" err="1">
                <a:solidFill>
                  <a:srgbClr val="FF0000"/>
                </a:solidFill>
                <a:latin typeface="Comic Sans MS" pitchFamily="66" charset="0"/>
                <a:ea typeface="Times New Roman" pitchFamily="18" charset="0"/>
                <a:cs typeface="Arial" pitchFamily="34" charset="0"/>
              </a:rPr>
              <a:t>ANGEM</a:t>
            </a:r>
            <a:r>
              <a:rPr lang="fr-FR" sz="2400" b="1" u="sng" dirty="0">
                <a:solidFill>
                  <a:srgbClr val="FF0000"/>
                </a:solidFill>
                <a:latin typeface="Comic Sans MS" pitchFamily="66" charset="0"/>
                <a:ea typeface="Times New Roman" pitchFamily="18" charset="0"/>
                <a:cs typeface="Arial" pitchFamily="34" charset="0"/>
              </a:rPr>
              <a:t>) met en difficulté les micro- entreprises ;</a:t>
            </a:r>
            <a:endParaRPr lang="fr-FR" sz="2400" b="1" u="sng" dirty="0">
              <a:solidFill>
                <a:srgbClr val="FF0000"/>
              </a:solidFill>
              <a:latin typeface="Comic Sans MS" pitchFamily="66" charset="0"/>
              <a:cs typeface="Arial" pitchFamily="34" charset="0"/>
            </a:endParaRPr>
          </a:p>
          <a:p>
            <a:pPr algn="justLow" eaLnBrk="0" hangingPunct="0">
              <a:lnSpc>
                <a:spcPct val="150000"/>
              </a:lnSpc>
              <a:buFontTx/>
              <a:buChar char="•"/>
              <a:defRPr/>
            </a:pPr>
            <a:r>
              <a:rPr lang="fr-FR" sz="2400" dirty="0">
                <a:latin typeface="Comic Sans MS" pitchFamily="66" charset="0"/>
                <a:ea typeface="Times New Roman" pitchFamily="18" charset="0"/>
                <a:cs typeface="Arial" pitchFamily="34" charset="0"/>
              </a:rPr>
              <a:t> </a:t>
            </a:r>
            <a:r>
              <a:rPr lang="fr-FR" sz="2400" b="1" u="sng" dirty="0">
                <a:solidFill>
                  <a:srgbClr val="FF0000"/>
                </a:solidFill>
                <a:latin typeface="Comic Sans MS" pitchFamily="66" charset="0"/>
                <a:ea typeface="Times New Roman" pitchFamily="18" charset="0"/>
                <a:cs typeface="Arial" pitchFamily="34" charset="0"/>
              </a:rPr>
              <a:t>Difficulté de détermination et de suivi du taux d’intégration en l’absence d’un organisme spécialisé </a:t>
            </a:r>
            <a:r>
              <a:rPr lang="fr-FR" sz="2400" dirty="0">
                <a:latin typeface="Comic Sans MS" pitchFamily="66" charset="0"/>
                <a:ea typeface="Times New Roman" pitchFamily="18" charset="0"/>
                <a:cs typeface="Arial" pitchFamily="34" charset="0"/>
              </a:rPr>
              <a:t>;</a:t>
            </a:r>
            <a:endParaRPr lang="fr-FR" sz="2400" dirty="0">
              <a:latin typeface="Comic Sans MS" pitchFamily="66" charset="0"/>
              <a:cs typeface="Arial" pitchFamily="34" charset="0"/>
            </a:endParaRPr>
          </a:p>
          <a:p>
            <a:pPr algn="justLow" eaLnBrk="0" hangingPunct="0">
              <a:lnSpc>
                <a:spcPct val="150000"/>
              </a:lnSpc>
              <a:buFontTx/>
              <a:buChar char="•"/>
              <a:defRPr/>
            </a:pPr>
            <a:r>
              <a:rPr lang="fr-FR" sz="2400" dirty="0">
                <a:latin typeface="Comic Sans MS" pitchFamily="66" charset="0"/>
                <a:ea typeface="Times New Roman" pitchFamily="18" charset="0"/>
                <a:cs typeface="Arial" pitchFamily="34" charset="0"/>
              </a:rPr>
              <a:t> </a:t>
            </a:r>
            <a:r>
              <a:rPr lang="fr-FR" sz="2400" b="1" u="sng" dirty="0">
                <a:solidFill>
                  <a:srgbClr val="FF0000"/>
                </a:solidFill>
                <a:latin typeface="Comic Sans MS" pitchFamily="66" charset="0"/>
                <a:ea typeface="Times New Roman" pitchFamily="18" charset="0"/>
                <a:cs typeface="Arial" pitchFamily="34" charset="0"/>
              </a:rPr>
              <a:t>Réduction des avantages accordés dans le cadre de l’extension qui sont eux même fixés au prorata des actifs nouveaux</a:t>
            </a:r>
            <a:r>
              <a:rPr lang="fr-FR" sz="2400" dirty="0" smtClean="0">
                <a:latin typeface="Comic Sans MS" pitchFamily="66" charset="0"/>
                <a:ea typeface="Times New Roman" pitchFamily="18" charset="0"/>
                <a:cs typeface="Arial" pitchFamily="34" charset="0"/>
              </a:rPr>
              <a:t>. </a:t>
            </a:r>
            <a:r>
              <a:rPr lang="fr-FR" sz="2400" dirty="0">
                <a:latin typeface="Comic Sans MS" pitchFamily="66" charset="0"/>
                <a:ea typeface="Times New Roman" pitchFamily="18" charset="0"/>
                <a:cs typeface="Arial" pitchFamily="34" charset="0"/>
              </a:rPr>
              <a:t>De même, pour les investissements de création localisés dans des zones de développement ;</a:t>
            </a:r>
            <a:endParaRPr lang="fr-FR" sz="2400" dirty="0">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897">
                                            <p:txEl>
                                              <p:pRg st="0" end="0"/>
                                            </p:txEl>
                                          </p:spTgt>
                                        </p:tgtEl>
                                        <p:attrNameLst>
                                          <p:attrName>style.visibility</p:attrName>
                                        </p:attrNameLst>
                                      </p:cBhvr>
                                      <p:to>
                                        <p:strVal val="visible"/>
                                      </p:to>
                                    </p:set>
                                    <p:animEffect transition="in" filter="fade">
                                      <p:cBhvr>
                                        <p:cTn id="7" dur="2000"/>
                                        <p:tgtEl>
                                          <p:spTgt spid="808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0897">
                                            <p:txEl>
                                              <p:pRg st="1" end="1"/>
                                            </p:txEl>
                                          </p:spTgt>
                                        </p:tgtEl>
                                        <p:attrNameLst>
                                          <p:attrName>style.visibility</p:attrName>
                                        </p:attrNameLst>
                                      </p:cBhvr>
                                      <p:to>
                                        <p:strVal val="visible"/>
                                      </p:to>
                                    </p:set>
                                    <p:animEffect transition="in" filter="fade">
                                      <p:cBhvr>
                                        <p:cTn id="12" dur="2000"/>
                                        <p:tgtEl>
                                          <p:spTgt spid="808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0897">
                                            <p:txEl>
                                              <p:pRg st="2" end="2"/>
                                            </p:txEl>
                                          </p:spTgt>
                                        </p:tgtEl>
                                        <p:attrNameLst>
                                          <p:attrName>style.visibility</p:attrName>
                                        </p:attrNameLst>
                                      </p:cBhvr>
                                      <p:to>
                                        <p:strVal val="visible"/>
                                      </p:to>
                                    </p:set>
                                    <p:animEffect transition="in" filter="fade">
                                      <p:cBhvr>
                                        <p:cTn id="17" dur="2000"/>
                                        <p:tgtEl>
                                          <p:spTgt spid="808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0897">
                                            <p:txEl>
                                              <p:pRg st="3" end="3"/>
                                            </p:txEl>
                                          </p:spTgt>
                                        </p:tgtEl>
                                        <p:attrNameLst>
                                          <p:attrName>style.visibility</p:attrName>
                                        </p:attrNameLst>
                                      </p:cBhvr>
                                      <p:to>
                                        <p:strVal val="visible"/>
                                      </p:to>
                                    </p:set>
                                    <p:animEffect transition="in" filter="fade">
                                      <p:cBhvr>
                                        <p:cTn id="22" dur="2000"/>
                                        <p:tgtEl>
                                          <p:spTgt spid="808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897">
                                            <p:txEl>
                                              <p:pRg st="4" end="4"/>
                                            </p:txEl>
                                          </p:spTgt>
                                        </p:tgtEl>
                                        <p:attrNameLst>
                                          <p:attrName>style.visibility</p:attrName>
                                        </p:attrNameLst>
                                      </p:cBhvr>
                                      <p:to>
                                        <p:strVal val="visible"/>
                                      </p:to>
                                    </p:set>
                                    <p:animEffect transition="in" filter="fade">
                                      <p:cBhvr>
                                        <p:cTn id="27" dur="2000"/>
                                        <p:tgtEl>
                                          <p:spTgt spid="8089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7"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1"/>
          <p:cNvSpPr>
            <a:spLocks noChangeArrowheads="1"/>
          </p:cNvSpPr>
          <p:nvPr/>
        </p:nvSpPr>
        <p:spPr bwMode="auto">
          <a:xfrm>
            <a:off x="357188" y="-217914"/>
            <a:ext cx="8572500" cy="6555641"/>
          </a:xfrm>
          <a:prstGeom prst="rect">
            <a:avLst/>
          </a:prstGeom>
          <a:noFill/>
          <a:ln w="9525">
            <a:noFill/>
            <a:miter lim="800000"/>
            <a:headEnd/>
            <a:tailEnd/>
          </a:ln>
        </p:spPr>
        <p:txBody>
          <a:bodyPr anchor="ctr">
            <a:spAutoFit/>
          </a:bodyPr>
          <a:lstStyle/>
          <a:p>
            <a:pPr algn="justLow" eaLnBrk="0" hangingPunct="0">
              <a:lnSpc>
                <a:spcPct val="150000"/>
              </a:lnSpc>
              <a:buFontTx/>
              <a:buChar char="•"/>
            </a:pPr>
            <a:r>
              <a:rPr lang="fr-FR" sz="2400" dirty="0">
                <a:solidFill>
                  <a:srgbClr val="000000"/>
                </a:solidFill>
                <a:cs typeface="Times New Roman" pitchFamily="18" charset="0"/>
              </a:rPr>
              <a:t> </a:t>
            </a:r>
            <a:r>
              <a:rPr lang="fr-FR" sz="2800" dirty="0">
                <a:solidFill>
                  <a:srgbClr val="000000"/>
                </a:solidFill>
                <a:latin typeface="Comic Sans MS" pitchFamily="66" charset="0"/>
                <a:cs typeface="Times New Roman" pitchFamily="18" charset="0"/>
              </a:rPr>
              <a:t>Contradiction avec la politique d’incitation qui </a:t>
            </a:r>
            <a:r>
              <a:rPr lang="fr-FR" sz="2800" b="1" u="sng" dirty="0">
                <a:solidFill>
                  <a:srgbClr val="FF0000"/>
                </a:solidFill>
                <a:latin typeface="Comic Sans MS" pitchFamily="66" charset="0"/>
                <a:cs typeface="Times New Roman" pitchFamily="18" charset="0"/>
              </a:rPr>
              <a:t>prévoit des avantages complémentaires pour : la création d’emplois (+100 postes), pour le transfert de savoir faire (40% taux d’intégration)</a:t>
            </a:r>
            <a:r>
              <a:rPr lang="fr-FR" sz="2800" b="1" dirty="0">
                <a:solidFill>
                  <a:srgbClr val="FF0000"/>
                </a:solidFill>
                <a:latin typeface="Comic Sans MS" pitchFamily="66" charset="0"/>
                <a:cs typeface="Times New Roman" pitchFamily="18" charset="0"/>
              </a:rPr>
              <a:t>, </a:t>
            </a:r>
            <a:r>
              <a:rPr lang="fr-FR" sz="2800" dirty="0">
                <a:solidFill>
                  <a:srgbClr val="000000"/>
                </a:solidFill>
                <a:latin typeface="Comic Sans MS" pitchFamily="66" charset="0"/>
                <a:cs typeface="Times New Roman" pitchFamily="18" charset="0"/>
              </a:rPr>
              <a:t>pour les activités stratégiques, pour les industries naissantes et pour certaines filières de production ;</a:t>
            </a:r>
            <a:endParaRPr lang="fr-FR" sz="2800" dirty="0">
              <a:latin typeface="Comic Sans MS" pitchFamily="66" charset="0"/>
            </a:endParaRPr>
          </a:p>
          <a:p>
            <a:pPr algn="justLow" eaLnBrk="0" hangingPunct="0">
              <a:lnSpc>
                <a:spcPct val="150000"/>
              </a:lnSpc>
              <a:buFontTx/>
              <a:buChar char="•"/>
            </a:pPr>
            <a:r>
              <a:rPr lang="fr-FR" sz="2800" dirty="0">
                <a:solidFill>
                  <a:srgbClr val="000000"/>
                </a:solidFill>
                <a:latin typeface="Comic Sans MS" pitchFamily="66" charset="0"/>
                <a:cs typeface="Times New Roman" pitchFamily="18" charset="0"/>
              </a:rPr>
              <a:t> Le taux d’intégration </a:t>
            </a:r>
            <a:r>
              <a:rPr lang="fr-FR" sz="2800" b="1" u="sng" dirty="0">
                <a:solidFill>
                  <a:srgbClr val="FF0000"/>
                </a:solidFill>
                <a:latin typeface="Comic Sans MS" pitchFamily="66" charset="0"/>
                <a:cs typeface="Times New Roman" pitchFamily="18" charset="0"/>
              </a:rPr>
              <a:t>se développe généralement dans une  vision à LT qui intervient en période post exonération.</a:t>
            </a:r>
            <a:endParaRPr lang="fr-FR" sz="2800" b="1" u="sng" dirty="0">
              <a:solidFill>
                <a:srgbClr val="FF0000"/>
              </a:solidFill>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1"/>
          <p:cNvSpPr>
            <a:spLocks noChangeArrowheads="1"/>
          </p:cNvSpPr>
          <p:nvPr/>
        </p:nvSpPr>
        <p:spPr bwMode="auto">
          <a:xfrm>
            <a:off x="428625" y="1096824"/>
            <a:ext cx="8358188" cy="4086503"/>
          </a:xfrm>
          <a:prstGeom prst="rect">
            <a:avLst/>
          </a:prstGeom>
          <a:noFill/>
          <a:ln w="9525">
            <a:noFill/>
            <a:miter lim="800000"/>
            <a:headEnd/>
            <a:tailEnd/>
          </a:ln>
        </p:spPr>
        <p:txBody>
          <a:bodyPr anchor="ctr">
            <a:spAutoFit/>
          </a:bodyPr>
          <a:lstStyle/>
          <a:p>
            <a:pPr indent="288925" eaLnBrk="0" hangingPunct="0">
              <a:lnSpc>
                <a:spcPct val="150000"/>
              </a:lnSpc>
            </a:pPr>
            <a:r>
              <a:rPr lang="fr-FR" sz="2800" dirty="0">
                <a:solidFill>
                  <a:srgbClr val="000000"/>
                </a:solidFill>
                <a:latin typeface="Comic Sans MS" pitchFamily="66" charset="0"/>
                <a:cs typeface="Times New Roman" pitchFamily="18" charset="0"/>
              </a:rPr>
              <a:t>Compte tenu des imperfections sus-indiquées, </a:t>
            </a:r>
            <a:r>
              <a:rPr lang="fr-FR" sz="2800" b="1" u="sng" dirty="0">
                <a:solidFill>
                  <a:srgbClr val="FF0000"/>
                </a:solidFill>
                <a:latin typeface="Comic Sans MS" pitchFamily="66" charset="0"/>
                <a:cs typeface="Times New Roman" pitchFamily="18" charset="0"/>
              </a:rPr>
              <a:t>la présente mesure prévoit l’abrogation de l’art 74 de la LF pour 2014 traitant de la restriction des avantages proportionnellement au taux d’intégration.</a:t>
            </a:r>
            <a:endParaRPr lang="fr-FR" sz="2800" b="1" u="sng" dirty="0">
              <a:solidFill>
                <a:srgbClr val="FF0000"/>
              </a:solidFill>
              <a:latin typeface="Comic Sans MS" pitchFamily="66" charset="0"/>
            </a:endParaRPr>
          </a:p>
          <a:p>
            <a:pPr indent="288925" eaLnBrk="0" hangingPunct="0">
              <a:lnSpc>
                <a:spcPct val="250000"/>
              </a:lnSpc>
            </a:pPr>
            <a:endParaRPr lang="fr-FR" sz="2400" dirty="0"/>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1"/>
          <p:cNvSpPr>
            <a:spLocks noChangeArrowheads="1"/>
          </p:cNvSpPr>
          <p:nvPr/>
        </p:nvSpPr>
        <p:spPr bwMode="auto">
          <a:xfrm>
            <a:off x="214313" y="0"/>
            <a:ext cx="8715375" cy="6002338"/>
          </a:xfrm>
          <a:prstGeom prst="rect">
            <a:avLst/>
          </a:prstGeom>
          <a:noFill/>
          <a:ln w="9525">
            <a:noFill/>
            <a:miter lim="800000"/>
            <a:headEnd/>
            <a:tailEnd/>
          </a:ln>
        </p:spPr>
        <p:txBody>
          <a:bodyPr anchor="ctr">
            <a:spAutoFit/>
          </a:bodyPr>
          <a:lstStyle/>
          <a:p>
            <a:pPr indent="288925" algn="justLow" eaLnBrk="0" hangingPunct="0">
              <a:lnSpc>
                <a:spcPct val="200000"/>
              </a:lnSpc>
            </a:pPr>
            <a:r>
              <a:rPr lang="fr-FR" sz="2400" b="1" u="sng" dirty="0" smtClean="0">
                <a:solidFill>
                  <a:srgbClr val="000000"/>
                </a:solidFill>
                <a:latin typeface="Comic Sans MS" pitchFamily="66" charset="0"/>
                <a:cs typeface="Times New Roman" pitchFamily="18" charset="0"/>
              </a:rPr>
              <a:t>17-Amendement </a:t>
            </a:r>
            <a:r>
              <a:rPr lang="fr-FR" sz="2400" b="1" u="sng" dirty="0">
                <a:solidFill>
                  <a:srgbClr val="000000"/>
                </a:solidFill>
                <a:latin typeface="Comic Sans MS" pitchFamily="66" charset="0"/>
                <a:cs typeface="Times New Roman" pitchFamily="18" charset="0"/>
              </a:rPr>
              <a:t>de la loi n°05-07 du 28 avril 2005 relative aux hydrocarbures (art 95 et 96) :</a:t>
            </a:r>
            <a:endParaRPr lang="fr-FR" sz="2400" dirty="0">
              <a:latin typeface="Comic Sans MS" pitchFamily="66" charset="0"/>
            </a:endParaRPr>
          </a:p>
          <a:p>
            <a:pPr indent="288925" algn="justLow" eaLnBrk="0" hangingPunct="0">
              <a:lnSpc>
                <a:spcPct val="200000"/>
              </a:lnSpc>
            </a:pPr>
            <a:r>
              <a:rPr lang="fr-FR" sz="2400" dirty="0">
                <a:solidFill>
                  <a:srgbClr val="000000"/>
                </a:solidFill>
                <a:latin typeface="Comic Sans MS" pitchFamily="66" charset="0"/>
                <a:cs typeface="Times New Roman" pitchFamily="18" charset="0"/>
              </a:rPr>
              <a:t>  Cette modification concerne deux aspects :</a:t>
            </a:r>
            <a:endParaRPr lang="fr-FR" sz="2400" dirty="0">
              <a:latin typeface="Comic Sans MS" pitchFamily="66" charset="0"/>
            </a:endParaRPr>
          </a:p>
          <a:p>
            <a:pPr indent="288925" algn="justLow" eaLnBrk="0" hangingPunct="0">
              <a:lnSpc>
                <a:spcPct val="200000"/>
              </a:lnSpc>
              <a:buFontTx/>
              <a:buChar char="•"/>
            </a:pPr>
            <a:r>
              <a:rPr lang="fr-FR" sz="2400" dirty="0">
                <a:solidFill>
                  <a:srgbClr val="000000"/>
                </a:solidFill>
                <a:latin typeface="Comic Sans MS" pitchFamily="66" charset="0"/>
                <a:cs typeface="Times New Roman" pitchFamily="18" charset="0"/>
              </a:rPr>
              <a:t> Clarification de la définition des hydrocarbures non conventionnels (art 05 de la loi 05-07) ;</a:t>
            </a:r>
            <a:endParaRPr lang="fr-FR" sz="2400" dirty="0">
              <a:latin typeface="Comic Sans MS" pitchFamily="66" charset="0"/>
            </a:endParaRPr>
          </a:p>
          <a:p>
            <a:pPr indent="288925" algn="justLow" eaLnBrk="0" hangingPunct="0">
              <a:lnSpc>
                <a:spcPct val="200000"/>
              </a:lnSpc>
              <a:buFontTx/>
              <a:buChar char="•"/>
            </a:pPr>
            <a:r>
              <a:rPr lang="fr-FR" sz="2400" dirty="0">
                <a:solidFill>
                  <a:srgbClr val="000000"/>
                </a:solidFill>
                <a:latin typeface="Comic Sans MS" pitchFamily="66" charset="0"/>
                <a:cs typeface="Times New Roman" pitchFamily="18" charset="0"/>
              </a:rPr>
              <a:t> Octroi d’incitation en matière de TRP en faveur des sociétés qui recourent à l’utilisation des techniques de récupération tertiaire (art 87 de la loi 05-07).</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85750" y="928688"/>
            <a:ext cx="8643938" cy="4524375"/>
          </a:xfrm>
          <a:prstGeom prst="rect">
            <a:avLst/>
          </a:prstGeom>
          <a:noFill/>
          <a:ln w="9525">
            <a:noFill/>
            <a:miter lim="800000"/>
            <a:headEnd/>
            <a:tailEnd/>
          </a:ln>
        </p:spPr>
        <p:txBody>
          <a:bodyPr anchor="ctr">
            <a:spAutoFit/>
          </a:bodyPr>
          <a:lstStyle/>
          <a:p>
            <a:pPr indent="288925" algn="justLow" eaLnBrk="0" hangingPunct="0">
              <a:lnSpc>
                <a:spcPct val="200000"/>
              </a:lnSpc>
            </a:pPr>
            <a:r>
              <a:rPr lang="fr-FR" sz="2400" b="1" u="sng" dirty="0">
                <a:solidFill>
                  <a:srgbClr val="000000"/>
                </a:solidFill>
                <a:latin typeface="Comic Sans MS" pitchFamily="66" charset="0"/>
                <a:cs typeface="Times New Roman" pitchFamily="18" charset="0"/>
              </a:rPr>
              <a:t>* Rappel du nouveau régime de la loi 13-01 modifiant la loi 05-07 :</a:t>
            </a:r>
            <a:endParaRPr lang="fr-FR" sz="2400" b="1" dirty="0">
              <a:latin typeface="Comic Sans MS" pitchFamily="66" charset="0"/>
            </a:endParaRPr>
          </a:p>
          <a:p>
            <a:pPr indent="288925" algn="justLow" eaLnBrk="0" hangingPunct="0">
              <a:lnSpc>
                <a:spcPct val="200000"/>
              </a:lnSpc>
            </a:pPr>
            <a:r>
              <a:rPr lang="fr-FR" sz="2400" b="1" dirty="0">
                <a:solidFill>
                  <a:srgbClr val="000000"/>
                </a:solidFill>
                <a:latin typeface="Comic Sans MS" pitchFamily="66" charset="0"/>
                <a:cs typeface="Times New Roman" pitchFamily="18" charset="0"/>
              </a:rPr>
              <a:t>a)</a:t>
            </a:r>
            <a:r>
              <a:rPr lang="fr-FR" sz="2400" dirty="0">
                <a:solidFill>
                  <a:srgbClr val="000000"/>
                </a:solidFill>
                <a:latin typeface="Comic Sans MS" pitchFamily="66" charset="0"/>
                <a:cs typeface="Times New Roman" pitchFamily="18" charset="0"/>
              </a:rPr>
              <a:t> </a:t>
            </a:r>
            <a:r>
              <a:rPr lang="fr-FR" sz="2400" b="1" u="sng" dirty="0">
                <a:solidFill>
                  <a:srgbClr val="000000"/>
                </a:solidFill>
                <a:latin typeface="Comic Sans MS" pitchFamily="66" charset="0"/>
                <a:cs typeface="Times New Roman" pitchFamily="18" charset="0"/>
              </a:rPr>
              <a:t>RP :</a:t>
            </a:r>
            <a:r>
              <a:rPr lang="fr-FR" sz="2400" dirty="0">
                <a:solidFill>
                  <a:srgbClr val="000000"/>
                </a:solidFill>
                <a:latin typeface="Comic Sans MS" pitchFamily="66" charset="0"/>
                <a:cs typeface="Times New Roman" pitchFamily="18" charset="0"/>
              </a:rPr>
              <a:t> maintien des anciens taux fixés selon la zone et les quantités (BEP/J) dans un barème de 5,5% à 23%.Un taux réduit de 5% est fixé pour les hydrocarbures non conventionnels.</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contenu 2"/>
          <p:cNvSpPr>
            <a:spLocks noGrp="1"/>
          </p:cNvSpPr>
          <p:nvPr>
            <p:ph idx="1"/>
          </p:nvPr>
        </p:nvSpPr>
        <p:spPr>
          <a:xfrm>
            <a:off x="457200" y="1481329"/>
            <a:ext cx="8229600" cy="3747872"/>
          </a:xfrm>
        </p:spPr>
        <p:style>
          <a:lnRef idx="2">
            <a:schemeClr val="accent1"/>
          </a:lnRef>
          <a:fillRef idx="1">
            <a:schemeClr val="lt1"/>
          </a:fillRef>
          <a:effectRef idx="0">
            <a:schemeClr val="accent1"/>
          </a:effectRef>
          <a:fontRef idx="minor">
            <a:schemeClr val="dk1"/>
          </a:fontRef>
        </p:style>
        <p:txBody>
          <a:bodyPr/>
          <a:lstStyle/>
          <a:p>
            <a:pPr algn="ctr">
              <a:buFontTx/>
              <a:buNone/>
            </a:pPr>
            <a:endParaRPr lang="fr-FR" sz="4800" b="1" u="sng" dirty="0" smtClean="0"/>
          </a:p>
          <a:p>
            <a:pPr algn="ctr">
              <a:buFontTx/>
              <a:buNone/>
            </a:pPr>
            <a:endParaRPr lang="fr-FR" sz="4800" b="1" u="sng" dirty="0" smtClean="0"/>
          </a:p>
          <a:p>
            <a:pPr algn="ctr">
              <a:buFontTx/>
              <a:buNone/>
            </a:pPr>
            <a:r>
              <a:rPr lang="fr-FR" sz="3200" b="1" u="sng" dirty="0" smtClean="0">
                <a:latin typeface="Comic Sans MS" pitchFamily="66" charset="0"/>
              </a:rPr>
              <a:t>I-Contexte externe</a:t>
            </a:r>
            <a:r>
              <a:rPr lang="fr-FR" sz="3200" dirty="0" smtClean="0">
                <a:latin typeface="Comic Sans MS" pitchFamily="66" charset="0"/>
              </a:rPr>
              <a:t> </a:t>
            </a: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28625" y="1214438"/>
            <a:ext cx="8358188" cy="2701925"/>
          </a:xfrm>
          <a:prstGeom prst="rect">
            <a:avLst/>
          </a:prstGeom>
          <a:noFill/>
          <a:ln w="9525">
            <a:noFill/>
            <a:miter lim="800000"/>
            <a:headEnd/>
            <a:tailEnd/>
          </a:ln>
        </p:spPr>
        <p:txBody>
          <a:bodyPr anchor="ctr">
            <a:spAutoFit/>
          </a:bodyPr>
          <a:lstStyle/>
          <a:p>
            <a:pPr indent="288925" algn="justLow" eaLnBrk="0" hangingPunct="0">
              <a:lnSpc>
                <a:spcPct val="250000"/>
              </a:lnSpc>
            </a:pPr>
            <a:r>
              <a:rPr lang="fr-FR" sz="2400" b="1" dirty="0">
                <a:solidFill>
                  <a:srgbClr val="000000"/>
                </a:solidFill>
                <a:latin typeface="Comic Sans MS" pitchFamily="66" charset="0"/>
                <a:cs typeface="Times New Roman" pitchFamily="18" charset="0"/>
              </a:rPr>
              <a:t>b) </a:t>
            </a:r>
            <a:r>
              <a:rPr lang="fr-FR" sz="2400" b="1" u="sng" dirty="0">
                <a:solidFill>
                  <a:srgbClr val="000000"/>
                </a:solidFill>
                <a:latin typeface="Comic Sans MS" pitchFamily="66" charset="0"/>
                <a:cs typeface="Times New Roman" pitchFamily="18" charset="0"/>
              </a:rPr>
              <a:t>TRP :</a:t>
            </a:r>
            <a:r>
              <a:rPr lang="fr-FR" sz="2400" dirty="0">
                <a:solidFill>
                  <a:srgbClr val="000000"/>
                </a:solidFill>
                <a:latin typeface="Comic Sans MS" pitchFamily="66" charset="0"/>
                <a:cs typeface="Times New Roman" pitchFamily="18" charset="0"/>
              </a:rPr>
              <a:t> basée sur la rentabilité et non sur le CA, le taux de la TRP varie entre 20% et 70%.Pour les HC non conventionnels, le taux varie entre 10% et 40%.</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571500" y="1571625"/>
            <a:ext cx="7643813" cy="1778000"/>
          </a:xfrm>
          <a:prstGeom prst="rect">
            <a:avLst/>
          </a:prstGeom>
          <a:noFill/>
          <a:ln w="9525">
            <a:noFill/>
            <a:miter lim="800000"/>
            <a:headEnd/>
            <a:tailEnd/>
          </a:ln>
        </p:spPr>
        <p:txBody>
          <a:bodyPr anchor="ctr">
            <a:spAutoFit/>
          </a:bodyPr>
          <a:lstStyle/>
          <a:p>
            <a:pPr indent="288925" algn="justLow" eaLnBrk="0" hangingPunct="0">
              <a:lnSpc>
                <a:spcPct val="250000"/>
              </a:lnSpc>
            </a:pPr>
            <a:r>
              <a:rPr lang="fr-FR" sz="2400" b="1" dirty="0">
                <a:solidFill>
                  <a:srgbClr val="000000"/>
                </a:solidFill>
                <a:latin typeface="Comic Sans MS" pitchFamily="66" charset="0"/>
                <a:cs typeface="Times New Roman" pitchFamily="18" charset="0"/>
              </a:rPr>
              <a:t>c) </a:t>
            </a:r>
            <a:r>
              <a:rPr lang="fr-FR" sz="2400" b="1" u="sng" dirty="0">
                <a:solidFill>
                  <a:srgbClr val="000000"/>
                </a:solidFill>
                <a:latin typeface="Comic Sans MS" pitchFamily="66" charset="0"/>
                <a:cs typeface="Times New Roman" pitchFamily="18" charset="0"/>
              </a:rPr>
              <a:t>TCR :</a:t>
            </a:r>
            <a:r>
              <a:rPr lang="fr-FR" sz="2400" dirty="0">
                <a:solidFill>
                  <a:srgbClr val="000000"/>
                </a:solidFill>
                <a:latin typeface="Comic Sans MS" pitchFamily="66" charset="0"/>
                <a:cs typeface="Times New Roman" pitchFamily="18" charset="0"/>
              </a:rPr>
              <a:t> en remplacement du taux unique de 30%, son taux est de 19% ou 80% selon la rentabilité.</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500063" y="1576941"/>
            <a:ext cx="7858125" cy="2708755"/>
          </a:xfrm>
          <a:prstGeom prst="rect">
            <a:avLst/>
          </a:prstGeom>
          <a:noFill/>
          <a:ln w="9525">
            <a:noFill/>
            <a:miter lim="800000"/>
            <a:headEnd/>
            <a:tailEnd/>
          </a:ln>
        </p:spPr>
        <p:txBody>
          <a:bodyPr anchor="ctr">
            <a:spAutoFit/>
          </a:bodyPr>
          <a:lstStyle/>
          <a:p>
            <a:pPr indent="288925" algn="justLow" eaLnBrk="0" hangingPunct="0">
              <a:lnSpc>
                <a:spcPct val="250000"/>
              </a:lnSpc>
            </a:pPr>
            <a:r>
              <a:rPr lang="fr-FR" sz="2400" b="1" dirty="0">
                <a:solidFill>
                  <a:srgbClr val="000000"/>
                </a:solidFill>
                <a:latin typeface="Comic Sans MS" pitchFamily="66" charset="0"/>
                <a:cs typeface="Times New Roman" pitchFamily="18" charset="0"/>
              </a:rPr>
              <a:t>d)</a:t>
            </a:r>
            <a:r>
              <a:rPr lang="fr-FR" sz="2400" dirty="0">
                <a:solidFill>
                  <a:srgbClr val="000000"/>
                </a:solidFill>
                <a:latin typeface="Comic Sans MS" pitchFamily="66" charset="0"/>
                <a:cs typeface="Times New Roman" pitchFamily="18" charset="0"/>
              </a:rPr>
              <a:t> </a:t>
            </a:r>
            <a:r>
              <a:rPr lang="fr-FR" sz="2400" b="1" u="sng" dirty="0">
                <a:solidFill>
                  <a:srgbClr val="000000"/>
                </a:solidFill>
                <a:latin typeface="Comic Sans MS" pitchFamily="66" charset="0"/>
                <a:cs typeface="Times New Roman" pitchFamily="18" charset="0"/>
              </a:rPr>
              <a:t>TS :</a:t>
            </a:r>
            <a:r>
              <a:rPr lang="fr-FR" sz="2400" dirty="0">
                <a:solidFill>
                  <a:srgbClr val="000000"/>
                </a:solidFill>
                <a:latin typeface="Comic Sans MS" pitchFamily="66" charset="0"/>
                <a:cs typeface="Times New Roman" pitchFamily="18" charset="0"/>
              </a:rPr>
              <a:t> pour les HC non conventionnels, les montants en DA de la TS sont ceux prévus pour la zone la moins taxée (A).  </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214313" y="399326"/>
            <a:ext cx="8643937" cy="5632311"/>
          </a:xfrm>
          <a:prstGeom prst="rect">
            <a:avLst/>
          </a:prstGeom>
          <a:noFill/>
          <a:ln w="9525">
            <a:noFill/>
            <a:miter lim="800000"/>
            <a:headEnd/>
            <a:tailEnd/>
          </a:ln>
          <a:effectLst/>
        </p:spPr>
        <p:txBody>
          <a:bodyPr anchor="ctr">
            <a:spAutoFit/>
          </a:bodyPr>
          <a:lstStyle/>
          <a:p>
            <a:pPr indent="288925" algn="justLow" eaLnBrk="0" hangingPunct="0">
              <a:lnSpc>
                <a:spcPct val="150000"/>
              </a:lnSpc>
              <a:defRPr/>
            </a:pPr>
            <a:r>
              <a:rPr lang="fr-FR" sz="2400" b="1" u="sng" dirty="0" smtClean="0">
                <a:solidFill>
                  <a:srgbClr val="000000"/>
                </a:solidFill>
                <a:latin typeface="Comic Sans MS" pitchFamily="66" charset="0"/>
                <a:ea typeface="Times New Roman" pitchFamily="18" charset="0"/>
                <a:cs typeface="Arial" pitchFamily="34" charset="0"/>
              </a:rPr>
              <a:t>18- </a:t>
            </a:r>
            <a:r>
              <a:rPr lang="fr-FR" sz="2400" b="1" u="sng" dirty="0">
                <a:solidFill>
                  <a:srgbClr val="000000"/>
                </a:solidFill>
                <a:latin typeface="Comic Sans MS" pitchFamily="66" charset="0"/>
                <a:ea typeface="Times New Roman" pitchFamily="18" charset="0"/>
                <a:cs typeface="Arial" pitchFamily="34" charset="0"/>
              </a:rPr>
              <a:t>relèvement du seuil des investissements soumis à l’aval du CNI (art 97).</a:t>
            </a:r>
            <a:endParaRPr lang="fr-FR" sz="2400" dirty="0">
              <a:latin typeface="Comic Sans MS" pitchFamily="66" charset="0"/>
              <a:cs typeface="Arial" pitchFamily="34" charset="0"/>
            </a:endParaRPr>
          </a:p>
          <a:p>
            <a:pPr indent="168275" algn="justLow" eaLnBrk="0" hangingPunct="0">
              <a:lnSpc>
                <a:spcPct val="150000"/>
              </a:lnSpc>
              <a:defRPr/>
            </a:pPr>
            <a:r>
              <a:rPr lang="fr-FR" sz="2400" dirty="0">
                <a:solidFill>
                  <a:srgbClr val="000000"/>
                </a:solidFill>
                <a:latin typeface="Comic Sans MS" pitchFamily="66" charset="0"/>
                <a:ea typeface="Times New Roman" pitchFamily="18" charset="0"/>
                <a:cs typeface="Arial" pitchFamily="34" charset="0"/>
              </a:rPr>
              <a:t>L’art 59 de la LF 2014 à fixé à </a:t>
            </a:r>
            <a:r>
              <a:rPr lang="fr-FR" sz="2400" b="1" u="sng" dirty="0">
                <a:solidFill>
                  <a:srgbClr val="FF0000"/>
                </a:solidFill>
                <a:latin typeface="Comic Sans MS" pitchFamily="66" charset="0"/>
                <a:ea typeface="Times New Roman" pitchFamily="18" charset="0"/>
                <a:cs typeface="Arial" pitchFamily="34" charset="0"/>
              </a:rPr>
              <a:t>1500 millions de DA, l’obligation de soumettre l’investissement à la décision préalable du CNI au titre du bénéfice des avantages du régime général. </a:t>
            </a:r>
            <a:endParaRPr lang="fr-FR" sz="2400" b="1" u="sng" dirty="0" smtClean="0">
              <a:solidFill>
                <a:srgbClr val="FF0000"/>
              </a:solidFill>
              <a:latin typeface="Comic Sans MS" pitchFamily="66" charset="0"/>
              <a:ea typeface="Times New Roman" pitchFamily="18" charset="0"/>
              <a:cs typeface="Arial" pitchFamily="34" charset="0"/>
            </a:endParaRPr>
          </a:p>
          <a:p>
            <a:pPr indent="168275" algn="justLow" eaLnBrk="0" hangingPunct="0">
              <a:lnSpc>
                <a:spcPct val="150000"/>
              </a:lnSpc>
              <a:defRPr/>
            </a:pPr>
            <a:r>
              <a:rPr lang="fr-FR" sz="2400" dirty="0" smtClean="0">
                <a:solidFill>
                  <a:srgbClr val="000000"/>
                </a:solidFill>
                <a:latin typeface="Comic Sans MS" pitchFamily="66" charset="0"/>
                <a:ea typeface="Times New Roman" pitchFamily="18" charset="0"/>
                <a:cs typeface="Arial" pitchFamily="34" charset="0"/>
              </a:rPr>
              <a:t>L’ancien </a:t>
            </a:r>
            <a:r>
              <a:rPr lang="fr-FR" sz="2400" dirty="0">
                <a:solidFill>
                  <a:srgbClr val="000000"/>
                </a:solidFill>
                <a:latin typeface="Comic Sans MS" pitchFamily="66" charset="0"/>
                <a:ea typeface="Times New Roman" pitchFamily="18" charset="0"/>
                <a:cs typeface="Arial" pitchFamily="34" charset="0"/>
              </a:rPr>
              <a:t>seuil était fixé à 500 millions de DA</a:t>
            </a:r>
            <a:r>
              <a:rPr lang="fr-FR" sz="2400" dirty="0" smtClean="0">
                <a:solidFill>
                  <a:srgbClr val="000000"/>
                </a:solidFill>
                <a:latin typeface="Comic Sans MS" pitchFamily="66" charset="0"/>
                <a:ea typeface="Times New Roman" pitchFamily="18" charset="0"/>
                <a:cs typeface="Arial" pitchFamily="34" charset="0"/>
              </a:rPr>
              <a:t>.</a:t>
            </a:r>
          </a:p>
          <a:p>
            <a:pPr indent="168275" algn="justLow" eaLnBrk="0" hangingPunct="0">
              <a:lnSpc>
                <a:spcPct val="150000"/>
              </a:lnSpc>
              <a:defRPr/>
            </a:pPr>
            <a:endParaRPr lang="fr-FR" sz="2400" dirty="0">
              <a:latin typeface="Comic Sans MS" pitchFamily="66" charset="0"/>
              <a:cs typeface="Arial" pitchFamily="34" charset="0"/>
            </a:endParaRPr>
          </a:p>
          <a:p>
            <a:pPr indent="168275" algn="justLow" eaLnBrk="0" hangingPunct="0">
              <a:lnSpc>
                <a:spcPct val="150000"/>
              </a:lnSpc>
              <a:defRPr/>
            </a:pPr>
            <a:r>
              <a:rPr lang="fr-FR" sz="2400" b="1" u="sng" dirty="0">
                <a:solidFill>
                  <a:srgbClr val="FF0000"/>
                </a:solidFill>
                <a:latin typeface="Comic Sans MS" pitchFamily="66" charset="0"/>
                <a:ea typeface="Times New Roman" pitchFamily="18" charset="0"/>
                <a:cs typeface="Arial" pitchFamily="34" charset="0"/>
              </a:rPr>
              <a:t>L’application d’une telle mesure ralentie le rythme de traitement des dossiers   d’investissement.</a:t>
            </a:r>
            <a:endParaRPr lang="fr-FR" sz="2400" b="1" u="sng" dirty="0">
              <a:solidFill>
                <a:srgbClr val="FF0000"/>
              </a:solidFill>
              <a:latin typeface="Comic Sans MS" pitchFamily="66"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285750" y="377875"/>
            <a:ext cx="8572500" cy="5078313"/>
          </a:xfrm>
          <a:prstGeom prst="rect">
            <a:avLst/>
          </a:prstGeom>
          <a:noFill/>
          <a:ln w="9525">
            <a:noFill/>
            <a:miter lim="800000"/>
            <a:headEnd/>
            <a:tailEnd/>
          </a:ln>
        </p:spPr>
        <p:txBody>
          <a:bodyPr anchor="ctr">
            <a:spAutoFit/>
          </a:bodyPr>
          <a:lstStyle/>
          <a:p>
            <a:pPr indent="168275" algn="justLow" eaLnBrk="0" hangingPunct="0">
              <a:lnSpc>
                <a:spcPct val="150000"/>
              </a:lnSpc>
            </a:pPr>
            <a:r>
              <a:rPr lang="fr-FR" sz="2400" dirty="0">
                <a:solidFill>
                  <a:srgbClr val="000000"/>
                </a:solidFill>
                <a:latin typeface="Comic Sans MS" pitchFamily="66" charset="0"/>
                <a:cs typeface="Times New Roman" pitchFamily="18" charset="0"/>
              </a:rPr>
              <a:t>La présente disposition prévoit le relèvement de 1500 à 2000 millions de DA du seuil d’investissement soumis au CNI </a:t>
            </a:r>
            <a:r>
              <a:rPr lang="fr-FR" sz="2400" dirty="0" smtClean="0">
                <a:solidFill>
                  <a:srgbClr val="000000"/>
                </a:solidFill>
                <a:latin typeface="Comic Sans MS" pitchFamily="66" charset="0"/>
                <a:cs typeface="Times New Roman" pitchFamily="18" charset="0"/>
              </a:rPr>
              <a:t>.</a:t>
            </a:r>
          </a:p>
          <a:p>
            <a:pPr indent="168275" algn="justLow" eaLnBrk="0" hangingPunct="0">
              <a:lnSpc>
                <a:spcPct val="150000"/>
              </a:lnSpc>
            </a:pPr>
            <a:r>
              <a:rPr lang="fr-FR" sz="2400" dirty="0" smtClean="0">
                <a:solidFill>
                  <a:srgbClr val="000000"/>
                </a:solidFill>
                <a:latin typeface="Comic Sans MS" pitchFamily="66" charset="0"/>
                <a:cs typeface="Times New Roman" pitchFamily="18" charset="0"/>
              </a:rPr>
              <a:t>Les investissements </a:t>
            </a:r>
            <a:r>
              <a:rPr lang="fr-FR" sz="2400" dirty="0">
                <a:solidFill>
                  <a:srgbClr val="000000"/>
                </a:solidFill>
                <a:latin typeface="Comic Sans MS" pitchFamily="66" charset="0"/>
                <a:cs typeface="Times New Roman" pitchFamily="18" charset="0"/>
              </a:rPr>
              <a:t>inferieurs à cette   limite relèvent des attributions de </a:t>
            </a:r>
            <a:r>
              <a:rPr lang="fr-FR" sz="2400" dirty="0" smtClean="0">
                <a:solidFill>
                  <a:srgbClr val="000000"/>
                </a:solidFill>
                <a:latin typeface="Comic Sans MS" pitchFamily="66" charset="0"/>
                <a:cs typeface="Times New Roman" pitchFamily="18" charset="0"/>
              </a:rPr>
              <a:t>l’ANDI.</a:t>
            </a:r>
          </a:p>
          <a:p>
            <a:pPr indent="168275" algn="justLow" eaLnBrk="0" hangingPunct="0">
              <a:lnSpc>
                <a:spcPct val="150000"/>
              </a:lnSpc>
            </a:pPr>
            <a:endParaRPr lang="fr-FR" sz="2400" dirty="0">
              <a:latin typeface="Comic Sans MS" pitchFamily="66" charset="0"/>
            </a:endParaRPr>
          </a:p>
          <a:p>
            <a:pPr indent="168275" algn="justLow" eaLnBrk="0" hangingPunct="0">
              <a:lnSpc>
                <a:spcPct val="150000"/>
              </a:lnSpc>
            </a:pPr>
            <a:r>
              <a:rPr lang="fr-FR" sz="2400" b="1" u="sng" dirty="0">
                <a:solidFill>
                  <a:srgbClr val="000000"/>
                </a:solidFill>
                <a:latin typeface="Comic Sans MS" pitchFamily="66" charset="0"/>
                <a:cs typeface="Times New Roman" pitchFamily="18" charset="0"/>
              </a:rPr>
              <a:t>NB :</a:t>
            </a:r>
            <a:r>
              <a:rPr lang="fr-FR" sz="2400" dirty="0">
                <a:solidFill>
                  <a:srgbClr val="000000"/>
                </a:solidFill>
                <a:latin typeface="Comic Sans MS" pitchFamily="66" charset="0"/>
                <a:cs typeface="Times New Roman" pitchFamily="18" charset="0"/>
              </a:rPr>
              <a:t> cette proposition de relèvement vient suite aux conclusions de la 74</a:t>
            </a:r>
            <a:r>
              <a:rPr lang="fr-FR" sz="2400" baseline="30000" dirty="0">
                <a:solidFill>
                  <a:srgbClr val="000000"/>
                </a:solidFill>
                <a:latin typeface="Comic Sans MS" pitchFamily="66" charset="0"/>
                <a:cs typeface="Times New Roman" pitchFamily="18" charset="0"/>
              </a:rPr>
              <a:t>eme</a:t>
            </a:r>
            <a:r>
              <a:rPr lang="fr-FR" sz="2400" dirty="0">
                <a:solidFill>
                  <a:srgbClr val="000000"/>
                </a:solidFill>
                <a:latin typeface="Comic Sans MS" pitchFamily="66" charset="0"/>
                <a:cs typeface="Times New Roman" pitchFamily="18" charset="0"/>
              </a:rPr>
              <a:t> session du CNI tenue en date du 31/07/2014. </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1"/>
          <p:cNvSpPr>
            <a:spLocks noChangeArrowheads="1"/>
          </p:cNvSpPr>
          <p:nvPr/>
        </p:nvSpPr>
        <p:spPr bwMode="auto">
          <a:xfrm>
            <a:off x="285750" y="1588392"/>
            <a:ext cx="8572500" cy="3347840"/>
          </a:xfrm>
          <a:prstGeom prst="rect">
            <a:avLst/>
          </a:prstGeom>
          <a:noFill/>
          <a:ln w="9525">
            <a:noFill/>
            <a:miter lim="800000"/>
            <a:headEnd/>
            <a:tailEnd/>
          </a:ln>
        </p:spPr>
        <p:txBody>
          <a:bodyPr anchor="ctr">
            <a:spAutoFit/>
          </a:bodyPr>
          <a:lstStyle/>
          <a:p>
            <a:pPr indent="288925" algn="justLow" eaLnBrk="0" hangingPunct="0">
              <a:lnSpc>
                <a:spcPct val="150000"/>
              </a:lnSpc>
            </a:pPr>
            <a:r>
              <a:rPr lang="fr-FR" sz="2400" b="1" u="sng" dirty="0" smtClean="0">
                <a:solidFill>
                  <a:srgbClr val="000000"/>
                </a:solidFill>
                <a:latin typeface="Comic Sans MS" pitchFamily="66" charset="0"/>
                <a:cs typeface="Times New Roman" pitchFamily="18" charset="0"/>
              </a:rPr>
              <a:t>19</a:t>
            </a:r>
            <a:r>
              <a:rPr lang="fr-FR" sz="2400" b="1" u="sng" dirty="0">
                <a:solidFill>
                  <a:srgbClr val="000000"/>
                </a:solidFill>
                <a:latin typeface="Comic Sans MS" pitchFamily="66" charset="0"/>
                <a:cs typeface="Times New Roman" pitchFamily="18" charset="0"/>
              </a:rPr>
              <a:t> </a:t>
            </a:r>
            <a:r>
              <a:rPr lang="fr-FR" sz="2400" b="1" u="sng" dirty="0" smtClean="0">
                <a:solidFill>
                  <a:srgbClr val="000000"/>
                </a:solidFill>
                <a:latin typeface="Comic Sans MS" pitchFamily="66" charset="0"/>
                <a:cs typeface="Times New Roman" pitchFamily="18" charset="0"/>
              </a:rPr>
              <a:t>- </a:t>
            </a:r>
            <a:r>
              <a:rPr lang="fr-FR" sz="2400" b="1" u="sng" dirty="0">
                <a:solidFill>
                  <a:srgbClr val="000000"/>
                </a:solidFill>
                <a:latin typeface="Comic Sans MS" pitchFamily="66" charset="0"/>
                <a:cs typeface="Times New Roman" pitchFamily="18" charset="0"/>
              </a:rPr>
              <a:t>Allégement des charges sociales (art 98)</a:t>
            </a:r>
            <a:endParaRPr lang="fr-FR" sz="2400" dirty="0">
              <a:latin typeface="Comic Sans MS" pitchFamily="66" charset="0"/>
            </a:endParaRPr>
          </a:p>
          <a:p>
            <a:pPr indent="288925" algn="justLow" eaLnBrk="0" hangingPunct="0">
              <a:lnSpc>
                <a:spcPct val="150000"/>
              </a:lnSpc>
            </a:pPr>
            <a:r>
              <a:rPr lang="fr-FR" sz="2400" dirty="0">
                <a:solidFill>
                  <a:srgbClr val="000000"/>
                </a:solidFill>
                <a:latin typeface="Comic Sans MS" pitchFamily="66" charset="0"/>
                <a:cs typeface="Times New Roman" pitchFamily="18" charset="0"/>
              </a:rPr>
              <a:t>Afin d’encourager l’emploi par la réduction des charges sociales patronales, un dispositif incitatif a été mis en place par la loi n° 06-21 du 11 décembre 2006, relative aux mesures d’encouragement et d’appui à la promotion de l’emploi.</a:t>
            </a:r>
            <a:endParaRPr lang="fr-FR" sz="24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1"/>
          <p:cNvSpPr>
            <a:spLocks noChangeArrowheads="1"/>
          </p:cNvSpPr>
          <p:nvPr/>
        </p:nvSpPr>
        <p:spPr bwMode="auto">
          <a:xfrm>
            <a:off x="428625" y="1413925"/>
            <a:ext cx="8358188" cy="2606163"/>
          </a:xfrm>
          <a:prstGeom prst="rect">
            <a:avLst/>
          </a:prstGeom>
          <a:noFill/>
          <a:ln w="9525">
            <a:noFill/>
            <a:miter lim="800000"/>
            <a:headEnd/>
            <a:tailEnd/>
          </a:ln>
        </p:spPr>
        <p:txBody>
          <a:bodyPr anchor="ctr">
            <a:spAutoFit/>
          </a:bodyPr>
          <a:lstStyle/>
          <a:p>
            <a:pPr indent="168275" algn="justLow" eaLnBrk="0" hangingPunct="0">
              <a:lnSpc>
                <a:spcPct val="150000"/>
              </a:lnSpc>
            </a:pPr>
            <a:r>
              <a:rPr lang="fr-FR" sz="2800" dirty="0">
                <a:solidFill>
                  <a:srgbClr val="000000"/>
                </a:solidFill>
                <a:latin typeface="Comic Sans MS" pitchFamily="66" charset="0"/>
                <a:cs typeface="Times New Roman" pitchFamily="18" charset="0"/>
              </a:rPr>
              <a:t>Ce dispositif d’abattement sur les charges sociales des employeurs a été renforcé par les dispositions de l’art 106 de la LFC 2009 et l’art 50 de la LFC 2011.</a:t>
            </a:r>
            <a:endParaRPr lang="fr-FR" sz="28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1"/>
          <p:cNvSpPr>
            <a:spLocks noChangeArrowheads="1"/>
          </p:cNvSpPr>
          <p:nvPr/>
        </p:nvSpPr>
        <p:spPr bwMode="auto">
          <a:xfrm>
            <a:off x="214313" y="967619"/>
            <a:ext cx="8572500" cy="3898824"/>
          </a:xfrm>
          <a:prstGeom prst="rect">
            <a:avLst/>
          </a:prstGeom>
          <a:noFill/>
          <a:ln w="9525">
            <a:noFill/>
            <a:miter lim="800000"/>
            <a:headEnd/>
            <a:tailEnd/>
          </a:ln>
        </p:spPr>
        <p:txBody>
          <a:bodyPr anchor="ctr">
            <a:spAutoFit/>
          </a:bodyPr>
          <a:lstStyle/>
          <a:p>
            <a:pPr indent="168275" algn="justLow" eaLnBrk="0" hangingPunct="0">
              <a:lnSpc>
                <a:spcPct val="150000"/>
              </a:lnSpc>
            </a:pPr>
            <a:r>
              <a:rPr lang="fr-FR" sz="2800" dirty="0">
                <a:solidFill>
                  <a:srgbClr val="000000"/>
                </a:solidFill>
                <a:latin typeface="Comic Sans MS" pitchFamily="66" charset="0"/>
                <a:cs typeface="Times New Roman" pitchFamily="18" charset="0"/>
              </a:rPr>
              <a:t>Cependant, un dispositif parallèle avait été prévu par l’art 99 de la LF pour 1989  sans prévoir de compensation financière en faveur de la CNAS</a:t>
            </a:r>
            <a:r>
              <a:rPr lang="fr-FR" sz="2800" dirty="0" smtClean="0">
                <a:solidFill>
                  <a:srgbClr val="000000"/>
                </a:solidFill>
                <a:latin typeface="Comic Sans MS" pitchFamily="66" charset="0"/>
                <a:cs typeface="Times New Roman" pitchFamily="18" charset="0"/>
              </a:rPr>
              <a:t>.</a:t>
            </a:r>
          </a:p>
          <a:p>
            <a:pPr indent="168275" algn="justLow" eaLnBrk="0" hangingPunct="0">
              <a:lnSpc>
                <a:spcPct val="150000"/>
              </a:lnSpc>
            </a:pPr>
            <a:endParaRPr lang="fr-FR" sz="2800" dirty="0">
              <a:latin typeface="Comic Sans MS" pitchFamily="66" charset="0"/>
            </a:endParaRPr>
          </a:p>
          <a:p>
            <a:pPr indent="168275" algn="justLow" eaLnBrk="0" hangingPunct="0">
              <a:lnSpc>
                <a:spcPct val="150000"/>
              </a:lnSpc>
            </a:pPr>
            <a:r>
              <a:rPr lang="fr-FR" sz="2800" dirty="0">
                <a:solidFill>
                  <a:srgbClr val="000000"/>
                </a:solidFill>
                <a:latin typeface="Comic Sans MS" pitchFamily="66" charset="0"/>
                <a:cs typeface="Times New Roman" pitchFamily="18" charset="0"/>
              </a:rPr>
              <a:t>Faisant législation concomitante, la présente mesure prévoit l’abrogation de l’art 99 </a:t>
            </a:r>
            <a:r>
              <a:rPr lang="fr-FR" sz="2800" dirty="0" err="1">
                <a:solidFill>
                  <a:srgbClr val="000000"/>
                </a:solidFill>
                <a:latin typeface="Comic Sans MS" pitchFamily="66" charset="0"/>
                <a:cs typeface="Times New Roman" pitchFamily="18" charset="0"/>
              </a:rPr>
              <a:t>sus-cité</a:t>
            </a:r>
            <a:r>
              <a:rPr lang="fr-FR" sz="2800" dirty="0">
                <a:solidFill>
                  <a:srgbClr val="000000"/>
                </a:solidFill>
                <a:latin typeface="Comic Sans MS" pitchFamily="66" charset="0"/>
                <a:cs typeface="Times New Roman" pitchFamily="18" charset="0"/>
              </a:rPr>
              <a:t> </a:t>
            </a:r>
            <a:endParaRPr lang="fr-FR" sz="2800" dirty="0">
              <a:latin typeface="Comic Sans MS" pitchFamily="66" charset="0"/>
            </a:endParaRPr>
          </a:p>
        </p:txBody>
      </p: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1"/>
          <p:cNvSpPr>
            <a:spLocks noChangeArrowheads="1"/>
          </p:cNvSpPr>
          <p:nvPr/>
        </p:nvSpPr>
        <p:spPr bwMode="auto">
          <a:xfrm>
            <a:off x="571500" y="714375"/>
            <a:ext cx="7429500" cy="461963"/>
          </a:xfrm>
          <a:prstGeom prst="rect">
            <a:avLst/>
          </a:prstGeom>
          <a:noFill/>
          <a:ln w="9525">
            <a:noFill/>
            <a:miter lim="800000"/>
            <a:headEnd/>
            <a:tailEnd/>
          </a:ln>
        </p:spPr>
        <p:txBody>
          <a:bodyPr anchor="ctr">
            <a:spAutoFit/>
          </a:bodyPr>
          <a:lstStyle/>
          <a:p>
            <a:pPr indent="288925" algn="ctr" eaLnBrk="0" hangingPunct="0"/>
            <a:r>
              <a:rPr lang="fr-FR" sz="2400" b="1" u="sng">
                <a:solidFill>
                  <a:srgbClr val="000000"/>
                </a:solidFill>
                <a:cs typeface="Times New Roman" pitchFamily="18" charset="0"/>
              </a:rPr>
              <a:t>Rappel des abattements sociaux accordés</a:t>
            </a:r>
            <a:endParaRPr lang="fr-FR" sz="2400"/>
          </a:p>
        </p:txBody>
      </p:sp>
      <p:graphicFrame>
        <p:nvGraphicFramePr>
          <p:cNvPr id="4" name="Tableau 3"/>
          <p:cNvGraphicFramePr>
            <a:graphicFrameLocks noGrp="1"/>
          </p:cNvGraphicFramePr>
          <p:nvPr/>
        </p:nvGraphicFramePr>
        <p:xfrm>
          <a:off x="357188" y="1500188"/>
          <a:ext cx="8358246" cy="4279616"/>
        </p:xfrm>
        <a:graphic>
          <a:graphicData uri="http://schemas.openxmlformats.org/drawingml/2006/table">
            <a:tbl>
              <a:tblPr/>
              <a:tblGrid>
                <a:gridCol w="2571768"/>
                <a:gridCol w="1500198"/>
                <a:gridCol w="2143140"/>
                <a:gridCol w="2143140"/>
              </a:tblGrid>
              <a:tr h="1500198">
                <a:tc>
                  <a:txBody>
                    <a:bodyPr/>
                    <a:lstStyle/>
                    <a:p>
                      <a:pPr indent="288290" algn="ctr" rtl="0">
                        <a:spcAft>
                          <a:spcPts val="0"/>
                        </a:spcAft>
                      </a:pPr>
                      <a:r>
                        <a:rPr lang="fr-FR" sz="1600" b="1" dirty="0">
                          <a:solidFill>
                            <a:srgbClr val="000000"/>
                          </a:solidFill>
                          <a:latin typeface="Arial" pitchFamily="34" charset="0"/>
                          <a:ea typeface="Times New Roman"/>
                          <a:cs typeface="Arial" pitchFamily="34" charset="0"/>
                        </a:rPr>
                        <a:t>                 </a:t>
                      </a:r>
                      <a:endParaRPr lang="fr-FR" sz="1600" b="1" dirty="0" smtClean="0">
                        <a:solidFill>
                          <a:srgbClr val="000000"/>
                        </a:solidFill>
                        <a:latin typeface="Arial" pitchFamily="34" charset="0"/>
                        <a:ea typeface="Times New Roman"/>
                        <a:cs typeface="Arial" pitchFamily="34" charset="0"/>
                      </a:endParaRPr>
                    </a:p>
                    <a:p>
                      <a:pPr indent="288290" algn="ctr" rtl="0">
                        <a:spcAft>
                          <a:spcPts val="0"/>
                        </a:spcAft>
                      </a:pPr>
                      <a:r>
                        <a:rPr lang="fr-FR" sz="1600" b="1" dirty="0" smtClean="0">
                          <a:solidFill>
                            <a:srgbClr val="000000"/>
                          </a:solidFill>
                          <a:latin typeface="Arial" pitchFamily="34" charset="0"/>
                          <a:ea typeface="Times New Roman"/>
                          <a:cs typeface="Arial" pitchFamily="34" charset="0"/>
                        </a:rPr>
                        <a:t>               Régions</a:t>
                      </a:r>
                    </a:p>
                    <a:p>
                      <a:pPr indent="288290" algn="ctr" rtl="0">
                        <a:spcAft>
                          <a:spcPts val="0"/>
                        </a:spcAft>
                      </a:pPr>
                      <a:endParaRPr lang="fr-FR" sz="3200" dirty="0">
                        <a:solidFill>
                          <a:srgbClr val="000000"/>
                        </a:solidFill>
                        <a:latin typeface="Arial" pitchFamily="34" charset="0"/>
                        <a:ea typeface="Times New Roman"/>
                        <a:cs typeface="Arial" pitchFamily="34" charset="0"/>
                      </a:endParaRPr>
                    </a:p>
                    <a:p>
                      <a:pPr indent="288290" algn="just" rtl="0">
                        <a:spcAft>
                          <a:spcPts val="0"/>
                        </a:spcAft>
                      </a:pPr>
                      <a:r>
                        <a:rPr lang="fr-FR" sz="1600" b="1" dirty="0">
                          <a:solidFill>
                            <a:srgbClr val="000000"/>
                          </a:solidFill>
                          <a:latin typeface="Arial" pitchFamily="34" charset="0"/>
                          <a:ea typeface="Times New Roman"/>
                          <a:cs typeface="Arial" pitchFamily="34" charset="0"/>
                        </a:rPr>
                        <a:t>Références</a:t>
                      </a:r>
                      <a:endParaRPr lang="fr-FR" sz="3200" dirty="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2F2F2"/>
                    </a:solidFill>
                  </a:tcPr>
                </a:tc>
                <a:tc>
                  <a:txBody>
                    <a:bodyPr/>
                    <a:lstStyle/>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Demande d’emploi</a:t>
                      </a:r>
                      <a:endParaRPr lang="fr-FR" sz="3600" dirty="0">
                        <a:solidFill>
                          <a:srgbClr val="000000"/>
                        </a:solidFill>
                        <a:latin typeface="Arial" pitchFamily="34" charset="0"/>
                        <a:ea typeface="Times New Roman"/>
                        <a:cs typeface="Arial" pitchFamily="34" charset="0"/>
                      </a:endParaRPr>
                    </a:p>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du nord</a:t>
                      </a:r>
                      <a:endParaRPr lang="fr-FR" sz="3600" dirty="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Primo demandeurs</a:t>
                      </a:r>
                      <a:endParaRPr lang="fr-FR" sz="3600" dirty="0">
                        <a:solidFill>
                          <a:srgbClr val="000000"/>
                        </a:solidFill>
                        <a:latin typeface="Arial" pitchFamily="34" charset="0"/>
                        <a:ea typeface="Times New Roman"/>
                        <a:cs typeface="Arial" pitchFamily="34" charset="0"/>
                      </a:endParaRPr>
                    </a:p>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du nord</a:t>
                      </a:r>
                      <a:endParaRPr lang="fr-FR" sz="3600" dirty="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Demande d’emploi</a:t>
                      </a:r>
                      <a:endParaRPr lang="fr-FR" sz="3600" dirty="0">
                        <a:solidFill>
                          <a:srgbClr val="000000"/>
                        </a:solidFill>
                        <a:latin typeface="Arial" pitchFamily="34" charset="0"/>
                        <a:ea typeface="Times New Roman"/>
                        <a:cs typeface="Arial" pitchFamily="34" charset="0"/>
                      </a:endParaRPr>
                    </a:p>
                    <a:p>
                      <a:pPr marL="0" indent="0" algn="ctr" rtl="0">
                        <a:lnSpc>
                          <a:spcPct val="150000"/>
                        </a:lnSpc>
                        <a:spcAft>
                          <a:spcPts val="0"/>
                        </a:spcAft>
                      </a:pPr>
                      <a:r>
                        <a:rPr lang="fr-FR" sz="1800" b="1" dirty="0">
                          <a:solidFill>
                            <a:srgbClr val="000000"/>
                          </a:solidFill>
                          <a:latin typeface="Arial" pitchFamily="34" charset="0"/>
                          <a:ea typeface="Times New Roman"/>
                          <a:cs typeface="Arial" pitchFamily="34" charset="0"/>
                        </a:rPr>
                        <a:t>Du sud et hauts plateaux</a:t>
                      </a:r>
                      <a:endParaRPr lang="fr-FR" sz="3600" dirty="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1586043">
                <a:tc>
                  <a:txBody>
                    <a:bodyPr/>
                    <a:lstStyle/>
                    <a:p>
                      <a:pPr marL="342900" lvl="0" indent="-342900" algn="just" rtl="0">
                        <a:lnSpc>
                          <a:spcPct val="200000"/>
                        </a:lnSpc>
                        <a:spcAft>
                          <a:spcPts val="0"/>
                        </a:spcAft>
                        <a:buFont typeface="Comic Sans MS"/>
                        <a:buChar char="-"/>
                      </a:pPr>
                      <a:r>
                        <a:rPr lang="fr-FR" sz="1800" dirty="0">
                          <a:solidFill>
                            <a:srgbClr val="000000"/>
                          </a:solidFill>
                          <a:latin typeface="Arial" pitchFamily="34" charset="0"/>
                          <a:ea typeface="Times New Roman"/>
                          <a:cs typeface="Arial" pitchFamily="34" charset="0"/>
                        </a:rPr>
                        <a:t>Loi 06-21</a:t>
                      </a:r>
                    </a:p>
                    <a:p>
                      <a:pPr marL="342900" lvl="0" indent="-342900" algn="just" rtl="0">
                        <a:lnSpc>
                          <a:spcPct val="200000"/>
                        </a:lnSpc>
                        <a:spcAft>
                          <a:spcPts val="0"/>
                        </a:spcAft>
                        <a:buFont typeface="Comic Sans MS"/>
                        <a:buChar char="-"/>
                      </a:pPr>
                      <a:r>
                        <a:rPr lang="fr-FR" sz="1800" dirty="0" err="1">
                          <a:solidFill>
                            <a:srgbClr val="000000"/>
                          </a:solidFill>
                          <a:latin typeface="Arial" pitchFamily="34" charset="0"/>
                          <a:ea typeface="Times New Roman"/>
                          <a:cs typeface="Arial" pitchFamily="34" charset="0"/>
                        </a:rPr>
                        <a:t>LFC</a:t>
                      </a:r>
                      <a:r>
                        <a:rPr lang="fr-FR" sz="1800" dirty="0">
                          <a:solidFill>
                            <a:srgbClr val="000000"/>
                          </a:solidFill>
                          <a:latin typeface="Arial" pitchFamily="34" charset="0"/>
                          <a:ea typeface="Times New Roman"/>
                          <a:cs typeface="Arial" pitchFamily="34" charset="0"/>
                        </a:rPr>
                        <a:t> 09</a:t>
                      </a:r>
                    </a:p>
                    <a:p>
                      <a:pPr marL="342900" lvl="0" indent="-342900" algn="just" rtl="0">
                        <a:lnSpc>
                          <a:spcPct val="200000"/>
                        </a:lnSpc>
                        <a:spcAft>
                          <a:spcPts val="0"/>
                        </a:spcAft>
                        <a:buFont typeface="Comic Sans MS"/>
                        <a:buChar char="-"/>
                      </a:pPr>
                      <a:r>
                        <a:rPr lang="fr-FR" sz="1800" dirty="0" err="1">
                          <a:solidFill>
                            <a:srgbClr val="000000"/>
                          </a:solidFill>
                          <a:latin typeface="Arial" pitchFamily="34" charset="0"/>
                          <a:ea typeface="Times New Roman"/>
                          <a:cs typeface="Arial" pitchFamily="34" charset="0"/>
                        </a:rPr>
                        <a:t>LFC</a:t>
                      </a:r>
                      <a:r>
                        <a:rPr lang="fr-FR" sz="1800" dirty="0">
                          <a:solidFill>
                            <a:srgbClr val="000000"/>
                          </a:solidFill>
                          <a:latin typeface="Arial" pitchFamily="34" charset="0"/>
                          <a:ea typeface="Times New Roman"/>
                          <a:cs typeface="Arial" pitchFamily="34" charset="0"/>
                        </a:rPr>
                        <a:t> 11 (relèvement)</a:t>
                      </a: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20%</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20%</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a:t>
                      </a: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28%</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28%</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52% au lieu de 28%</a:t>
                      </a: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36%</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36%</a:t>
                      </a:r>
                    </a:p>
                    <a:p>
                      <a:pPr indent="288290" algn="ctr" rtl="0">
                        <a:lnSpc>
                          <a:spcPct val="200000"/>
                        </a:lnSpc>
                        <a:spcAft>
                          <a:spcPts val="0"/>
                        </a:spcAft>
                      </a:pPr>
                      <a:r>
                        <a:rPr lang="fr-FR" sz="1800" dirty="0">
                          <a:solidFill>
                            <a:srgbClr val="000000"/>
                          </a:solidFill>
                          <a:latin typeface="Arial" pitchFamily="34" charset="0"/>
                          <a:ea typeface="Times New Roman"/>
                          <a:cs typeface="Arial" pitchFamily="34" charset="0"/>
                        </a:rPr>
                        <a:t>54% au lieu de 36%</a:t>
                      </a: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136">
                <a:tc>
                  <a:txBody>
                    <a:bodyPr/>
                    <a:lstStyle/>
                    <a:p>
                      <a:pPr indent="288290" algn="ctr" rtl="0">
                        <a:spcAft>
                          <a:spcPts val="0"/>
                        </a:spcAft>
                      </a:pPr>
                      <a:r>
                        <a:rPr lang="fr-FR" sz="2000">
                          <a:solidFill>
                            <a:srgbClr val="000000"/>
                          </a:solidFill>
                          <a:latin typeface="Arial" pitchFamily="34" charset="0"/>
                          <a:ea typeface="Times New Roman"/>
                          <a:cs typeface="Arial" pitchFamily="34" charset="0"/>
                        </a:rPr>
                        <a:t>Total</a:t>
                      </a:r>
                      <a:endParaRPr lang="fr-FR" sz="320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spcAft>
                          <a:spcPts val="0"/>
                        </a:spcAft>
                      </a:pPr>
                      <a:r>
                        <a:rPr lang="fr-FR" sz="2000">
                          <a:solidFill>
                            <a:srgbClr val="000000"/>
                          </a:solidFill>
                          <a:latin typeface="Arial" pitchFamily="34" charset="0"/>
                          <a:ea typeface="Times New Roman"/>
                          <a:cs typeface="Arial" pitchFamily="34" charset="0"/>
                        </a:rPr>
                        <a:t>40%</a:t>
                      </a:r>
                      <a:endParaRPr lang="fr-FR" sz="320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spcAft>
                          <a:spcPts val="0"/>
                        </a:spcAft>
                      </a:pPr>
                      <a:r>
                        <a:rPr lang="fr-FR" sz="2000">
                          <a:solidFill>
                            <a:srgbClr val="000000"/>
                          </a:solidFill>
                          <a:latin typeface="Arial" pitchFamily="34" charset="0"/>
                          <a:ea typeface="Times New Roman"/>
                          <a:cs typeface="Arial" pitchFamily="34" charset="0"/>
                        </a:rPr>
                        <a:t>80%</a:t>
                      </a:r>
                      <a:endParaRPr lang="fr-FR" sz="320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88290" algn="ctr" rtl="0">
                        <a:spcAft>
                          <a:spcPts val="0"/>
                        </a:spcAft>
                      </a:pPr>
                      <a:r>
                        <a:rPr lang="fr-FR" sz="2000" dirty="0">
                          <a:solidFill>
                            <a:srgbClr val="000000"/>
                          </a:solidFill>
                          <a:latin typeface="Arial" pitchFamily="34" charset="0"/>
                          <a:ea typeface="Times New Roman"/>
                          <a:cs typeface="Arial" pitchFamily="34" charset="0"/>
                        </a:rPr>
                        <a:t>90%</a:t>
                      </a:r>
                      <a:endParaRPr lang="fr-FR" sz="3200" dirty="0">
                        <a:solidFill>
                          <a:srgbClr val="000000"/>
                        </a:solidFill>
                        <a:latin typeface="Arial" pitchFamily="34" charset="0"/>
                        <a:ea typeface="Times New Roman"/>
                        <a:cs typeface="Arial" pitchFamily="34" charset="0"/>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1"/>
          <p:cNvSpPr>
            <a:spLocks noChangeArrowheads="1"/>
          </p:cNvSpPr>
          <p:nvPr/>
        </p:nvSpPr>
        <p:spPr bwMode="auto">
          <a:xfrm>
            <a:off x="428625" y="500063"/>
            <a:ext cx="6500813" cy="461962"/>
          </a:xfrm>
          <a:prstGeom prst="rect">
            <a:avLst/>
          </a:prstGeom>
          <a:noFill/>
          <a:ln w="9525">
            <a:noFill/>
            <a:miter lim="800000"/>
            <a:headEnd/>
            <a:tailEnd/>
          </a:ln>
        </p:spPr>
        <p:txBody>
          <a:bodyPr anchor="ctr">
            <a:spAutoFit/>
          </a:bodyPr>
          <a:lstStyle/>
          <a:p>
            <a:pPr eaLnBrk="0" hangingPunct="0"/>
            <a:r>
              <a:rPr lang="fr-FR" sz="2400"/>
              <a:t>Le différentiel induit est pris en charge par :</a:t>
            </a:r>
          </a:p>
        </p:txBody>
      </p:sp>
      <p:sp>
        <p:nvSpPr>
          <p:cNvPr id="112644" name="Rectangle 3"/>
          <p:cNvSpPr>
            <a:spLocks noChangeArrowheads="1"/>
          </p:cNvSpPr>
          <p:nvPr/>
        </p:nvSpPr>
        <p:spPr bwMode="auto">
          <a:xfrm>
            <a:off x="4071938" y="1785938"/>
            <a:ext cx="3933825" cy="461962"/>
          </a:xfrm>
          <a:prstGeom prst="rect">
            <a:avLst/>
          </a:prstGeom>
          <a:noFill/>
          <a:ln w="9525">
            <a:noFill/>
            <a:miter lim="800000"/>
            <a:headEnd/>
            <a:tailEnd/>
          </a:ln>
        </p:spPr>
        <p:txBody>
          <a:bodyPr wrap="none">
            <a:spAutoFit/>
          </a:bodyPr>
          <a:lstStyle/>
          <a:p>
            <a:r>
              <a:rPr lang="fr-FR" sz="2400"/>
              <a:t>Abattements de la loi 06-21</a:t>
            </a:r>
          </a:p>
        </p:txBody>
      </p:sp>
      <p:sp>
        <p:nvSpPr>
          <p:cNvPr id="112645" name="Rectangle 4"/>
          <p:cNvSpPr>
            <a:spLocks noChangeArrowheads="1"/>
          </p:cNvSpPr>
          <p:nvPr/>
        </p:nvSpPr>
        <p:spPr bwMode="auto">
          <a:xfrm>
            <a:off x="4000500" y="3357563"/>
            <a:ext cx="4405313" cy="461962"/>
          </a:xfrm>
          <a:prstGeom prst="rect">
            <a:avLst/>
          </a:prstGeom>
          <a:noFill/>
          <a:ln w="9525">
            <a:noFill/>
            <a:miter lim="800000"/>
            <a:headEnd/>
            <a:tailEnd/>
          </a:ln>
        </p:spPr>
        <p:txBody>
          <a:bodyPr wrap="none">
            <a:spAutoFit/>
          </a:bodyPr>
          <a:lstStyle/>
          <a:p>
            <a:r>
              <a:rPr lang="fr-FR" sz="2400"/>
              <a:t>Abattements de LF (LFC 2011)</a:t>
            </a:r>
          </a:p>
        </p:txBody>
      </p:sp>
      <p:sp>
        <p:nvSpPr>
          <p:cNvPr id="95234" name="Rectangle 2"/>
          <p:cNvSpPr>
            <a:spLocks noChangeArrowheads="1"/>
          </p:cNvSpPr>
          <p:nvPr/>
        </p:nvSpPr>
        <p:spPr bwMode="auto">
          <a:xfrm>
            <a:off x="1857375" y="1857375"/>
            <a:ext cx="1212850" cy="4286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algn="ctr">
              <a:spcAft>
                <a:spcPts val="1000"/>
              </a:spcAft>
              <a:defRPr/>
            </a:pPr>
            <a:r>
              <a:rPr lang="fr-FR" b="1">
                <a:solidFill>
                  <a:schemeClr val="tx1"/>
                </a:solidFill>
                <a:latin typeface="Arial" charset="0"/>
                <a:cs typeface="Arial" charset="0"/>
              </a:rPr>
              <a:t>CNAC</a:t>
            </a:r>
          </a:p>
        </p:txBody>
      </p:sp>
      <p:sp>
        <p:nvSpPr>
          <p:cNvPr id="95235" name="Rectangle 3"/>
          <p:cNvSpPr>
            <a:spLocks noChangeArrowheads="1"/>
          </p:cNvSpPr>
          <p:nvPr/>
        </p:nvSpPr>
        <p:spPr bwMode="auto">
          <a:xfrm>
            <a:off x="1571625" y="3429000"/>
            <a:ext cx="2000250" cy="4286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p>
            <a:pPr>
              <a:spcAft>
                <a:spcPts val="1000"/>
              </a:spcAft>
              <a:defRPr/>
            </a:pPr>
            <a:r>
              <a:rPr lang="fr-FR" b="1">
                <a:solidFill>
                  <a:schemeClr val="tx1"/>
                </a:solidFill>
                <a:latin typeface="Arial" charset="0"/>
                <a:cs typeface="Arial" charset="0"/>
              </a:rPr>
              <a:t>Budget de l’Etat</a:t>
            </a:r>
          </a:p>
        </p:txBody>
      </p:sp>
      <p:cxnSp>
        <p:nvCxnSpPr>
          <p:cNvPr id="9" name="Connecteur droit avec flèche 8"/>
          <p:cNvCxnSpPr>
            <a:stCxn id="95234" idx="3"/>
          </p:cNvCxnSpPr>
          <p:nvPr/>
        </p:nvCxnSpPr>
        <p:spPr>
          <a:xfrm>
            <a:off x="3070225" y="2071688"/>
            <a:ext cx="858838"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Connecteur droit avec flèche 10"/>
          <p:cNvCxnSpPr>
            <a:stCxn id="95235" idx="3"/>
          </p:cNvCxnSpPr>
          <p:nvPr/>
        </p:nvCxnSpPr>
        <p:spPr>
          <a:xfrm>
            <a:off x="3571875" y="3643313"/>
            <a:ext cx="357188"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Connecteur droit 12"/>
          <p:cNvCxnSpPr>
            <a:stCxn id="95234" idx="1"/>
          </p:cNvCxnSpPr>
          <p:nvPr/>
        </p:nvCxnSpPr>
        <p:spPr>
          <a:xfrm rot="10800000" flipV="1">
            <a:off x="428625" y="2071688"/>
            <a:ext cx="1428750" cy="714375"/>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a:endCxn id="95235" idx="1"/>
          </p:cNvCxnSpPr>
          <p:nvPr/>
        </p:nvCxnSpPr>
        <p:spPr>
          <a:xfrm>
            <a:off x="428625" y="2786063"/>
            <a:ext cx="1143000" cy="857250"/>
          </a:xfrm>
          <a:prstGeom prst="line">
            <a:avLst/>
          </a:prstGeom>
        </p:spPr>
        <p:style>
          <a:lnRef idx="1">
            <a:schemeClr val="dk1"/>
          </a:lnRef>
          <a:fillRef idx="0">
            <a:schemeClr val="dk1"/>
          </a:fillRef>
          <a:effectRef idx="0">
            <a:schemeClr val="dk1"/>
          </a:effectRef>
          <a:fontRef idx="minor">
            <a:schemeClr val="tx1"/>
          </a:fontRef>
        </p:style>
      </p:cxnSp>
      <p:sp>
        <p:nvSpPr>
          <p:cNvPr id="2" name="Espace réservé du pied de page 1"/>
          <p:cNvSpPr>
            <a:spLocks noGrp="1"/>
          </p:cNvSpPr>
          <p:nvPr>
            <p:ph type="ftr" sz="quarter" idx="11"/>
          </p:nvPr>
        </p:nvSpPr>
        <p:spPr/>
        <p:txBody>
          <a:bodyPr/>
          <a:lstStyle/>
          <a:p>
            <a:pPr>
              <a:defRPr/>
            </a:pPr>
            <a:r>
              <a:rPr lang="fr-FR" smtClean="0"/>
              <a:t>Loi des finances et son impact sur l'entreprise : CCI Souk Ahras Le 27/01/2015</a:t>
            </a:r>
            <a:endParaRPr lang="es-ES"/>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12737</TotalTime>
  <Words>7822</Words>
  <Application>Microsoft Office PowerPoint</Application>
  <PresentationFormat>Affichage à l'écran (4:3)</PresentationFormat>
  <Paragraphs>1103</Paragraphs>
  <Slides>152</Slides>
  <Notes>5</Notes>
  <HiddenSlides>0</HiddenSlides>
  <MMClips>0</MMClips>
  <ScaleCrop>false</ScaleCrop>
  <HeadingPairs>
    <vt:vector size="4" baseType="variant">
      <vt:variant>
        <vt:lpstr>Thème</vt:lpstr>
      </vt:variant>
      <vt:variant>
        <vt:i4>1</vt:i4>
      </vt:variant>
      <vt:variant>
        <vt:lpstr>Titres des diapositives</vt:lpstr>
      </vt:variant>
      <vt:variant>
        <vt:i4>152</vt:i4>
      </vt:variant>
    </vt:vector>
  </HeadingPairs>
  <TitlesOfParts>
    <vt:vector size="153" baseType="lpstr">
      <vt:lpstr>Débit</vt:lpstr>
      <vt:lpstr>  Loi de Finances pour 2015</vt:lpstr>
      <vt:lpstr>Programme </vt:lpstr>
      <vt:lpstr>  Programme</vt:lpstr>
      <vt:lpstr>Présentation PowerPoint</vt:lpstr>
      <vt:lpstr>Loi de finances pour 2015</vt:lpstr>
      <vt:lpstr>Loi de finances pour 2015</vt:lpstr>
      <vt:lpstr>Loi de finances pour 2015</vt:lpstr>
      <vt:lpstr>Présentation PowerPoint</vt:lpstr>
      <vt:lpstr>Présentation PowerPoint</vt:lpstr>
      <vt:lpstr>Loi de finances pour 2015</vt:lpstr>
      <vt:lpstr>Présentation PowerPoint</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Présentation PowerPoint</vt:lpstr>
      <vt:lpstr>Présentation PowerPoint</vt:lpstr>
      <vt:lpstr>Evolution de la croissance économique</vt:lpstr>
      <vt:lpstr> Equilibre budgétaire (mds DA)</vt:lpstr>
      <vt:lpstr> Déficit du Trésor: 4 187 Mds DA  (22,2 % PIB) </vt:lpstr>
      <vt:lpstr>Loi de finances 2015</vt:lpstr>
      <vt:lpstr>Présentation PowerPoint</vt:lpstr>
      <vt:lpstr>Evolution du FRR</vt:lpstr>
      <vt:lpstr>Evolution des indicateurs</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Loi de finances pour 2015</vt:lpstr>
      <vt:lpstr>Présentation PowerPoint</vt:lpstr>
      <vt:lpstr>LOI DE FINANCES 2015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AHRASBUROTEC</cp:lastModifiedBy>
  <cp:revision>996</cp:revision>
  <dcterms:created xsi:type="dcterms:W3CDTF">2010-05-23T14:28:12Z</dcterms:created>
  <dcterms:modified xsi:type="dcterms:W3CDTF">2015-02-04T07:12:48Z</dcterms:modified>
</cp:coreProperties>
</file>