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5"/>
  </p:notesMasterIdLst>
  <p:handoutMasterIdLst>
    <p:handoutMasterId r:id="rId26"/>
  </p:handoutMasterIdLst>
  <p:sldIdLst>
    <p:sldId id="257" r:id="rId2"/>
    <p:sldId id="312" r:id="rId3"/>
    <p:sldId id="313" r:id="rId4"/>
    <p:sldId id="314" r:id="rId5"/>
    <p:sldId id="315" r:id="rId6"/>
    <p:sldId id="316" r:id="rId7"/>
    <p:sldId id="317" r:id="rId8"/>
    <p:sldId id="319" r:id="rId9"/>
    <p:sldId id="318" r:id="rId10"/>
    <p:sldId id="320" r:id="rId11"/>
    <p:sldId id="321" r:id="rId12"/>
    <p:sldId id="322" r:id="rId13"/>
    <p:sldId id="323" r:id="rId14"/>
    <p:sldId id="324" r:id="rId15"/>
    <p:sldId id="325" r:id="rId16"/>
    <p:sldId id="326" r:id="rId17"/>
    <p:sldId id="327" r:id="rId18"/>
    <p:sldId id="328" r:id="rId19"/>
    <p:sldId id="329" r:id="rId20"/>
    <p:sldId id="330" r:id="rId21"/>
    <p:sldId id="331" r:id="rId22"/>
    <p:sldId id="332" r:id="rId23"/>
    <p:sldId id="309" r:id="rId24"/>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35529"/>
    <a:srgbClr val="E9DBE9"/>
    <a:srgbClr val="FFBDBD"/>
    <a:srgbClr val="E1E3E3"/>
    <a:srgbClr val="7E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9" autoAdjust="0"/>
    <p:restoredTop sz="94615" autoAdjust="0"/>
  </p:normalViewPr>
  <p:slideViewPr>
    <p:cSldViewPr>
      <p:cViewPr>
        <p:scale>
          <a:sx n="73" d="100"/>
          <a:sy n="73" d="100"/>
        </p:scale>
        <p:origin x="-1278" y="-2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60121D37-2754-436A-B439-E3ABBA9E30D5}" type="datetimeFigureOut">
              <a:rPr lang="fr-FR" smtClean="0"/>
              <a:pPr/>
              <a:t>07/12/2015</a:t>
            </a:fld>
            <a:endParaRPr lang="fr-FR"/>
          </a:p>
        </p:txBody>
      </p:sp>
      <p:sp>
        <p:nvSpPr>
          <p:cNvPr id="4" name="Espace réservé du pied de page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EB716A6-49BD-4E6D-ACAD-71101A52949C}" type="slidenum">
              <a:rPr lang="fr-FR" smtClean="0"/>
              <a:pPr/>
              <a:t>‹N°›</a:t>
            </a:fld>
            <a:endParaRPr lang="fr-FR"/>
          </a:p>
        </p:txBody>
      </p:sp>
    </p:spTree>
    <p:extLst>
      <p:ext uri="{BB962C8B-B14F-4D97-AF65-F5344CB8AC3E}">
        <p14:creationId xmlns:p14="http://schemas.microsoft.com/office/powerpoint/2010/main" val="131709544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B9C7923-B5F7-4F6D-8ED5-F2691686DB7F}" type="datetimeFigureOut">
              <a:rPr lang="fr-FR" smtClean="0"/>
              <a:pPr/>
              <a:t>07/12/2015</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D0E259B-10E8-4F99-AA60-84251CBB6434}" type="slidenum">
              <a:rPr lang="fr-FR" smtClean="0"/>
              <a:pPr/>
              <a:t>‹N°›</a:t>
            </a:fld>
            <a:endParaRPr lang="fr-FR"/>
          </a:p>
        </p:txBody>
      </p:sp>
    </p:spTree>
    <p:extLst>
      <p:ext uri="{BB962C8B-B14F-4D97-AF65-F5344CB8AC3E}">
        <p14:creationId xmlns:p14="http://schemas.microsoft.com/office/powerpoint/2010/main" val="23908724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9" name="Titr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Cliquez pour modifier le style du titre</a:t>
            </a:r>
            <a:endParaRPr kumimoji="0" lang="en-US"/>
          </a:p>
        </p:txBody>
      </p:sp>
      <p:sp>
        <p:nvSpPr>
          <p:cNvPr id="17" name="Sous-titr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30" name="Espace réservé de la date 29"/>
          <p:cNvSpPr>
            <a:spLocks noGrp="1"/>
          </p:cNvSpPr>
          <p:nvPr>
            <p:ph type="dt" sz="half" idx="10"/>
          </p:nvPr>
        </p:nvSpPr>
        <p:spPr/>
        <p:txBody>
          <a:bodyPr/>
          <a:lstStyle/>
          <a:p>
            <a:fld id="{B89126EF-F19D-49A4-A96E-9C19FB0E08F6}" type="datetime1">
              <a:rPr lang="fr-FR" smtClean="0"/>
              <a:pPr/>
              <a:t>07/12/2015</a:t>
            </a:fld>
            <a:endParaRPr lang="fr-FR"/>
          </a:p>
        </p:txBody>
      </p:sp>
      <p:sp>
        <p:nvSpPr>
          <p:cNvPr id="19" name="Espace réservé du pied de page 18"/>
          <p:cNvSpPr>
            <a:spLocks noGrp="1"/>
          </p:cNvSpPr>
          <p:nvPr>
            <p:ph type="ftr" sz="quarter" idx="11"/>
          </p:nvPr>
        </p:nvSpPr>
        <p:spPr/>
        <p:txBody>
          <a:bodyPr/>
          <a:lstStyle/>
          <a:p>
            <a:endParaRPr lang="fr-FR"/>
          </a:p>
        </p:txBody>
      </p:sp>
      <p:sp>
        <p:nvSpPr>
          <p:cNvPr id="27" name="Espace réservé du numéro de diapositive 26"/>
          <p:cNvSpPr>
            <a:spLocks noGrp="1"/>
          </p:cNvSpPr>
          <p:nvPr>
            <p:ph type="sldNum" sz="quarter" idx="12"/>
          </p:nvPr>
        </p:nvSpPr>
        <p:spPr/>
        <p:txBody>
          <a:bodyPr/>
          <a:lstStyle/>
          <a:p>
            <a:fld id="{5F5DCEA8-5F9B-4527-9A8C-6F85EFC3D922}"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AC7E4D71-3DF8-41FF-973D-0E6290FCDDC5}" type="datetime1">
              <a:rPr lang="fr-FR" smtClean="0"/>
              <a:pPr/>
              <a:t>07/12/2015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F5DCEA8-5F9B-4527-9A8C-6F85EFC3D922}"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914401"/>
            <a:ext cx="2057400" cy="5211763"/>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914401"/>
            <a:ext cx="6019800" cy="5211763"/>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6EB13426-47CD-475D-A8C3-F1F2476575A0}" type="datetime1">
              <a:rPr lang="fr-FR" smtClean="0"/>
              <a:pPr/>
              <a:t>07/12/2015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F5DCEA8-5F9B-4527-9A8C-6F85EFC3D922}"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contenu 2"/>
          <p:cNvSpPr>
            <a:spLocks noGrp="1"/>
          </p:cNvSpPr>
          <p:nvPr>
            <p:ph idx="1"/>
          </p:nvPr>
        </p:nvSpPr>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2026A65F-3CCD-4C1D-8886-95CF150107B5}" type="datetime1">
              <a:rPr lang="fr-FR" smtClean="0"/>
              <a:pPr/>
              <a:t>07/12/2015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F5DCEA8-5F9B-4527-9A8C-6F85EFC3D922}"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p>
            <a:fld id="{68D59003-30FF-47DA-AAF7-490D00B78601}" type="datetime1">
              <a:rPr lang="fr-FR" smtClean="0"/>
              <a:pPr/>
              <a:t>07/12/2015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F5DCEA8-5F9B-4527-9A8C-6F85EFC3D922}"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7D1A5BCB-5D54-4FDB-8A86-E785699EF3DE}" type="datetime1">
              <a:rPr lang="fr-FR" smtClean="0"/>
              <a:pPr/>
              <a:t>07/12/2015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5F5DCEA8-5F9B-4527-9A8C-6F85EFC3D922}"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tIns="45720" anchor="b"/>
          <a:lstStyle>
            <a:lvl1pPr>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p>
            <a:fld id="{01DDBA68-8B0F-4CB0-BD4B-2F400F05B06A}" type="datetime1">
              <a:rPr lang="fr-FR" smtClean="0"/>
              <a:pPr/>
              <a:t>07/12/2015</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5F5DCEA8-5F9B-4527-9A8C-6F85EFC3D922}"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p>
            <a:fld id="{6423E18F-D216-4138-992A-032451BAE872}" type="datetime1">
              <a:rPr lang="fr-FR" smtClean="0"/>
              <a:pPr/>
              <a:t>07/12/2015</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5F5DCEA8-5F9B-4527-9A8C-6F85EFC3D922}"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C9AD099B-ADC9-4F29-A7B5-EB077C7ED6E6}" type="datetime1">
              <a:rPr lang="fr-FR" smtClean="0"/>
              <a:pPr/>
              <a:t>07/12/2015</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5F5DCEA8-5F9B-4527-9A8C-6F85EFC3D922}"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09BE933D-1193-40F5-9032-0EA36BF119FA}" type="datetime1">
              <a:rPr lang="fr-FR" smtClean="0"/>
              <a:pPr/>
              <a:t>07/12/2015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5F5DCEA8-5F9B-4527-9A8C-6F85EFC3D922}"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9" name="Rogner et arrondir un rectangle à un seul coin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Triangle rect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r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fr-FR" smtClean="0"/>
              <a:t>Cliquez pour modifier le style du titre</a:t>
            </a:r>
            <a:endParaRPr kumimoji="0" lang="en-US"/>
          </a:p>
        </p:txBody>
      </p:sp>
      <p:sp>
        <p:nvSpPr>
          <p:cNvPr id="4" name="Espace réservé du texte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p:txBody>
          <a:bodyPr/>
          <a:lstStyle/>
          <a:p>
            <a:fld id="{B500CACD-18B5-43AA-8519-4D8553F668B7}" type="datetime1">
              <a:rPr lang="fr-FR" smtClean="0"/>
              <a:pPr/>
              <a:t>07/12/2015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a:xfrm>
            <a:off x="8077200" y="6356350"/>
            <a:ext cx="609600" cy="365125"/>
          </a:xfrm>
        </p:spPr>
        <p:txBody>
          <a:bodyPr/>
          <a:lstStyle/>
          <a:p>
            <a:fld id="{5F5DCEA8-5F9B-4527-9A8C-6F85EFC3D922}" type="slidenum">
              <a:rPr lang="fr-FR" smtClean="0"/>
              <a:pPr/>
              <a:t>‹N°›</a:t>
            </a:fld>
            <a:endParaRPr lang="fr-FR"/>
          </a:p>
        </p:txBody>
      </p:sp>
      <p:sp>
        <p:nvSpPr>
          <p:cNvPr id="3" name="Espace réservé pour une image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fr-FR" smtClean="0"/>
              <a:t>Cliquez sur l'icône pour ajouter une image</a:t>
            </a:r>
            <a:endParaRPr kumimoji="0" lang="en-US" dirty="0"/>
          </a:p>
        </p:txBody>
      </p:sp>
      <p:sp>
        <p:nvSpPr>
          <p:cNvPr id="10" name="Forme libre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orme libre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Forme libre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orme libre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Espace réservé du titre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fr-FR" smtClean="0"/>
              <a:t>Cliquez pour modifier le style du titre</a:t>
            </a:r>
            <a:endParaRPr kumimoji="0" lang="en-US"/>
          </a:p>
        </p:txBody>
      </p:sp>
      <p:sp>
        <p:nvSpPr>
          <p:cNvPr id="30" name="Espace réservé du texte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0" name="Espace réservé de la date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F1FF4795-24ED-4E80-95B6-1D0C15E9296F}" type="datetime1">
              <a:rPr lang="fr-FR" smtClean="0"/>
              <a:pPr/>
              <a:t>07/12/2015</a:t>
            </a:fld>
            <a:endParaRPr lang="fr-FR"/>
          </a:p>
        </p:txBody>
      </p:sp>
      <p:sp>
        <p:nvSpPr>
          <p:cNvPr id="22" name="Espace réservé du pied de page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fr-FR"/>
          </a:p>
        </p:txBody>
      </p:sp>
      <p:sp>
        <p:nvSpPr>
          <p:cNvPr id="18" name="Espace réservé du numéro de diapositive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5F5DCEA8-5F9B-4527-9A8C-6F85EFC3D922}" type="slidenum">
              <a:rPr lang="fr-FR" smtClean="0"/>
              <a:pPr/>
              <a:t>‹N°›</a:t>
            </a:fld>
            <a:endParaRPr lang="fr-FR"/>
          </a:p>
        </p:txBody>
      </p:sp>
      <p:grpSp>
        <p:nvGrpSpPr>
          <p:cNvPr id="2" name="Groupe 1"/>
          <p:cNvGrpSpPr/>
          <p:nvPr/>
        </p:nvGrpSpPr>
        <p:grpSpPr>
          <a:xfrm>
            <a:off x="-19017" y="202408"/>
            <a:ext cx="9180548" cy="649224"/>
            <a:chOff x="-19045" y="216550"/>
            <a:chExt cx="9180548" cy="649224"/>
          </a:xfrm>
        </p:grpSpPr>
        <p:sp>
          <p:nvSpPr>
            <p:cNvPr id="12" name="Forme libre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orme libre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27" name="Group 3"/>
          <p:cNvGrpSpPr>
            <a:grpSpLocks/>
          </p:cNvGrpSpPr>
          <p:nvPr/>
        </p:nvGrpSpPr>
        <p:grpSpPr bwMode="auto">
          <a:xfrm>
            <a:off x="179512" y="6021288"/>
            <a:ext cx="684212" cy="593725"/>
            <a:chOff x="108743115" y="109286040"/>
            <a:chExt cx="466813" cy="534560"/>
          </a:xfrm>
        </p:grpSpPr>
        <p:sp>
          <p:nvSpPr>
            <p:cNvPr id="1028" name="Rectangle 4" hidden="1"/>
            <p:cNvSpPr>
              <a:spLocks noChangeArrowheads="1" noChangeShapeType="1"/>
            </p:cNvSpPr>
            <p:nvPr/>
          </p:nvSpPr>
          <p:spPr bwMode="auto">
            <a:xfrm>
              <a:off x="108743115" y="109286040"/>
              <a:ext cx="466813" cy="534560"/>
            </a:xfrm>
            <a:prstGeom prst="rect">
              <a:avLst/>
            </a:prstGeom>
            <a:solidFill>
              <a:srgbClr val="FFFFFF"/>
            </a:solidFill>
            <a:ln w="9525" algn="ctr">
              <a:noFill/>
              <a:round/>
              <a:headEnd/>
              <a:tailEnd/>
            </a:ln>
            <a:effectLst/>
          </p:spPr>
          <p:txBody>
            <a:bodyPr vert="horz" wrap="square" lIns="36576" tIns="36576" rIns="36576" bIns="36576" numCol="1" anchor="t" anchorCtr="0" compatLnSpc="1">
              <a:prstTxWarp prst="textNoShape">
                <a:avLst/>
              </a:prstTxWarp>
            </a:bodyPr>
            <a:lstStyle/>
            <a:p>
              <a:endParaRPr lang="fr-FR" dirty="0"/>
            </a:p>
          </p:txBody>
        </p:sp>
        <p:sp>
          <p:nvSpPr>
            <p:cNvPr id="1029" name="Rectangle 5"/>
            <p:cNvSpPr>
              <a:spLocks noChangeArrowheads="1" noChangeShapeType="1"/>
            </p:cNvSpPr>
            <p:nvPr/>
          </p:nvSpPr>
          <p:spPr bwMode="auto">
            <a:xfrm>
              <a:off x="108743115" y="109286040"/>
              <a:ext cx="466813" cy="534560"/>
            </a:xfrm>
            <a:prstGeom prst="rect">
              <a:avLst/>
            </a:prstGeom>
            <a:solidFill>
              <a:srgbClr val="330066"/>
            </a:solidFill>
            <a:ln w="0" algn="in">
              <a:noFill/>
              <a:miter lim="800000"/>
              <a:headEnd/>
              <a:tailEnd/>
            </a:ln>
            <a:effectLst/>
          </p:spPr>
          <p:txBody>
            <a:bodyPr vert="horz" wrap="square" lIns="36576" tIns="36576" rIns="36576" bIns="36576" numCol="1" anchor="t" anchorCtr="0" compatLnSpc="1">
              <a:prstTxWarp prst="textNoShape">
                <a:avLst/>
              </a:prstTxWarp>
            </a:bodyPr>
            <a:lstStyle/>
            <a:p>
              <a:endParaRPr lang="fr-FR" dirty="0"/>
            </a:p>
          </p:txBody>
        </p:sp>
        <p:sp>
          <p:nvSpPr>
            <p:cNvPr id="1030" name="Rectangle 6"/>
            <p:cNvSpPr>
              <a:spLocks noChangeArrowheads="1" noChangeShapeType="1"/>
            </p:cNvSpPr>
            <p:nvPr/>
          </p:nvSpPr>
          <p:spPr bwMode="auto">
            <a:xfrm>
              <a:off x="108898716" y="109464223"/>
              <a:ext cx="155601" cy="178189"/>
            </a:xfrm>
            <a:prstGeom prst="rect">
              <a:avLst/>
            </a:prstGeom>
            <a:solidFill>
              <a:srgbClr val="CC3300"/>
            </a:solidFill>
            <a:ln w="0" algn="in">
              <a:noFill/>
              <a:miter lim="800000"/>
              <a:headEnd/>
              <a:tailEnd/>
            </a:ln>
            <a:effectLst/>
          </p:spPr>
          <p:txBody>
            <a:bodyPr vert="horz" wrap="square" lIns="36576" tIns="36576" rIns="36576" bIns="36576" numCol="1" anchor="t" anchorCtr="0" compatLnSpc="1">
              <a:prstTxWarp prst="textNoShape">
                <a:avLst/>
              </a:prstTxWarp>
            </a:bodyPr>
            <a:lstStyle/>
            <a:p>
              <a:endParaRPr lang="fr-FR" dirty="0"/>
            </a:p>
          </p:txBody>
        </p:sp>
        <p:sp>
          <p:nvSpPr>
            <p:cNvPr id="1031" name="AutoShape 7"/>
            <p:cNvSpPr>
              <a:spLocks noChangeArrowheads="1" noChangeShapeType="1"/>
            </p:cNvSpPr>
            <p:nvPr/>
          </p:nvSpPr>
          <p:spPr bwMode="auto">
            <a:xfrm>
              <a:off x="108743115" y="109286040"/>
              <a:ext cx="466813" cy="534560"/>
            </a:xfrm>
            <a:prstGeom prst="rtTriangle">
              <a:avLst/>
            </a:prstGeom>
            <a:solidFill>
              <a:srgbClr val="CC3300"/>
            </a:solidFill>
            <a:ln w="0" algn="in">
              <a:noFill/>
              <a:miter lim="800000"/>
              <a:headEnd/>
              <a:tailEnd/>
            </a:ln>
            <a:effectLst/>
          </p:spPr>
          <p:txBody>
            <a:bodyPr vert="horz" wrap="square" lIns="36576" tIns="36576" rIns="36576" bIns="36576" numCol="1" anchor="t" anchorCtr="0" compatLnSpc="1">
              <a:prstTxWarp prst="textNoShape">
                <a:avLst/>
              </a:prstTxWarp>
            </a:bodyPr>
            <a:lstStyle/>
            <a:p>
              <a:endParaRPr lang="fr-FR" dirty="0"/>
            </a:p>
          </p:txBody>
        </p:sp>
        <p:sp>
          <p:nvSpPr>
            <p:cNvPr id="1032" name="AutoShape 8"/>
            <p:cNvSpPr>
              <a:spLocks noChangeArrowheads="1" noChangeShapeType="1"/>
            </p:cNvSpPr>
            <p:nvPr/>
          </p:nvSpPr>
          <p:spPr bwMode="auto">
            <a:xfrm>
              <a:off x="108898716" y="109464223"/>
              <a:ext cx="155606" cy="178189"/>
            </a:xfrm>
            <a:prstGeom prst="rtTriangle">
              <a:avLst/>
            </a:prstGeom>
            <a:solidFill>
              <a:srgbClr val="330066"/>
            </a:solidFill>
            <a:ln w="0" algn="in">
              <a:noFill/>
              <a:miter lim="800000"/>
              <a:headEnd/>
              <a:tailEnd/>
            </a:ln>
            <a:effectLst/>
          </p:spPr>
          <p:txBody>
            <a:bodyPr vert="horz" wrap="square" lIns="36576" tIns="36576" rIns="36576" bIns="36576" numCol="1" anchor="t" anchorCtr="0" compatLnSpc="1">
              <a:prstTxWarp prst="textNoShape">
                <a:avLst/>
              </a:prstTxWarp>
            </a:bodyPr>
            <a:lstStyle/>
            <a:p>
              <a:endParaRPr lang="fr-FR" dirty="0"/>
            </a:p>
          </p:txBody>
        </p:sp>
      </p:grpSp>
      <p:sp>
        <p:nvSpPr>
          <p:cNvPr id="1033" name="Text Box 9"/>
          <p:cNvSpPr txBox="1">
            <a:spLocks noChangeArrowheads="1" noChangeShapeType="1"/>
          </p:cNvSpPr>
          <p:nvPr/>
        </p:nvSpPr>
        <p:spPr bwMode="auto">
          <a:xfrm>
            <a:off x="971600" y="6021288"/>
            <a:ext cx="936104" cy="576833"/>
          </a:xfrm>
          <a:prstGeom prst="rect">
            <a:avLst/>
          </a:prstGeom>
          <a:noFill/>
          <a:ln w="0" algn="in">
            <a:noFill/>
            <a:miter lim="800000"/>
            <a:headEnd/>
            <a:tailEnd/>
          </a:ln>
          <a:effectLst/>
        </p:spPr>
        <p:txBody>
          <a:bodyPr vert="horz" wrap="square" lIns="18000" tIns="18000" rIns="18000" bIns="1800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4000" b="1" i="0" u="none" strike="noStrike" cap="none" normalizeH="0" baseline="0" dirty="0" smtClean="0">
                <a:ln>
                  <a:noFill/>
                </a:ln>
                <a:solidFill>
                  <a:srgbClr val="330066"/>
                </a:solidFill>
                <a:effectLst/>
                <a:latin typeface="Georgia" pitchFamily="18" charset="0"/>
                <a:cs typeface="Arial" pitchFamily="34" charset="0"/>
              </a:rPr>
              <a:t>M</a:t>
            </a:r>
            <a:r>
              <a:rPr kumimoji="0" lang="fr-FR" sz="4000" b="1" i="0" u="none" strike="noStrike" cap="none" normalizeH="0" baseline="0" dirty="0" smtClean="0">
                <a:ln>
                  <a:noFill/>
                </a:ln>
                <a:solidFill>
                  <a:srgbClr val="CC3300"/>
                </a:solidFill>
                <a:effectLst/>
                <a:latin typeface="Georgia" pitchFamily="18" charset="0"/>
                <a:cs typeface="Arial" pitchFamily="34" charset="0"/>
              </a:rPr>
              <a:t>C</a:t>
            </a:r>
            <a:endParaRPr kumimoji="0" lang="fr-FR" sz="4000" b="0" i="0" u="none" strike="noStrike" cap="none" normalizeH="0" baseline="0" dirty="0" smtClean="0">
              <a:ln>
                <a:noFill/>
              </a:ln>
              <a:solidFill>
                <a:schemeClr val="tx1"/>
              </a:solidFill>
              <a:effectLst/>
              <a:latin typeface="Georgia" pitchFamily="18" charset="0"/>
              <a:cs typeface="Arial" pitchFamily="34" charset="0"/>
            </a:endParaRPr>
          </a:p>
        </p:txBody>
      </p:sp>
      <p:cxnSp>
        <p:nvCxnSpPr>
          <p:cNvPr id="12" name="Connecteur droit 11"/>
          <p:cNvCxnSpPr/>
          <p:nvPr/>
        </p:nvCxnSpPr>
        <p:spPr>
          <a:xfrm>
            <a:off x="0" y="5877272"/>
            <a:ext cx="9144000" cy="0"/>
          </a:xfrm>
          <a:prstGeom prst="line">
            <a:avLst/>
          </a:prstGeom>
        </p:spPr>
        <p:style>
          <a:lnRef idx="1">
            <a:schemeClr val="accent1"/>
          </a:lnRef>
          <a:fillRef idx="0">
            <a:schemeClr val="accent1"/>
          </a:fillRef>
          <a:effectRef idx="0">
            <a:schemeClr val="accent1"/>
          </a:effectRef>
          <a:fontRef idx="minor">
            <a:schemeClr val="tx1"/>
          </a:fontRef>
        </p:style>
      </p:cxnSp>
      <p:sp>
        <p:nvSpPr>
          <p:cNvPr id="13" name="ZoneTexte 12"/>
          <p:cNvSpPr txBox="1"/>
          <p:nvPr/>
        </p:nvSpPr>
        <p:spPr>
          <a:xfrm>
            <a:off x="251520" y="980728"/>
            <a:ext cx="8640960" cy="954107"/>
          </a:xfrm>
          <a:prstGeom prst="rect">
            <a:avLst/>
          </a:prstGeom>
          <a:solidFill>
            <a:schemeClr val="accent2">
              <a:lumMod val="20000"/>
              <a:lumOff val="80000"/>
            </a:schemeClr>
          </a:solidFill>
          <a:ln>
            <a:solidFill>
              <a:schemeClr val="accent1"/>
            </a:solidFill>
          </a:ln>
        </p:spPr>
        <p:txBody>
          <a:bodyPr wrap="square" rtlCol="0">
            <a:spAutoFit/>
          </a:bodyPr>
          <a:lstStyle/>
          <a:p>
            <a:pPr algn="ctr"/>
            <a:r>
              <a:rPr lang="fr-FR" sz="2800" b="1" dirty="0" smtClean="0">
                <a:latin typeface="Arial" pitchFamily="34" charset="0"/>
                <a:cs typeface="Arial" pitchFamily="34" charset="0"/>
              </a:rPr>
              <a:t>Séminaire sur l'Entreprise et l'investissement:</a:t>
            </a:r>
            <a:br>
              <a:rPr lang="fr-FR" sz="2800" b="1" dirty="0" smtClean="0">
                <a:latin typeface="Arial" pitchFamily="34" charset="0"/>
                <a:cs typeface="Arial" pitchFamily="34" charset="0"/>
              </a:rPr>
            </a:br>
            <a:r>
              <a:rPr lang="fr-FR" sz="2800" b="1" dirty="0" smtClean="0">
                <a:latin typeface="Arial" pitchFamily="34" charset="0"/>
                <a:cs typeface="Arial" pitchFamily="34" charset="0"/>
              </a:rPr>
              <a:t>Vision et Opportunités</a:t>
            </a:r>
            <a:endParaRPr lang="fr-FR" sz="2800" b="1" dirty="0">
              <a:solidFill>
                <a:srgbClr val="7E0000"/>
              </a:solidFill>
              <a:latin typeface="Arial" pitchFamily="34" charset="0"/>
              <a:cs typeface="Arial" pitchFamily="34" charset="0"/>
            </a:endParaRPr>
          </a:p>
        </p:txBody>
      </p:sp>
      <p:sp>
        <p:nvSpPr>
          <p:cNvPr id="14" name="ZoneTexte 13"/>
          <p:cNvSpPr txBox="1"/>
          <p:nvPr/>
        </p:nvSpPr>
        <p:spPr>
          <a:xfrm>
            <a:off x="1979712" y="6021288"/>
            <a:ext cx="6948264" cy="584775"/>
          </a:xfrm>
          <a:prstGeom prst="rect">
            <a:avLst/>
          </a:prstGeom>
          <a:noFill/>
          <a:ln>
            <a:solidFill>
              <a:schemeClr val="accent1"/>
            </a:solidFill>
          </a:ln>
        </p:spPr>
        <p:txBody>
          <a:bodyPr wrap="square" rtlCol="0">
            <a:spAutoFit/>
          </a:bodyPr>
          <a:lstStyle/>
          <a:p>
            <a:r>
              <a:rPr lang="en-US" sz="1600" b="1" dirty="0" smtClean="0">
                <a:solidFill>
                  <a:schemeClr val="tx2">
                    <a:lumMod val="75000"/>
                  </a:schemeClr>
                </a:solidFill>
              </a:rPr>
              <a:t>Mounir BEN GUIRAT</a:t>
            </a:r>
          </a:p>
          <a:p>
            <a:r>
              <a:rPr lang="en-US" sz="1600" b="1" dirty="0" smtClean="0">
                <a:solidFill>
                  <a:srgbClr val="002060"/>
                </a:solidFill>
              </a:rPr>
              <a:t>Consultant Economique: </a:t>
            </a:r>
            <a:r>
              <a:rPr lang="fr-FR" sz="1600" b="1" dirty="0" smtClean="0">
                <a:solidFill>
                  <a:srgbClr val="002060"/>
                </a:solidFill>
              </a:rPr>
              <a:t>Développement du secteur prive et des PME</a:t>
            </a:r>
            <a:endParaRPr lang="fr-FR" sz="1600" dirty="0" smtClean="0">
              <a:solidFill>
                <a:srgbClr val="002060"/>
              </a:solidFill>
            </a:endParaRPr>
          </a:p>
        </p:txBody>
      </p:sp>
      <p:sp>
        <p:nvSpPr>
          <p:cNvPr id="15" name="Espace réservé du numéro de diapositive 14"/>
          <p:cNvSpPr>
            <a:spLocks noGrp="1"/>
          </p:cNvSpPr>
          <p:nvPr>
            <p:ph type="sldNum" sz="quarter" idx="12"/>
          </p:nvPr>
        </p:nvSpPr>
        <p:spPr/>
        <p:txBody>
          <a:bodyPr/>
          <a:lstStyle/>
          <a:p>
            <a:fld id="{5F5DCEA8-5F9B-4527-9A8C-6F85EFC3D922}" type="slidenum">
              <a:rPr lang="fr-FR" smtClean="0"/>
              <a:pPr/>
              <a:t>1</a:t>
            </a:fld>
            <a:endParaRPr lang="fr-FR"/>
          </a:p>
        </p:txBody>
      </p:sp>
      <p:sp>
        <p:nvSpPr>
          <p:cNvPr id="16" name="ZoneTexte 15"/>
          <p:cNvSpPr txBox="1"/>
          <p:nvPr/>
        </p:nvSpPr>
        <p:spPr>
          <a:xfrm>
            <a:off x="323528" y="3140968"/>
            <a:ext cx="8640960" cy="646331"/>
          </a:xfrm>
          <a:prstGeom prst="rect">
            <a:avLst/>
          </a:prstGeom>
          <a:solidFill>
            <a:schemeClr val="accent2">
              <a:lumMod val="20000"/>
              <a:lumOff val="80000"/>
            </a:schemeClr>
          </a:solidFill>
          <a:ln>
            <a:solidFill>
              <a:schemeClr val="accent1"/>
            </a:solidFill>
          </a:ln>
        </p:spPr>
        <p:txBody>
          <a:bodyPr wrap="square" rtlCol="0">
            <a:spAutoFit/>
          </a:bodyPr>
          <a:lstStyle/>
          <a:p>
            <a:pPr algn="ctr"/>
            <a:r>
              <a:rPr lang="en-US" sz="3600" b="1" dirty="0" smtClean="0">
                <a:solidFill>
                  <a:schemeClr val="tx2">
                    <a:lumMod val="75000"/>
                  </a:schemeClr>
                </a:solidFill>
                <a:latin typeface="Andalus" pitchFamily="18" charset="-78"/>
                <a:cs typeface="Andalus" pitchFamily="18" charset="-78"/>
              </a:rPr>
              <a:t>Approches financieres de l’investissement</a:t>
            </a:r>
            <a:endParaRPr lang="fr-FR" sz="3600" b="1" dirty="0">
              <a:solidFill>
                <a:srgbClr val="7E0000"/>
              </a:solidFill>
            </a:endParaRPr>
          </a:p>
        </p:txBody>
      </p:sp>
      <p:sp>
        <p:nvSpPr>
          <p:cNvPr id="17" name="ZoneTexte 16"/>
          <p:cNvSpPr txBox="1"/>
          <p:nvPr/>
        </p:nvSpPr>
        <p:spPr>
          <a:xfrm>
            <a:off x="323528" y="5013176"/>
            <a:ext cx="8640960" cy="461665"/>
          </a:xfrm>
          <a:prstGeom prst="rect">
            <a:avLst/>
          </a:prstGeom>
          <a:solidFill>
            <a:schemeClr val="accent2">
              <a:lumMod val="20000"/>
              <a:lumOff val="80000"/>
            </a:schemeClr>
          </a:solidFill>
          <a:ln>
            <a:solidFill>
              <a:schemeClr val="accent1"/>
            </a:solidFill>
          </a:ln>
        </p:spPr>
        <p:txBody>
          <a:bodyPr wrap="square" rtlCol="0">
            <a:spAutoFit/>
          </a:bodyPr>
          <a:lstStyle/>
          <a:p>
            <a:pPr algn="ctr"/>
            <a:r>
              <a:rPr lang="en-US" sz="2400" b="1" dirty="0" smtClean="0">
                <a:solidFill>
                  <a:schemeClr val="tx2">
                    <a:lumMod val="75000"/>
                  </a:schemeClr>
                </a:solidFill>
                <a:latin typeface="Andalus" pitchFamily="18" charset="-78"/>
                <a:cs typeface="Andalus" pitchFamily="18" charset="-78"/>
              </a:rPr>
              <a:t>Souk Ahras – Algérie.  9 décembre 2015</a:t>
            </a:r>
            <a:endParaRPr lang="fr-FR" sz="2400" b="1" dirty="0">
              <a:solidFill>
                <a:srgbClr val="7E000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3"/>
          <p:cNvGrpSpPr>
            <a:grpSpLocks/>
          </p:cNvGrpSpPr>
          <p:nvPr/>
        </p:nvGrpSpPr>
        <p:grpSpPr bwMode="auto">
          <a:xfrm>
            <a:off x="179512" y="6021288"/>
            <a:ext cx="684212" cy="593725"/>
            <a:chOff x="108743115" y="109286040"/>
            <a:chExt cx="466813" cy="534560"/>
          </a:xfrm>
        </p:grpSpPr>
        <p:sp>
          <p:nvSpPr>
            <p:cNvPr id="1028" name="Rectangle 4" hidden="1"/>
            <p:cNvSpPr>
              <a:spLocks noChangeArrowheads="1" noChangeShapeType="1"/>
            </p:cNvSpPr>
            <p:nvPr/>
          </p:nvSpPr>
          <p:spPr bwMode="auto">
            <a:xfrm>
              <a:off x="108743115" y="109286040"/>
              <a:ext cx="466813" cy="534560"/>
            </a:xfrm>
            <a:prstGeom prst="rect">
              <a:avLst/>
            </a:prstGeom>
            <a:solidFill>
              <a:srgbClr val="FFFFFF"/>
            </a:solidFill>
            <a:ln w="9525" algn="ctr">
              <a:noFill/>
              <a:round/>
              <a:headEnd/>
              <a:tailEnd/>
            </a:ln>
            <a:effectLst/>
          </p:spPr>
          <p:txBody>
            <a:bodyPr vert="horz" wrap="square" lIns="36576" tIns="36576" rIns="36576" bIns="36576" numCol="1" anchor="t" anchorCtr="0" compatLnSpc="1">
              <a:prstTxWarp prst="textNoShape">
                <a:avLst/>
              </a:prstTxWarp>
            </a:bodyPr>
            <a:lstStyle/>
            <a:p>
              <a:endParaRPr lang="fr-FR" dirty="0"/>
            </a:p>
          </p:txBody>
        </p:sp>
        <p:sp>
          <p:nvSpPr>
            <p:cNvPr id="1029" name="Rectangle 5"/>
            <p:cNvSpPr>
              <a:spLocks noChangeArrowheads="1" noChangeShapeType="1"/>
            </p:cNvSpPr>
            <p:nvPr/>
          </p:nvSpPr>
          <p:spPr bwMode="auto">
            <a:xfrm>
              <a:off x="108743115" y="109286040"/>
              <a:ext cx="466813" cy="534560"/>
            </a:xfrm>
            <a:prstGeom prst="rect">
              <a:avLst/>
            </a:prstGeom>
            <a:solidFill>
              <a:srgbClr val="330066"/>
            </a:solidFill>
            <a:ln w="0" algn="in">
              <a:noFill/>
              <a:miter lim="800000"/>
              <a:headEnd/>
              <a:tailEnd/>
            </a:ln>
            <a:effectLst/>
          </p:spPr>
          <p:txBody>
            <a:bodyPr vert="horz" wrap="square" lIns="36576" tIns="36576" rIns="36576" bIns="36576" numCol="1" anchor="t" anchorCtr="0" compatLnSpc="1">
              <a:prstTxWarp prst="textNoShape">
                <a:avLst/>
              </a:prstTxWarp>
            </a:bodyPr>
            <a:lstStyle/>
            <a:p>
              <a:endParaRPr lang="fr-FR" dirty="0"/>
            </a:p>
          </p:txBody>
        </p:sp>
        <p:sp>
          <p:nvSpPr>
            <p:cNvPr id="1030" name="Rectangle 6"/>
            <p:cNvSpPr>
              <a:spLocks noChangeArrowheads="1" noChangeShapeType="1"/>
            </p:cNvSpPr>
            <p:nvPr/>
          </p:nvSpPr>
          <p:spPr bwMode="auto">
            <a:xfrm>
              <a:off x="108898716" y="109464223"/>
              <a:ext cx="155601" cy="178189"/>
            </a:xfrm>
            <a:prstGeom prst="rect">
              <a:avLst/>
            </a:prstGeom>
            <a:solidFill>
              <a:srgbClr val="CC3300"/>
            </a:solidFill>
            <a:ln w="0" algn="in">
              <a:noFill/>
              <a:miter lim="800000"/>
              <a:headEnd/>
              <a:tailEnd/>
            </a:ln>
            <a:effectLst/>
          </p:spPr>
          <p:txBody>
            <a:bodyPr vert="horz" wrap="square" lIns="36576" tIns="36576" rIns="36576" bIns="36576" numCol="1" anchor="t" anchorCtr="0" compatLnSpc="1">
              <a:prstTxWarp prst="textNoShape">
                <a:avLst/>
              </a:prstTxWarp>
            </a:bodyPr>
            <a:lstStyle/>
            <a:p>
              <a:endParaRPr lang="fr-FR" dirty="0"/>
            </a:p>
          </p:txBody>
        </p:sp>
        <p:sp>
          <p:nvSpPr>
            <p:cNvPr id="1031" name="AutoShape 7"/>
            <p:cNvSpPr>
              <a:spLocks noChangeArrowheads="1" noChangeShapeType="1"/>
            </p:cNvSpPr>
            <p:nvPr/>
          </p:nvSpPr>
          <p:spPr bwMode="auto">
            <a:xfrm>
              <a:off x="108743115" y="109286040"/>
              <a:ext cx="466813" cy="534560"/>
            </a:xfrm>
            <a:prstGeom prst="rtTriangle">
              <a:avLst/>
            </a:prstGeom>
            <a:solidFill>
              <a:srgbClr val="CC3300"/>
            </a:solidFill>
            <a:ln w="0" algn="in">
              <a:noFill/>
              <a:miter lim="800000"/>
              <a:headEnd/>
              <a:tailEnd/>
            </a:ln>
            <a:effectLst/>
          </p:spPr>
          <p:txBody>
            <a:bodyPr vert="horz" wrap="square" lIns="36576" tIns="36576" rIns="36576" bIns="36576" numCol="1" anchor="t" anchorCtr="0" compatLnSpc="1">
              <a:prstTxWarp prst="textNoShape">
                <a:avLst/>
              </a:prstTxWarp>
            </a:bodyPr>
            <a:lstStyle/>
            <a:p>
              <a:endParaRPr lang="fr-FR" dirty="0"/>
            </a:p>
          </p:txBody>
        </p:sp>
        <p:sp>
          <p:nvSpPr>
            <p:cNvPr id="1032" name="AutoShape 8"/>
            <p:cNvSpPr>
              <a:spLocks noChangeArrowheads="1" noChangeShapeType="1"/>
            </p:cNvSpPr>
            <p:nvPr/>
          </p:nvSpPr>
          <p:spPr bwMode="auto">
            <a:xfrm>
              <a:off x="108898716" y="109464223"/>
              <a:ext cx="155606" cy="178189"/>
            </a:xfrm>
            <a:prstGeom prst="rtTriangle">
              <a:avLst/>
            </a:prstGeom>
            <a:solidFill>
              <a:srgbClr val="330066"/>
            </a:solidFill>
            <a:ln w="0" algn="in">
              <a:noFill/>
              <a:miter lim="800000"/>
              <a:headEnd/>
              <a:tailEnd/>
            </a:ln>
            <a:effectLst/>
          </p:spPr>
          <p:txBody>
            <a:bodyPr vert="horz" wrap="square" lIns="36576" tIns="36576" rIns="36576" bIns="36576" numCol="1" anchor="t" anchorCtr="0" compatLnSpc="1">
              <a:prstTxWarp prst="textNoShape">
                <a:avLst/>
              </a:prstTxWarp>
            </a:bodyPr>
            <a:lstStyle/>
            <a:p>
              <a:endParaRPr lang="fr-FR" dirty="0"/>
            </a:p>
          </p:txBody>
        </p:sp>
      </p:grpSp>
      <p:sp>
        <p:nvSpPr>
          <p:cNvPr id="1033" name="Text Box 9"/>
          <p:cNvSpPr txBox="1">
            <a:spLocks noChangeArrowheads="1" noChangeShapeType="1"/>
          </p:cNvSpPr>
          <p:nvPr/>
        </p:nvSpPr>
        <p:spPr bwMode="auto">
          <a:xfrm>
            <a:off x="971600" y="6021288"/>
            <a:ext cx="936104" cy="576833"/>
          </a:xfrm>
          <a:prstGeom prst="rect">
            <a:avLst/>
          </a:prstGeom>
          <a:noFill/>
          <a:ln w="0" algn="in">
            <a:noFill/>
            <a:miter lim="800000"/>
            <a:headEnd/>
            <a:tailEnd/>
          </a:ln>
          <a:effectLst/>
        </p:spPr>
        <p:txBody>
          <a:bodyPr vert="horz" wrap="square" lIns="18000" tIns="18000" rIns="18000" bIns="1800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4000" b="1" i="0" u="none" strike="noStrike" cap="none" normalizeH="0" baseline="0" dirty="0" smtClean="0">
                <a:ln>
                  <a:noFill/>
                </a:ln>
                <a:solidFill>
                  <a:srgbClr val="330066"/>
                </a:solidFill>
                <a:effectLst/>
                <a:latin typeface="Georgia" pitchFamily="18" charset="0"/>
                <a:cs typeface="Arial" pitchFamily="34" charset="0"/>
              </a:rPr>
              <a:t>M</a:t>
            </a:r>
            <a:r>
              <a:rPr kumimoji="0" lang="fr-FR" sz="4000" b="1" i="0" u="none" strike="noStrike" cap="none" normalizeH="0" baseline="0" dirty="0" smtClean="0">
                <a:ln>
                  <a:noFill/>
                </a:ln>
                <a:solidFill>
                  <a:srgbClr val="CC3300"/>
                </a:solidFill>
                <a:effectLst/>
                <a:latin typeface="Georgia" pitchFamily="18" charset="0"/>
                <a:cs typeface="Arial" pitchFamily="34" charset="0"/>
              </a:rPr>
              <a:t>C</a:t>
            </a:r>
            <a:endParaRPr kumimoji="0" lang="fr-FR" sz="4000" b="0" i="0" u="none" strike="noStrike" cap="none" normalizeH="0" baseline="0" dirty="0" smtClean="0">
              <a:ln>
                <a:noFill/>
              </a:ln>
              <a:solidFill>
                <a:schemeClr val="tx1"/>
              </a:solidFill>
              <a:effectLst/>
              <a:latin typeface="Georgia" pitchFamily="18" charset="0"/>
              <a:cs typeface="Arial" pitchFamily="34" charset="0"/>
            </a:endParaRPr>
          </a:p>
        </p:txBody>
      </p:sp>
      <p:cxnSp>
        <p:nvCxnSpPr>
          <p:cNvPr id="12" name="Connecteur droit 11"/>
          <p:cNvCxnSpPr/>
          <p:nvPr/>
        </p:nvCxnSpPr>
        <p:spPr>
          <a:xfrm>
            <a:off x="0" y="5877272"/>
            <a:ext cx="9144000" cy="0"/>
          </a:xfrm>
          <a:prstGeom prst="line">
            <a:avLst/>
          </a:prstGeom>
        </p:spPr>
        <p:style>
          <a:lnRef idx="1">
            <a:schemeClr val="accent1"/>
          </a:lnRef>
          <a:fillRef idx="0">
            <a:schemeClr val="accent1"/>
          </a:fillRef>
          <a:effectRef idx="0">
            <a:schemeClr val="accent1"/>
          </a:effectRef>
          <a:fontRef idx="minor">
            <a:schemeClr val="tx1"/>
          </a:fontRef>
        </p:style>
      </p:cxnSp>
      <p:sp>
        <p:nvSpPr>
          <p:cNvPr id="15" name="Espace réservé du numéro de diapositive 14"/>
          <p:cNvSpPr>
            <a:spLocks noGrp="1"/>
          </p:cNvSpPr>
          <p:nvPr>
            <p:ph type="sldNum" sz="quarter" idx="12"/>
          </p:nvPr>
        </p:nvSpPr>
        <p:spPr/>
        <p:txBody>
          <a:bodyPr/>
          <a:lstStyle/>
          <a:p>
            <a:fld id="{5F5DCEA8-5F9B-4527-9A8C-6F85EFC3D922}" type="slidenum">
              <a:rPr lang="fr-FR" smtClean="0"/>
              <a:pPr/>
              <a:t>10</a:t>
            </a:fld>
            <a:endParaRPr lang="fr-FR"/>
          </a:p>
        </p:txBody>
      </p:sp>
      <p:sp>
        <p:nvSpPr>
          <p:cNvPr id="16" name="ZoneTexte 15"/>
          <p:cNvSpPr txBox="1"/>
          <p:nvPr/>
        </p:nvSpPr>
        <p:spPr>
          <a:xfrm>
            <a:off x="2123728" y="6093296"/>
            <a:ext cx="6840760" cy="523220"/>
          </a:xfrm>
          <a:prstGeom prst="rect">
            <a:avLst/>
          </a:prstGeom>
          <a:solidFill>
            <a:schemeClr val="accent2">
              <a:lumMod val="20000"/>
              <a:lumOff val="80000"/>
            </a:schemeClr>
          </a:solidFill>
          <a:ln>
            <a:solidFill>
              <a:schemeClr val="accent1"/>
            </a:solidFill>
          </a:ln>
        </p:spPr>
        <p:txBody>
          <a:bodyPr wrap="square" rtlCol="0">
            <a:spAutoFit/>
          </a:bodyPr>
          <a:lstStyle/>
          <a:p>
            <a:pPr algn="ctr"/>
            <a:r>
              <a:rPr lang="en-US" sz="2800" b="1" dirty="0" smtClean="0">
                <a:solidFill>
                  <a:schemeClr val="tx2">
                    <a:lumMod val="75000"/>
                  </a:schemeClr>
                </a:solidFill>
                <a:latin typeface="Andalus" pitchFamily="18" charset="-78"/>
                <a:cs typeface="Andalus" pitchFamily="18" charset="-78"/>
              </a:rPr>
              <a:t>Approches financieres de l’investissement</a:t>
            </a:r>
            <a:endParaRPr lang="fr-FR" sz="2800" b="1" dirty="0">
              <a:solidFill>
                <a:srgbClr val="7E0000"/>
              </a:solidFill>
            </a:endParaRPr>
          </a:p>
        </p:txBody>
      </p:sp>
      <p:sp>
        <p:nvSpPr>
          <p:cNvPr id="18" name="ZoneTexte 17"/>
          <p:cNvSpPr txBox="1"/>
          <p:nvPr/>
        </p:nvSpPr>
        <p:spPr>
          <a:xfrm>
            <a:off x="323528" y="3140968"/>
            <a:ext cx="8640960" cy="646331"/>
          </a:xfrm>
          <a:prstGeom prst="rect">
            <a:avLst/>
          </a:prstGeom>
          <a:solidFill>
            <a:schemeClr val="accent2">
              <a:lumMod val="20000"/>
              <a:lumOff val="80000"/>
            </a:schemeClr>
          </a:solidFill>
          <a:ln>
            <a:solidFill>
              <a:schemeClr val="accent1"/>
            </a:solidFill>
          </a:ln>
        </p:spPr>
        <p:txBody>
          <a:bodyPr wrap="square" rtlCol="0">
            <a:spAutoFit/>
          </a:bodyPr>
          <a:lstStyle/>
          <a:p>
            <a:pPr algn="ctr"/>
            <a:r>
              <a:rPr lang="en-US" sz="3600" b="1" dirty="0" smtClean="0">
                <a:solidFill>
                  <a:schemeClr val="tx2">
                    <a:lumMod val="75000"/>
                  </a:schemeClr>
                </a:solidFill>
                <a:latin typeface="Andalus" pitchFamily="18" charset="-78"/>
                <a:cs typeface="Andalus" pitchFamily="18" charset="-78"/>
              </a:rPr>
              <a:t>Approches financieres de l’investissement</a:t>
            </a:r>
            <a:endParaRPr lang="fr-FR" sz="3600" b="1" dirty="0">
              <a:solidFill>
                <a:srgbClr val="7E0000"/>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3"/>
          <p:cNvGrpSpPr>
            <a:grpSpLocks/>
          </p:cNvGrpSpPr>
          <p:nvPr/>
        </p:nvGrpSpPr>
        <p:grpSpPr bwMode="auto">
          <a:xfrm>
            <a:off x="179512" y="6021288"/>
            <a:ext cx="684212" cy="593725"/>
            <a:chOff x="108743115" y="109286040"/>
            <a:chExt cx="466813" cy="534560"/>
          </a:xfrm>
        </p:grpSpPr>
        <p:sp>
          <p:nvSpPr>
            <p:cNvPr id="1028" name="Rectangle 4" hidden="1"/>
            <p:cNvSpPr>
              <a:spLocks noChangeArrowheads="1" noChangeShapeType="1"/>
            </p:cNvSpPr>
            <p:nvPr/>
          </p:nvSpPr>
          <p:spPr bwMode="auto">
            <a:xfrm>
              <a:off x="108743115" y="109286040"/>
              <a:ext cx="466813" cy="534560"/>
            </a:xfrm>
            <a:prstGeom prst="rect">
              <a:avLst/>
            </a:prstGeom>
            <a:solidFill>
              <a:srgbClr val="FFFFFF"/>
            </a:solidFill>
            <a:ln w="9525" algn="ctr">
              <a:noFill/>
              <a:round/>
              <a:headEnd/>
              <a:tailEnd/>
            </a:ln>
            <a:effectLst/>
          </p:spPr>
          <p:txBody>
            <a:bodyPr vert="horz" wrap="square" lIns="36576" tIns="36576" rIns="36576" bIns="36576" numCol="1" anchor="t" anchorCtr="0" compatLnSpc="1">
              <a:prstTxWarp prst="textNoShape">
                <a:avLst/>
              </a:prstTxWarp>
            </a:bodyPr>
            <a:lstStyle/>
            <a:p>
              <a:endParaRPr lang="fr-FR" dirty="0"/>
            </a:p>
          </p:txBody>
        </p:sp>
        <p:sp>
          <p:nvSpPr>
            <p:cNvPr id="1029" name="Rectangle 5"/>
            <p:cNvSpPr>
              <a:spLocks noChangeArrowheads="1" noChangeShapeType="1"/>
            </p:cNvSpPr>
            <p:nvPr/>
          </p:nvSpPr>
          <p:spPr bwMode="auto">
            <a:xfrm>
              <a:off x="108743115" y="109286040"/>
              <a:ext cx="466813" cy="534560"/>
            </a:xfrm>
            <a:prstGeom prst="rect">
              <a:avLst/>
            </a:prstGeom>
            <a:solidFill>
              <a:srgbClr val="330066"/>
            </a:solidFill>
            <a:ln w="0" algn="in">
              <a:noFill/>
              <a:miter lim="800000"/>
              <a:headEnd/>
              <a:tailEnd/>
            </a:ln>
            <a:effectLst/>
          </p:spPr>
          <p:txBody>
            <a:bodyPr vert="horz" wrap="square" lIns="36576" tIns="36576" rIns="36576" bIns="36576" numCol="1" anchor="t" anchorCtr="0" compatLnSpc="1">
              <a:prstTxWarp prst="textNoShape">
                <a:avLst/>
              </a:prstTxWarp>
            </a:bodyPr>
            <a:lstStyle/>
            <a:p>
              <a:endParaRPr lang="fr-FR" dirty="0"/>
            </a:p>
          </p:txBody>
        </p:sp>
        <p:sp>
          <p:nvSpPr>
            <p:cNvPr id="1030" name="Rectangle 6"/>
            <p:cNvSpPr>
              <a:spLocks noChangeArrowheads="1" noChangeShapeType="1"/>
            </p:cNvSpPr>
            <p:nvPr/>
          </p:nvSpPr>
          <p:spPr bwMode="auto">
            <a:xfrm>
              <a:off x="108898716" y="109464223"/>
              <a:ext cx="155601" cy="178189"/>
            </a:xfrm>
            <a:prstGeom prst="rect">
              <a:avLst/>
            </a:prstGeom>
            <a:solidFill>
              <a:srgbClr val="CC3300"/>
            </a:solidFill>
            <a:ln w="0" algn="in">
              <a:noFill/>
              <a:miter lim="800000"/>
              <a:headEnd/>
              <a:tailEnd/>
            </a:ln>
            <a:effectLst/>
          </p:spPr>
          <p:txBody>
            <a:bodyPr vert="horz" wrap="square" lIns="36576" tIns="36576" rIns="36576" bIns="36576" numCol="1" anchor="t" anchorCtr="0" compatLnSpc="1">
              <a:prstTxWarp prst="textNoShape">
                <a:avLst/>
              </a:prstTxWarp>
            </a:bodyPr>
            <a:lstStyle/>
            <a:p>
              <a:endParaRPr lang="fr-FR" dirty="0"/>
            </a:p>
          </p:txBody>
        </p:sp>
        <p:sp>
          <p:nvSpPr>
            <p:cNvPr id="1031" name="AutoShape 7"/>
            <p:cNvSpPr>
              <a:spLocks noChangeArrowheads="1" noChangeShapeType="1"/>
            </p:cNvSpPr>
            <p:nvPr/>
          </p:nvSpPr>
          <p:spPr bwMode="auto">
            <a:xfrm>
              <a:off x="108743115" y="109286040"/>
              <a:ext cx="466813" cy="534560"/>
            </a:xfrm>
            <a:prstGeom prst="rtTriangle">
              <a:avLst/>
            </a:prstGeom>
            <a:solidFill>
              <a:srgbClr val="CC3300"/>
            </a:solidFill>
            <a:ln w="0" algn="in">
              <a:noFill/>
              <a:miter lim="800000"/>
              <a:headEnd/>
              <a:tailEnd/>
            </a:ln>
            <a:effectLst/>
          </p:spPr>
          <p:txBody>
            <a:bodyPr vert="horz" wrap="square" lIns="36576" tIns="36576" rIns="36576" bIns="36576" numCol="1" anchor="t" anchorCtr="0" compatLnSpc="1">
              <a:prstTxWarp prst="textNoShape">
                <a:avLst/>
              </a:prstTxWarp>
            </a:bodyPr>
            <a:lstStyle/>
            <a:p>
              <a:endParaRPr lang="fr-FR" dirty="0"/>
            </a:p>
          </p:txBody>
        </p:sp>
        <p:sp>
          <p:nvSpPr>
            <p:cNvPr id="1032" name="AutoShape 8"/>
            <p:cNvSpPr>
              <a:spLocks noChangeArrowheads="1" noChangeShapeType="1"/>
            </p:cNvSpPr>
            <p:nvPr/>
          </p:nvSpPr>
          <p:spPr bwMode="auto">
            <a:xfrm>
              <a:off x="108898716" y="109464223"/>
              <a:ext cx="155606" cy="178189"/>
            </a:xfrm>
            <a:prstGeom prst="rtTriangle">
              <a:avLst/>
            </a:prstGeom>
            <a:solidFill>
              <a:srgbClr val="330066"/>
            </a:solidFill>
            <a:ln w="0" algn="in">
              <a:noFill/>
              <a:miter lim="800000"/>
              <a:headEnd/>
              <a:tailEnd/>
            </a:ln>
            <a:effectLst/>
          </p:spPr>
          <p:txBody>
            <a:bodyPr vert="horz" wrap="square" lIns="36576" tIns="36576" rIns="36576" bIns="36576" numCol="1" anchor="t" anchorCtr="0" compatLnSpc="1">
              <a:prstTxWarp prst="textNoShape">
                <a:avLst/>
              </a:prstTxWarp>
            </a:bodyPr>
            <a:lstStyle/>
            <a:p>
              <a:endParaRPr lang="fr-FR" dirty="0"/>
            </a:p>
          </p:txBody>
        </p:sp>
      </p:grpSp>
      <p:sp>
        <p:nvSpPr>
          <p:cNvPr id="1033" name="Text Box 9"/>
          <p:cNvSpPr txBox="1">
            <a:spLocks noChangeArrowheads="1" noChangeShapeType="1"/>
          </p:cNvSpPr>
          <p:nvPr/>
        </p:nvSpPr>
        <p:spPr bwMode="auto">
          <a:xfrm>
            <a:off x="971600" y="6021288"/>
            <a:ext cx="936104" cy="576833"/>
          </a:xfrm>
          <a:prstGeom prst="rect">
            <a:avLst/>
          </a:prstGeom>
          <a:noFill/>
          <a:ln w="0" algn="in">
            <a:noFill/>
            <a:miter lim="800000"/>
            <a:headEnd/>
            <a:tailEnd/>
          </a:ln>
          <a:effectLst/>
        </p:spPr>
        <p:txBody>
          <a:bodyPr vert="horz" wrap="square" lIns="18000" tIns="18000" rIns="18000" bIns="1800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4000" b="1" i="0" u="none" strike="noStrike" cap="none" normalizeH="0" baseline="0" dirty="0" smtClean="0">
                <a:ln>
                  <a:noFill/>
                </a:ln>
                <a:solidFill>
                  <a:srgbClr val="330066"/>
                </a:solidFill>
                <a:effectLst/>
                <a:latin typeface="Georgia" pitchFamily="18" charset="0"/>
                <a:cs typeface="Arial" pitchFamily="34" charset="0"/>
              </a:rPr>
              <a:t>M</a:t>
            </a:r>
            <a:r>
              <a:rPr kumimoji="0" lang="fr-FR" sz="4000" b="1" i="0" u="none" strike="noStrike" cap="none" normalizeH="0" baseline="0" dirty="0" smtClean="0">
                <a:ln>
                  <a:noFill/>
                </a:ln>
                <a:solidFill>
                  <a:srgbClr val="CC3300"/>
                </a:solidFill>
                <a:effectLst/>
                <a:latin typeface="Georgia" pitchFamily="18" charset="0"/>
                <a:cs typeface="Arial" pitchFamily="34" charset="0"/>
              </a:rPr>
              <a:t>C</a:t>
            </a:r>
            <a:endParaRPr kumimoji="0" lang="fr-FR" sz="4000" b="0" i="0" u="none" strike="noStrike" cap="none" normalizeH="0" baseline="0" dirty="0" smtClean="0">
              <a:ln>
                <a:noFill/>
              </a:ln>
              <a:solidFill>
                <a:schemeClr val="tx1"/>
              </a:solidFill>
              <a:effectLst/>
              <a:latin typeface="Georgia" pitchFamily="18" charset="0"/>
              <a:cs typeface="Arial" pitchFamily="34" charset="0"/>
            </a:endParaRPr>
          </a:p>
        </p:txBody>
      </p:sp>
      <p:cxnSp>
        <p:nvCxnSpPr>
          <p:cNvPr id="12" name="Connecteur droit 11"/>
          <p:cNvCxnSpPr/>
          <p:nvPr/>
        </p:nvCxnSpPr>
        <p:spPr>
          <a:xfrm>
            <a:off x="0" y="5877272"/>
            <a:ext cx="9144000" cy="0"/>
          </a:xfrm>
          <a:prstGeom prst="line">
            <a:avLst/>
          </a:prstGeom>
        </p:spPr>
        <p:style>
          <a:lnRef idx="1">
            <a:schemeClr val="accent1"/>
          </a:lnRef>
          <a:fillRef idx="0">
            <a:schemeClr val="accent1"/>
          </a:fillRef>
          <a:effectRef idx="0">
            <a:schemeClr val="accent1"/>
          </a:effectRef>
          <a:fontRef idx="minor">
            <a:schemeClr val="tx1"/>
          </a:fontRef>
        </p:style>
      </p:cxnSp>
      <p:sp>
        <p:nvSpPr>
          <p:cNvPr id="15" name="Espace réservé du numéro de diapositive 14"/>
          <p:cNvSpPr>
            <a:spLocks noGrp="1"/>
          </p:cNvSpPr>
          <p:nvPr>
            <p:ph type="sldNum" sz="quarter" idx="12"/>
          </p:nvPr>
        </p:nvSpPr>
        <p:spPr/>
        <p:txBody>
          <a:bodyPr/>
          <a:lstStyle/>
          <a:p>
            <a:fld id="{5F5DCEA8-5F9B-4527-9A8C-6F85EFC3D922}" type="slidenum">
              <a:rPr lang="fr-FR" smtClean="0"/>
              <a:pPr/>
              <a:t>11</a:t>
            </a:fld>
            <a:endParaRPr lang="fr-FR"/>
          </a:p>
        </p:txBody>
      </p:sp>
      <p:sp>
        <p:nvSpPr>
          <p:cNvPr id="16" name="ZoneTexte 15"/>
          <p:cNvSpPr txBox="1"/>
          <p:nvPr/>
        </p:nvSpPr>
        <p:spPr>
          <a:xfrm>
            <a:off x="2123728" y="6093296"/>
            <a:ext cx="6840760" cy="523220"/>
          </a:xfrm>
          <a:prstGeom prst="rect">
            <a:avLst/>
          </a:prstGeom>
          <a:solidFill>
            <a:schemeClr val="accent2">
              <a:lumMod val="20000"/>
              <a:lumOff val="80000"/>
            </a:schemeClr>
          </a:solidFill>
          <a:ln>
            <a:solidFill>
              <a:schemeClr val="accent1"/>
            </a:solidFill>
          </a:ln>
        </p:spPr>
        <p:txBody>
          <a:bodyPr wrap="square" rtlCol="0">
            <a:spAutoFit/>
          </a:bodyPr>
          <a:lstStyle/>
          <a:p>
            <a:pPr algn="ctr"/>
            <a:r>
              <a:rPr lang="en-US" sz="2800" b="1" dirty="0" smtClean="0">
                <a:solidFill>
                  <a:schemeClr val="tx2">
                    <a:lumMod val="75000"/>
                  </a:schemeClr>
                </a:solidFill>
                <a:latin typeface="Andalus" pitchFamily="18" charset="-78"/>
                <a:cs typeface="Andalus" pitchFamily="18" charset="-78"/>
              </a:rPr>
              <a:t>Approches financieres de l’investissement</a:t>
            </a:r>
            <a:endParaRPr lang="fr-FR" sz="2800" b="1" dirty="0">
              <a:solidFill>
                <a:srgbClr val="7E0000"/>
              </a:solidFill>
            </a:endParaRPr>
          </a:p>
        </p:txBody>
      </p:sp>
      <p:sp>
        <p:nvSpPr>
          <p:cNvPr id="18" name="ZoneTexte 17"/>
          <p:cNvSpPr txBox="1"/>
          <p:nvPr/>
        </p:nvSpPr>
        <p:spPr>
          <a:xfrm>
            <a:off x="251520" y="1124744"/>
            <a:ext cx="8640960" cy="646331"/>
          </a:xfrm>
          <a:prstGeom prst="rect">
            <a:avLst/>
          </a:prstGeom>
          <a:solidFill>
            <a:schemeClr val="accent2">
              <a:lumMod val="20000"/>
              <a:lumOff val="80000"/>
            </a:schemeClr>
          </a:solidFill>
          <a:ln>
            <a:solidFill>
              <a:schemeClr val="accent1"/>
            </a:solidFill>
          </a:ln>
        </p:spPr>
        <p:txBody>
          <a:bodyPr wrap="square" rtlCol="0">
            <a:spAutoFit/>
          </a:bodyPr>
          <a:lstStyle/>
          <a:p>
            <a:pPr algn="ctr"/>
            <a:r>
              <a:rPr lang="en-US" sz="3600" b="1" dirty="0" smtClean="0">
                <a:solidFill>
                  <a:schemeClr val="tx2">
                    <a:lumMod val="75000"/>
                  </a:schemeClr>
                </a:solidFill>
                <a:latin typeface="Andalus" pitchFamily="18" charset="-78"/>
                <a:cs typeface="Andalus" pitchFamily="18" charset="-78"/>
              </a:rPr>
              <a:t>Cycle de vie de l’entreprise</a:t>
            </a:r>
            <a:endParaRPr lang="fr-FR" sz="3600" b="1" dirty="0">
              <a:solidFill>
                <a:srgbClr val="7E0000"/>
              </a:solidFill>
            </a:endParaRPr>
          </a:p>
        </p:txBody>
      </p:sp>
      <p:sp>
        <p:nvSpPr>
          <p:cNvPr id="13" name="ZoneTexte 12"/>
          <p:cNvSpPr txBox="1"/>
          <p:nvPr/>
        </p:nvSpPr>
        <p:spPr>
          <a:xfrm>
            <a:off x="2555776" y="2420888"/>
            <a:ext cx="3664024" cy="646331"/>
          </a:xfrm>
          <a:prstGeom prst="rect">
            <a:avLst/>
          </a:prstGeom>
          <a:solidFill>
            <a:schemeClr val="accent2">
              <a:lumMod val="20000"/>
              <a:lumOff val="80000"/>
            </a:schemeClr>
          </a:solidFill>
          <a:ln>
            <a:solidFill>
              <a:schemeClr val="accent1"/>
            </a:solidFill>
          </a:ln>
        </p:spPr>
        <p:txBody>
          <a:bodyPr wrap="square" rtlCol="0">
            <a:spAutoFit/>
          </a:bodyPr>
          <a:lstStyle/>
          <a:p>
            <a:pPr algn="ctr"/>
            <a:r>
              <a:rPr lang="en-US" sz="3600" b="1" dirty="0" smtClean="0">
                <a:solidFill>
                  <a:schemeClr val="tx2">
                    <a:lumMod val="75000"/>
                  </a:schemeClr>
                </a:solidFill>
                <a:latin typeface="Andalus" pitchFamily="18" charset="-78"/>
                <a:cs typeface="Andalus" pitchFamily="18" charset="-78"/>
              </a:rPr>
              <a:t>Création</a:t>
            </a:r>
            <a:endParaRPr lang="fr-FR" sz="3600" b="1" dirty="0">
              <a:solidFill>
                <a:srgbClr val="7E0000"/>
              </a:solidFill>
            </a:endParaRPr>
          </a:p>
        </p:txBody>
      </p:sp>
      <p:sp>
        <p:nvSpPr>
          <p:cNvPr id="14" name="ZoneTexte 13"/>
          <p:cNvSpPr txBox="1"/>
          <p:nvPr/>
        </p:nvSpPr>
        <p:spPr>
          <a:xfrm>
            <a:off x="2555776" y="3429000"/>
            <a:ext cx="3664024" cy="646331"/>
          </a:xfrm>
          <a:prstGeom prst="rect">
            <a:avLst/>
          </a:prstGeom>
          <a:solidFill>
            <a:schemeClr val="accent2">
              <a:lumMod val="20000"/>
              <a:lumOff val="80000"/>
            </a:schemeClr>
          </a:solidFill>
          <a:ln>
            <a:solidFill>
              <a:schemeClr val="accent1"/>
            </a:solidFill>
          </a:ln>
        </p:spPr>
        <p:txBody>
          <a:bodyPr wrap="square" rtlCol="0">
            <a:spAutoFit/>
          </a:bodyPr>
          <a:lstStyle/>
          <a:p>
            <a:pPr algn="ctr"/>
            <a:r>
              <a:rPr lang="en-US" sz="3600" b="1" dirty="0" smtClean="0">
                <a:solidFill>
                  <a:schemeClr val="tx2">
                    <a:lumMod val="75000"/>
                  </a:schemeClr>
                </a:solidFill>
                <a:latin typeface="Andalus" pitchFamily="18" charset="-78"/>
                <a:cs typeface="Andalus" pitchFamily="18" charset="-78"/>
              </a:rPr>
              <a:t>Production</a:t>
            </a:r>
            <a:endParaRPr lang="fr-FR" sz="3600" b="1" dirty="0">
              <a:solidFill>
                <a:srgbClr val="7E0000"/>
              </a:solidFill>
            </a:endParaRPr>
          </a:p>
        </p:txBody>
      </p:sp>
      <p:sp>
        <p:nvSpPr>
          <p:cNvPr id="17" name="ZoneTexte 16"/>
          <p:cNvSpPr txBox="1"/>
          <p:nvPr/>
        </p:nvSpPr>
        <p:spPr>
          <a:xfrm>
            <a:off x="2555776" y="4581128"/>
            <a:ext cx="3664024" cy="646331"/>
          </a:xfrm>
          <a:prstGeom prst="rect">
            <a:avLst/>
          </a:prstGeom>
          <a:solidFill>
            <a:schemeClr val="accent2">
              <a:lumMod val="20000"/>
              <a:lumOff val="80000"/>
            </a:schemeClr>
          </a:solidFill>
          <a:ln>
            <a:solidFill>
              <a:schemeClr val="accent1"/>
            </a:solidFill>
          </a:ln>
        </p:spPr>
        <p:txBody>
          <a:bodyPr wrap="square" rtlCol="0">
            <a:spAutoFit/>
          </a:bodyPr>
          <a:lstStyle/>
          <a:p>
            <a:pPr algn="ctr"/>
            <a:r>
              <a:rPr lang="en-US" sz="3600" b="1" dirty="0" smtClean="0">
                <a:solidFill>
                  <a:schemeClr val="tx2">
                    <a:lumMod val="75000"/>
                  </a:schemeClr>
                </a:solidFill>
                <a:latin typeface="Andalus" pitchFamily="18" charset="-78"/>
                <a:cs typeface="Andalus" pitchFamily="18" charset="-78"/>
              </a:rPr>
              <a:t>Croissance</a:t>
            </a:r>
            <a:endParaRPr lang="fr-FR" sz="3600" b="1" dirty="0">
              <a:solidFill>
                <a:srgbClr val="7E0000"/>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3"/>
          <p:cNvGrpSpPr>
            <a:grpSpLocks/>
          </p:cNvGrpSpPr>
          <p:nvPr/>
        </p:nvGrpSpPr>
        <p:grpSpPr bwMode="auto">
          <a:xfrm>
            <a:off x="179512" y="6021288"/>
            <a:ext cx="684212" cy="593725"/>
            <a:chOff x="108743115" y="109286040"/>
            <a:chExt cx="466813" cy="534560"/>
          </a:xfrm>
        </p:grpSpPr>
        <p:sp>
          <p:nvSpPr>
            <p:cNvPr id="1028" name="Rectangle 4" hidden="1"/>
            <p:cNvSpPr>
              <a:spLocks noChangeArrowheads="1" noChangeShapeType="1"/>
            </p:cNvSpPr>
            <p:nvPr/>
          </p:nvSpPr>
          <p:spPr bwMode="auto">
            <a:xfrm>
              <a:off x="108743115" y="109286040"/>
              <a:ext cx="466813" cy="534560"/>
            </a:xfrm>
            <a:prstGeom prst="rect">
              <a:avLst/>
            </a:prstGeom>
            <a:solidFill>
              <a:srgbClr val="FFFFFF"/>
            </a:solidFill>
            <a:ln w="9525" algn="ctr">
              <a:noFill/>
              <a:round/>
              <a:headEnd/>
              <a:tailEnd/>
            </a:ln>
            <a:effectLst/>
          </p:spPr>
          <p:txBody>
            <a:bodyPr vert="horz" wrap="square" lIns="36576" tIns="36576" rIns="36576" bIns="36576" numCol="1" anchor="t" anchorCtr="0" compatLnSpc="1">
              <a:prstTxWarp prst="textNoShape">
                <a:avLst/>
              </a:prstTxWarp>
            </a:bodyPr>
            <a:lstStyle/>
            <a:p>
              <a:endParaRPr lang="fr-FR" dirty="0"/>
            </a:p>
          </p:txBody>
        </p:sp>
        <p:sp>
          <p:nvSpPr>
            <p:cNvPr id="1029" name="Rectangle 5"/>
            <p:cNvSpPr>
              <a:spLocks noChangeArrowheads="1" noChangeShapeType="1"/>
            </p:cNvSpPr>
            <p:nvPr/>
          </p:nvSpPr>
          <p:spPr bwMode="auto">
            <a:xfrm>
              <a:off x="108743115" y="109286040"/>
              <a:ext cx="466813" cy="534560"/>
            </a:xfrm>
            <a:prstGeom prst="rect">
              <a:avLst/>
            </a:prstGeom>
            <a:solidFill>
              <a:srgbClr val="330066"/>
            </a:solidFill>
            <a:ln w="0" algn="in">
              <a:noFill/>
              <a:miter lim="800000"/>
              <a:headEnd/>
              <a:tailEnd/>
            </a:ln>
            <a:effectLst/>
          </p:spPr>
          <p:txBody>
            <a:bodyPr vert="horz" wrap="square" lIns="36576" tIns="36576" rIns="36576" bIns="36576" numCol="1" anchor="t" anchorCtr="0" compatLnSpc="1">
              <a:prstTxWarp prst="textNoShape">
                <a:avLst/>
              </a:prstTxWarp>
            </a:bodyPr>
            <a:lstStyle/>
            <a:p>
              <a:endParaRPr lang="fr-FR" dirty="0"/>
            </a:p>
          </p:txBody>
        </p:sp>
        <p:sp>
          <p:nvSpPr>
            <p:cNvPr id="1030" name="Rectangle 6"/>
            <p:cNvSpPr>
              <a:spLocks noChangeArrowheads="1" noChangeShapeType="1"/>
            </p:cNvSpPr>
            <p:nvPr/>
          </p:nvSpPr>
          <p:spPr bwMode="auto">
            <a:xfrm>
              <a:off x="108898716" y="109464223"/>
              <a:ext cx="155601" cy="178189"/>
            </a:xfrm>
            <a:prstGeom prst="rect">
              <a:avLst/>
            </a:prstGeom>
            <a:solidFill>
              <a:srgbClr val="CC3300"/>
            </a:solidFill>
            <a:ln w="0" algn="in">
              <a:noFill/>
              <a:miter lim="800000"/>
              <a:headEnd/>
              <a:tailEnd/>
            </a:ln>
            <a:effectLst/>
          </p:spPr>
          <p:txBody>
            <a:bodyPr vert="horz" wrap="square" lIns="36576" tIns="36576" rIns="36576" bIns="36576" numCol="1" anchor="t" anchorCtr="0" compatLnSpc="1">
              <a:prstTxWarp prst="textNoShape">
                <a:avLst/>
              </a:prstTxWarp>
            </a:bodyPr>
            <a:lstStyle/>
            <a:p>
              <a:endParaRPr lang="fr-FR" dirty="0"/>
            </a:p>
          </p:txBody>
        </p:sp>
        <p:sp>
          <p:nvSpPr>
            <p:cNvPr id="1031" name="AutoShape 7"/>
            <p:cNvSpPr>
              <a:spLocks noChangeArrowheads="1" noChangeShapeType="1"/>
            </p:cNvSpPr>
            <p:nvPr/>
          </p:nvSpPr>
          <p:spPr bwMode="auto">
            <a:xfrm>
              <a:off x="108743115" y="109286040"/>
              <a:ext cx="466813" cy="534560"/>
            </a:xfrm>
            <a:prstGeom prst="rtTriangle">
              <a:avLst/>
            </a:prstGeom>
            <a:solidFill>
              <a:srgbClr val="CC3300"/>
            </a:solidFill>
            <a:ln w="0" algn="in">
              <a:noFill/>
              <a:miter lim="800000"/>
              <a:headEnd/>
              <a:tailEnd/>
            </a:ln>
            <a:effectLst/>
          </p:spPr>
          <p:txBody>
            <a:bodyPr vert="horz" wrap="square" lIns="36576" tIns="36576" rIns="36576" bIns="36576" numCol="1" anchor="t" anchorCtr="0" compatLnSpc="1">
              <a:prstTxWarp prst="textNoShape">
                <a:avLst/>
              </a:prstTxWarp>
            </a:bodyPr>
            <a:lstStyle/>
            <a:p>
              <a:endParaRPr lang="fr-FR" dirty="0"/>
            </a:p>
          </p:txBody>
        </p:sp>
        <p:sp>
          <p:nvSpPr>
            <p:cNvPr id="1032" name="AutoShape 8"/>
            <p:cNvSpPr>
              <a:spLocks noChangeArrowheads="1" noChangeShapeType="1"/>
            </p:cNvSpPr>
            <p:nvPr/>
          </p:nvSpPr>
          <p:spPr bwMode="auto">
            <a:xfrm>
              <a:off x="108898716" y="109464223"/>
              <a:ext cx="155606" cy="178189"/>
            </a:xfrm>
            <a:prstGeom prst="rtTriangle">
              <a:avLst/>
            </a:prstGeom>
            <a:solidFill>
              <a:srgbClr val="330066"/>
            </a:solidFill>
            <a:ln w="0" algn="in">
              <a:noFill/>
              <a:miter lim="800000"/>
              <a:headEnd/>
              <a:tailEnd/>
            </a:ln>
            <a:effectLst/>
          </p:spPr>
          <p:txBody>
            <a:bodyPr vert="horz" wrap="square" lIns="36576" tIns="36576" rIns="36576" bIns="36576" numCol="1" anchor="t" anchorCtr="0" compatLnSpc="1">
              <a:prstTxWarp prst="textNoShape">
                <a:avLst/>
              </a:prstTxWarp>
            </a:bodyPr>
            <a:lstStyle/>
            <a:p>
              <a:endParaRPr lang="fr-FR" dirty="0"/>
            </a:p>
          </p:txBody>
        </p:sp>
      </p:grpSp>
      <p:sp>
        <p:nvSpPr>
          <p:cNvPr id="1033" name="Text Box 9"/>
          <p:cNvSpPr txBox="1">
            <a:spLocks noChangeArrowheads="1" noChangeShapeType="1"/>
          </p:cNvSpPr>
          <p:nvPr/>
        </p:nvSpPr>
        <p:spPr bwMode="auto">
          <a:xfrm>
            <a:off x="971600" y="6021288"/>
            <a:ext cx="936104" cy="576833"/>
          </a:xfrm>
          <a:prstGeom prst="rect">
            <a:avLst/>
          </a:prstGeom>
          <a:noFill/>
          <a:ln w="0" algn="in">
            <a:noFill/>
            <a:miter lim="800000"/>
            <a:headEnd/>
            <a:tailEnd/>
          </a:ln>
          <a:effectLst/>
        </p:spPr>
        <p:txBody>
          <a:bodyPr vert="horz" wrap="square" lIns="18000" tIns="18000" rIns="18000" bIns="1800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4000" b="1" i="0" u="none" strike="noStrike" cap="none" normalizeH="0" baseline="0" dirty="0" smtClean="0">
                <a:ln>
                  <a:noFill/>
                </a:ln>
                <a:solidFill>
                  <a:srgbClr val="330066"/>
                </a:solidFill>
                <a:effectLst/>
                <a:latin typeface="Georgia" pitchFamily="18" charset="0"/>
                <a:cs typeface="Arial" pitchFamily="34" charset="0"/>
              </a:rPr>
              <a:t>M</a:t>
            </a:r>
            <a:r>
              <a:rPr kumimoji="0" lang="fr-FR" sz="4000" b="1" i="0" u="none" strike="noStrike" cap="none" normalizeH="0" baseline="0" dirty="0" smtClean="0">
                <a:ln>
                  <a:noFill/>
                </a:ln>
                <a:solidFill>
                  <a:srgbClr val="CC3300"/>
                </a:solidFill>
                <a:effectLst/>
                <a:latin typeface="Georgia" pitchFamily="18" charset="0"/>
                <a:cs typeface="Arial" pitchFamily="34" charset="0"/>
              </a:rPr>
              <a:t>C</a:t>
            </a:r>
            <a:endParaRPr kumimoji="0" lang="fr-FR" sz="4000" b="0" i="0" u="none" strike="noStrike" cap="none" normalizeH="0" baseline="0" dirty="0" smtClean="0">
              <a:ln>
                <a:noFill/>
              </a:ln>
              <a:solidFill>
                <a:schemeClr val="tx1"/>
              </a:solidFill>
              <a:effectLst/>
              <a:latin typeface="Georgia" pitchFamily="18" charset="0"/>
              <a:cs typeface="Arial" pitchFamily="34" charset="0"/>
            </a:endParaRPr>
          </a:p>
        </p:txBody>
      </p:sp>
      <p:cxnSp>
        <p:nvCxnSpPr>
          <p:cNvPr id="12" name="Connecteur droit 11"/>
          <p:cNvCxnSpPr/>
          <p:nvPr/>
        </p:nvCxnSpPr>
        <p:spPr>
          <a:xfrm>
            <a:off x="0" y="5877272"/>
            <a:ext cx="9144000" cy="0"/>
          </a:xfrm>
          <a:prstGeom prst="line">
            <a:avLst/>
          </a:prstGeom>
        </p:spPr>
        <p:style>
          <a:lnRef idx="1">
            <a:schemeClr val="accent1"/>
          </a:lnRef>
          <a:fillRef idx="0">
            <a:schemeClr val="accent1"/>
          </a:fillRef>
          <a:effectRef idx="0">
            <a:schemeClr val="accent1"/>
          </a:effectRef>
          <a:fontRef idx="minor">
            <a:schemeClr val="tx1"/>
          </a:fontRef>
        </p:style>
      </p:cxnSp>
      <p:sp>
        <p:nvSpPr>
          <p:cNvPr id="15" name="Espace réservé du numéro de diapositive 14"/>
          <p:cNvSpPr>
            <a:spLocks noGrp="1"/>
          </p:cNvSpPr>
          <p:nvPr>
            <p:ph type="sldNum" sz="quarter" idx="12"/>
          </p:nvPr>
        </p:nvSpPr>
        <p:spPr/>
        <p:txBody>
          <a:bodyPr/>
          <a:lstStyle/>
          <a:p>
            <a:fld id="{5F5DCEA8-5F9B-4527-9A8C-6F85EFC3D922}" type="slidenum">
              <a:rPr lang="fr-FR" smtClean="0"/>
              <a:pPr/>
              <a:t>12</a:t>
            </a:fld>
            <a:endParaRPr lang="fr-FR"/>
          </a:p>
        </p:txBody>
      </p:sp>
      <p:sp>
        <p:nvSpPr>
          <p:cNvPr id="16" name="ZoneTexte 15"/>
          <p:cNvSpPr txBox="1"/>
          <p:nvPr/>
        </p:nvSpPr>
        <p:spPr>
          <a:xfrm>
            <a:off x="2123728" y="6093296"/>
            <a:ext cx="6840760" cy="523220"/>
          </a:xfrm>
          <a:prstGeom prst="rect">
            <a:avLst/>
          </a:prstGeom>
          <a:solidFill>
            <a:schemeClr val="accent2">
              <a:lumMod val="20000"/>
              <a:lumOff val="80000"/>
            </a:schemeClr>
          </a:solidFill>
          <a:ln>
            <a:solidFill>
              <a:schemeClr val="accent1"/>
            </a:solidFill>
          </a:ln>
        </p:spPr>
        <p:txBody>
          <a:bodyPr wrap="square" rtlCol="0">
            <a:spAutoFit/>
          </a:bodyPr>
          <a:lstStyle/>
          <a:p>
            <a:pPr algn="ctr"/>
            <a:r>
              <a:rPr lang="en-US" sz="2800" b="1" dirty="0" smtClean="0">
                <a:solidFill>
                  <a:schemeClr val="tx2">
                    <a:lumMod val="75000"/>
                  </a:schemeClr>
                </a:solidFill>
                <a:latin typeface="Andalus" pitchFamily="18" charset="-78"/>
                <a:cs typeface="Andalus" pitchFamily="18" charset="-78"/>
              </a:rPr>
              <a:t>Approches financieres de l’investissement</a:t>
            </a:r>
            <a:endParaRPr lang="fr-FR" sz="2800" b="1" dirty="0">
              <a:solidFill>
                <a:srgbClr val="7E0000"/>
              </a:solidFill>
            </a:endParaRPr>
          </a:p>
        </p:txBody>
      </p:sp>
      <p:sp>
        <p:nvSpPr>
          <p:cNvPr id="13" name="ZoneTexte 12"/>
          <p:cNvSpPr txBox="1"/>
          <p:nvPr/>
        </p:nvSpPr>
        <p:spPr>
          <a:xfrm>
            <a:off x="251520" y="980728"/>
            <a:ext cx="8496944" cy="646331"/>
          </a:xfrm>
          <a:prstGeom prst="rect">
            <a:avLst/>
          </a:prstGeom>
          <a:solidFill>
            <a:schemeClr val="accent2">
              <a:lumMod val="20000"/>
              <a:lumOff val="80000"/>
            </a:schemeClr>
          </a:solidFill>
          <a:ln>
            <a:solidFill>
              <a:schemeClr val="accent1"/>
            </a:solidFill>
          </a:ln>
        </p:spPr>
        <p:txBody>
          <a:bodyPr wrap="square" rtlCol="0">
            <a:spAutoFit/>
          </a:bodyPr>
          <a:lstStyle/>
          <a:p>
            <a:pPr algn="ctr"/>
            <a:r>
              <a:rPr lang="en-US" sz="3600" b="1" dirty="0" smtClean="0">
                <a:solidFill>
                  <a:schemeClr val="tx2">
                    <a:lumMod val="75000"/>
                  </a:schemeClr>
                </a:solidFill>
                <a:latin typeface="Andalus" pitchFamily="18" charset="-78"/>
                <a:cs typeface="Andalus" pitchFamily="18" charset="-78"/>
              </a:rPr>
              <a:t>Création</a:t>
            </a:r>
            <a:endParaRPr lang="fr-FR" sz="3600" b="1" dirty="0">
              <a:solidFill>
                <a:srgbClr val="7E0000"/>
              </a:solidFill>
            </a:endParaRPr>
          </a:p>
        </p:txBody>
      </p:sp>
      <p:pic>
        <p:nvPicPr>
          <p:cNvPr id="8195" name="Picture 3"/>
          <p:cNvPicPr>
            <a:picLocks noChangeAspect="1" noChangeArrowheads="1"/>
          </p:cNvPicPr>
          <p:nvPr/>
        </p:nvPicPr>
        <p:blipFill>
          <a:blip r:embed="rId2" cstate="print"/>
          <a:srcRect/>
          <a:stretch>
            <a:fillRect/>
          </a:stretch>
        </p:blipFill>
        <p:spPr bwMode="auto">
          <a:xfrm>
            <a:off x="1043608" y="1844824"/>
            <a:ext cx="6552728" cy="390743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3"/>
          <p:cNvGrpSpPr>
            <a:grpSpLocks/>
          </p:cNvGrpSpPr>
          <p:nvPr/>
        </p:nvGrpSpPr>
        <p:grpSpPr bwMode="auto">
          <a:xfrm>
            <a:off x="179512" y="6021288"/>
            <a:ext cx="684212" cy="593725"/>
            <a:chOff x="108743115" y="109286040"/>
            <a:chExt cx="466813" cy="534560"/>
          </a:xfrm>
        </p:grpSpPr>
        <p:sp>
          <p:nvSpPr>
            <p:cNvPr id="1028" name="Rectangle 4" hidden="1"/>
            <p:cNvSpPr>
              <a:spLocks noChangeArrowheads="1" noChangeShapeType="1"/>
            </p:cNvSpPr>
            <p:nvPr/>
          </p:nvSpPr>
          <p:spPr bwMode="auto">
            <a:xfrm>
              <a:off x="108743115" y="109286040"/>
              <a:ext cx="466813" cy="534560"/>
            </a:xfrm>
            <a:prstGeom prst="rect">
              <a:avLst/>
            </a:prstGeom>
            <a:solidFill>
              <a:srgbClr val="FFFFFF"/>
            </a:solidFill>
            <a:ln w="9525" algn="ctr">
              <a:noFill/>
              <a:round/>
              <a:headEnd/>
              <a:tailEnd/>
            </a:ln>
            <a:effectLst/>
          </p:spPr>
          <p:txBody>
            <a:bodyPr vert="horz" wrap="square" lIns="36576" tIns="36576" rIns="36576" bIns="36576" numCol="1" anchor="t" anchorCtr="0" compatLnSpc="1">
              <a:prstTxWarp prst="textNoShape">
                <a:avLst/>
              </a:prstTxWarp>
            </a:bodyPr>
            <a:lstStyle/>
            <a:p>
              <a:endParaRPr lang="fr-FR" dirty="0"/>
            </a:p>
          </p:txBody>
        </p:sp>
        <p:sp>
          <p:nvSpPr>
            <p:cNvPr id="1029" name="Rectangle 5"/>
            <p:cNvSpPr>
              <a:spLocks noChangeArrowheads="1" noChangeShapeType="1"/>
            </p:cNvSpPr>
            <p:nvPr/>
          </p:nvSpPr>
          <p:spPr bwMode="auto">
            <a:xfrm>
              <a:off x="108743115" y="109286040"/>
              <a:ext cx="466813" cy="534560"/>
            </a:xfrm>
            <a:prstGeom prst="rect">
              <a:avLst/>
            </a:prstGeom>
            <a:solidFill>
              <a:srgbClr val="330066"/>
            </a:solidFill>
            <a:ln w="0" algn="in">
              <a:noFill/>
              <a:miter lim="800000"/>
              <a:headEnd/>
              <a:tailEnd/>
            </a:ln>
            <a:effectLst/>
          </p:spPr>
          <p:txBody>
            <a:bodyPr vert="horz" wrap="square" lIns="36576" tIns="36576" rIns="36576" bIns="36576" numCol="1" anchor="t" anchorCtr="0" compatLnSpc="1">
              <a:prstTxWarp prst="textNoShape">
                <a:avLst/>
              </a:prstTxWarp>
            </a:bodyPr>
            <a:lstStyle/>
            <a:p>
              <a:endParaRPr lang="fr-FR" dirty="0"/>
            </a:p>
          </p:txBody>
        </p:sp>
        <p:sp>
          <p:nvSpPr>
            <p:cNvPr id="1030" name="Rectangle 6"/>
            <p:cNvSpPr>
              <a:spLocks noChangeArrowheads="1" noChangeShapeType="1"/>
            </p:cNvSpPr>
            <p:nvPr/>
          </p:nvSpPr>
          <p:spPr bwMode="auto">
            <a:xfrm>
              <a:off x="108898716" y="109464223"/>
              <a:ext cx="155601" cy="178189"/>
            </a:xfrm>
            <a:prstGeom prst="rect">
              <a:avLst/>
            </a:prstGeom>
            <a:solidFill>
              <a:srgbClr val="CC3300"/>
            </a:solidFill>
            <a:ln w="0" algn="in">
              <a:noFill/>
              <a:miter lim="800000"/>
              <a:headEnd/>
              <a:tailEnd/>
            </a:ln>
            <a:effectLst/>
          </p:spPr>
          <p:txBody>
            <a:bodyPr vert="horz" wrap="square" lIns="36576" tIns="36576" rIns="36576" bIns="36576" numCol="1" anchor="t" anchorCtr="0" compatLnSpc="1">
              <a:prstTxWarp prst="textNoShape">
                <a:avLst/>
              </a:prstTxWarp>
            </a:bodyPr>
            <a:lstStyle/>
            <a:p>
              <a:endParaRPr lang="fr-FR" dirty="0"/>
            </a:p>
          </p:txBody>
        </p:sp>
        <p:sp>
          <p:nvSpPr>
            <p:cNvPr id="1031" name="AutoShape 7"/>
            <p:cNvSpPr>
              <a:spLocks noChangeArrowheads="1" noChangeShapeType="1"/>
            </p:cNvSpPr>
            <p:nvPr/>
          </p:nvSpPr>
          <p:spPr bwMode="auto">
            <a:xfrm>
              <a:off x="108743115" y="109286040"/>
              <a:ext cx="466813" cy="534560"/>
            </a:xfrm>
            <a:prstGeom prst="rtTriangle">
              <a:avLst/>
            </a:prstGeom>
            <a:solidFill>
              <a:srgbClr val="CC3300"/>
            </a:solidFill>
            <a:ln w="0" algn="in">
              <a:noFill/>
              <a:miter lim="800000"/>
              <a:headEnd/>
              <a:tailEnd/>
            </a:ln>
            <a:effectLst/>
          </p:spPr>
          <p:txBody>
            <a:bodyPr vert="horz" wrap="square" lIns="36576" tIns="36576" rIns="36576" bIns="36576" numCol="1" anchor="t" anchorCtr="0" compatLnSpc="1">
              <a:prstTxWarp prst="textNoShape">
                <a:avLst/>
              </a:prstTxWarp>
            </a:bodyPr>
            <a:lstStyle/>
            <a:p>
              <a:endParaRPr lang="fr-FR" dirty="0"/>
            </a:p>
          </p:txBody>
        </p:sp>
        <p:sp>
          <p:nvSpPr>
            <p:cNvPr id="1032" name="AutoShape 8"/>
            <p:cNvSpPr>
              <a:spLocks noChangeArrowheads="1" noChangeShapeType="1"/>
            </p:cNvSpPr>
            <p:nvPr/>
          </p:nvSpPr>
          <p:spPr bwMode="auto">
            <a:xfrm>
              <a:off x="108898716" y="109464223"/>
              <a:ext cx="155606" cy="178189"/>
            </a:xfrm>
            <a:prstGeom prst="rtTriangle">
              <a:avLst/>
            </a:prstGeom>
            <a:solidFill>
              <a:srgbClr val="330066"/>
            </a:solidFill>
            <a:ln w="0" algn="in">
              <a:noFill/>
              <a:miter lim="800000"/>
              <a:headEnd/>
              <a:tailEnd/>
            </a:ln>
            <a:effectLst/>
          </p:spPr>
          <p:txBody>
            <a:bodyPr vert="horz" wrap="square" lIns="36576" tIns="36576" rIns="36576" bIns="36576" numCol="1" anchor="t" anchorCtr="0" compatLnSpc="1">
              <a:prstTxWarp prst="textNoShape">
                <a:avLst/>
              </a:prstTxWarp>
            </a:bodyPr>
            <a:lstStyle/>
            <a:p>
              <a:endParaRPr lang="fr-FR" dirty="0"/>
            </a:p>
          </p:txBody>
        </p:sp>
      </p:grpSp>
      <p:sp>
        <p:nvSpPr>
          <p:cNvPr id="1033" name="Text Box 9"/>
          <p:cNvSpPr txBox="1">
            <a:spLocks noChangeArrowheads="1" noChangeShapeType="1"/>
          </p:cNvSpPr>
          <p:nvPr/>
        </p:nvSpPr>
        <p:spPr bwMode="auto">
          <a:xfrm>
            <a:off x="971600" y="6021288"/>
            <a:ext cx="936104" cy="576833"/>
          </a:xfrm>
          <a:prstGeom prst="rect">
            <a:avLst/>
          </a:prstGeom>
          <a:noFill/>
          <a:ln w="0" algn="in">
            <a:noFill/>
            <a:miter lim="800000"/>
            <a:headEnd/>
            <a:tailEnd/>
          </a:ln>
          <a:effectLst/>
        </p:spPr>
        <p:txBody>
          <a:bodyPr vert="horz" wrap="square" lIns="18000" tIns="18000" rIns="18000" bIns="1800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4000" b="1" i="0" u="none" strike="noStrike" cap="none" normalizeH="0" baseline="0" dirty="0" smtClean="0">
                <a:ln>
                  <a:noFill/>
                </a:ln>
                <a:solidFill>
                  <a:srgbClr val="330066"/>
                </a:solidFill>
                <a:effectLst/>
                <a:latin typeface="Georgia" pitchFamily="18" charset="0"/>
                <a:cs typeface="Arial" pitchFamily="34" charset="0"/>
              </a:rPr>
              <a:t>M</a:t>
            </a:r>
            <a:r>
              <a:rPr kumimoji="0" lang="fr-FR" sz="4000" b="1" i="0" u="none" strike="noStrike" cap="none" normalizeH="0" baseline="0" dirty="0" smtClean="0">
                <a:ln>
                  <a:noFill/>
                </a:ln>
                <a:solidFill>
                  <a:srgbClr val="CC3300"/>
                </a:solidFill>
                <a:effectLst/>
                <a:latin typeface="Georgia" pitchFamily="18" charset="0"/>
                <a:cs typeface="Arial" pitchFamily="34" charset="0"/>
              </a:rPr>
              <a:t>C</a:t>
            </a:r>
            <a:endParaRPr kumimoji="0" lang="fr-FR" sz="4000" b="0" i="0" u="none" strike="noStrike" cap="none" normalizeH="0" baseline="0" dirty="0" smtClean="0">
              <a:ln>
                <a:noFill/>
              </a:ln>
              <a:solidFill>
                <a:schemeClr val="tx1"/>
              </a:solidFill>
              <a:effectLst/>
              <a:latin typeface="Georgia" pitchFamily="18" charset="0"/>
              <a:cs typeface="Arial" pitchFamily="34" charset="0"/>
            </a:endParaRPr>
          </a:p>
        </p:txBody>
      </p:sp>
      <p:cxnSp>
        <p:nvCxnSpPr>
          <p:cNvPr id="12" name="Connecteur droit 11"/>
          <p:cNvCxnSpPr/>
          <p:nvPr/>
        </p:nvCxnSpPr>
        <p:spPr>
          <a:xfrm>
            <a:off x="0" y="5877272"/>
            <a:ext cx="9144000" cy="0"/>
          </a:xfrm>
          <a:prstGeom prst="line">
            <a:avLst/>
          </a:prstGeom>
        </p:spPr>
        <p:style>
          <a:lnRef idx="1">
            <a:schemeClr val="accent1"/>
          </a:lnRef>
          <a:fillRef idx="0">
            <a:schemeClr val="accent1"/>
          </a:fillRef>
          <a:effectRef idx="0">
            <a:schemeClr val="accent1"/>
          </a:effectRef>
          <a:fontRef idx="minor">
            <a:schemeClr val="tx1"/>
          </a:fontRef>
        </p:style>
      </p:cxnSp>
      <p:sp>
        <p:nvSpPr>
          <p:cNvPr id="15" name="Espace réservé du numéro de diapositive 14"/>
          <p:cNvSpPr>
            <a:spLocks noGrp="1"/>
          </p:cNvSpPr>
          <p:nvPr>
            <p:ph type="sldNum" sz="quarter" idx="12"/>
          </p:nvPr>
        </p:nvSpPr>
        <p:spPr/>
        <p:txBody>
          <a:bodyPr/>
          <a:lstStyle/>
          <a:p>
            <a:fld id="{5F5DCEA8-5F9B-4527-9A8C-6F85EFC3D922}" type="slidenum">
              <a:rPr lang="fr-FR" smtClean="0"/>
              <a:pPr/>
              <a:t>13</a:t>
            </a:fld>
            <a:endParaRPr lang="fr-FR"/>
          </a:p>
        </p:txBody>
      </p:sp>
      <p:sp>
        <p:nvSpPr>
          <p:cNvPr id="16" name="ZoneTexte 15"/>
          <p:cNvSpPr txBox="1"/>
          <p:nvPr/>
        </p:nvSpPr>
        <p:spPr>
          <a:xfrm>
            <a:off x="2123728" y="6093296"/>
            <a:ext cx="6840760" cy="523220"/>
          </a:xfrm>
          <a:prstGeom prst="rect">
            <a:avLst/>
          </a:prstGeom>
          <a:solidFill>
            <a:schemeClr val="accent2">
              <a:lumMod val="20000"/>
              <a:lumOff val="80000"/>
            </a:schemeClr>
          </a:solidFill>
          <a:ln>
            <a:solidFill>
              <a:schemeClr val="accent1"/>
            </a:solidFill>
          </a:ln>
        </p:spPr>
        <p:txBody>
          <a:bodyPr wrap="square" rtlCol="0">
            <a:spAutoFit/>
          </a:bodyPr>
          <a:lstStyle/>
          <a:p>
            <a:pPr algn="ctr"/>
            <a:r>
              <a:rPr lang="en-US" sz="2800" b="1" dirty="0" smtClean="0">
                <a:solidFill>
                  <a:schemeClr val="tx2">
                    <a:lumMod val="75000"/>
                  </a:schemeClr>
                </a:solidFill>
                <a:latin typeface="Andalus" pitchFamily="18" charset="-78"/>
                <a:cs typeface="Andalus" pitchFamily="18" charset="-78"/>
              </a:rPr>
              <a:t>Approches financieres de l’investissement</a:t>
            </a:r>
            <a:endParaRPr lang="fr-FR" sz="2800" b="1" dirty="0">
              <a:solidFill>
                <a:srgbClr val="7E0000"/>
              </a:solidFill>
            </a:endParaRPr>
          </a:p>
        </p:txBody>
      </p:sp>
      <p:sp>
        <p:nvSpPr>
          <p:cNvPr id="13" name="ZoneTexte 12"/>
          <p:cNvSpPr txBox="1"/>
          <p:nvPr/>
        </p:nvSpPr>
        <p:spPr>
          <a:xfrm>
            <a:off x="251520" y="980728"/>
            <a:ext cx="8496944" cy="646331"/>
          </a:xfrm>
          <a:prstGeom prst="rect">
            <a:avLst/>
          </a:prstGeom>
          <a:solidFill>
            <a:schemeClr val="accent2">
              <a:lumMod val="20000"/>
              <a:lumOff val="80000"/>
            </a:schemeClr>
          </a:solidFill>
          <a:ln>
            <a:solidFill>
              <a:schemeClr val="accent1"/>
            </a:solidFill>
          </a:ln>
        </p:spPr>
        <p:txBody>
          <a:bodyPr wrap="square" rtlCol="0">
            <a:spAutoFit/>
          </a:bodyPr>
          <a:lstStyle/>
          <a:p>
            <a:pPr algn="ctr"/>
            <a:r>
              <a:rPr lang="en-US" sz="3600" b="1" dirty="0" smtClean="0">
                <a:solidFill>
                  <a:schemeClr val="tx2">
                    <a:lumMod val="75000"/>
                  </a:schemeClr>
                </a:solidFill>
                <a:latin typeface="Andalus" pitchFamily="18" charset="-78"/>
                <a:cs typeface="Andalus" pitchFamily="18" charset="-78"/>
              </a:rPr>
              <a:t>Création - Intervenants</a:t>
            </a:r>
            <a:endParaRPr lang="fr-FR" sz="3600" b="1" dirty="0">
              <a:solidFill>
                <a:srgbClr val="7E0000"/>
              </a:solidFill>
            </a:endParaRPr>
          </a:p>
        </p:txBody>
      </p:sp>
      <p:sp>
        <p:nvSpPr>
          <p:cNvPr id="14" name="ZoneTexte 13"/>
          <p:cNvSpPr txBox="1"/>
          <p:nvPr/>
        </p:nvSpPr>
        <p:spPr>
          <a:xfrm>
            <a:off x="251520" y="2060848"/>
            <a:ext cx="8496944" cy="2862322"/>
          </a:xfrm>
          <a:prstGeom prst="rect">
            <a:avLst/>
          </a:prstGeom>
          <a:solidFill>
            <a:schemeClr val="accent2">
              <a:lumMod val="20000"/>
              <a:lumOff val="80000"/>
            </a:schemeClr>
          </a:solidFill>
          <a:ln>
            <a:solidFill>
              <a:schemeClr val="accent1"/>
            </a:solidFill>
          </a:ln>
        </p:spPr>
        <p:txBody>
          <a:bodyPr wrap="square" rtlCol="0">
            <a:spAutoFit/>
          </a:bodyPr>
          <a:lstStyle/>
          <a:p>
            <a:r>
              <a:rPr lang="en-US" sz="3600" b="1" dirty="0" smtClean="0">
                <a:solidFill>
                  <a:schemeClr val="tx2">
                    <a:lumMod val="75000"/>
                  </a:schemeClr>
                </a:solidFill>
                <a:latin typeface="Andalus" pitchFamily="18" charset="-78"/>
                <a:cs typeface="Andalus" pitchFamily="18" charset="-78"/>
              </a:rPr>
              <a:t>Fonds propres:</a:t>
            </a:r>
          </a:p>
          <a:p>
            <a:pPr>
              <a:buFontTx/>
              <a:buChar char="-"/>
            </a:pPr>
            <a:r>
              <a:rPr lang="en-US" sz="3600" b="1" dirty="0" smtClean="0">
                <a:solidFill>
                  <a:schemeClr val="tx2">
                    <a:lumMod val="75000"/>
                  </a:schemeClr>
                </a:solidFill>
                <a:latin typeface="Andalus" pitchFamily="18" charset="-78"/>
                <a:cs typeface="Andalus" pitchFamily="18" charset="-78"/>
              </a:rPr>
              <a:t>Autofinancement du promoteur</a:t>
            </a:r>
          </a:p>
          <a:p>
            <a:pPr>
              <a:buFontTx/>
              <a:buChar char="-"/>
            </a:pPr>
            <a:r>
              <a:rPr lang="en-US" sz="3600" b="1" dirty="0" smtClean="0">
                <a:solidFill>
                  <a:schemeClr val="tx2">
                    <a:lumMod val="75000"/>
                  </a:schemeClr>
                </a:solidFill>
                <a:latin typeface="Andalus" pitchFamily="18" charset="-78"/>
                <a:cs typeface="Andalus" pitchFamily="18" charset="-78"/>
              </a:rPr>
              <a:t>Apport des associes</a:t>
            </a:r>
          </a:p>
          <a:p>
            <a:pPr>
              <a:buFontTx/>
              <a:buChar char="-"/>
            </a:pPr>
            <a:r>
              <a:rPr lang="en-US" sz="3600" b="1" dirty="0" smtClean="0">
                <a:solidFill>
                  <a:schemeClr val="tx2">
                    <a:lumMod val="75000"/>
                  </a:schemeClr>
                </a:solidFill>
                <a:latin typeface="Andalus" pitchFamily="18" charset="-78"/>
                <a:cs typeface="Andalus" pitchFamily="18" charset="-78"/>
              </a:rPr>
              <a:t> Les SICARs,</a:t>
            </a:r>
          </a:p>
          <a:p>
            <a:pPr>
              <a:buFontTx/>
              <a:buChar char="-"/>
            </a:pPr>
            <a:r>
              <a:rPr lang="en-US" sz="3600" b="1" dirty="0" smtClean="0">
                <a:solidFill>
                  <a:schemeClr val="tx2">
                    <a:lumMod val="75000"/>
                  </a:schemeClr>
                </a:solidFill>
                <a:latin typeface="Andalus" pitchFamily="18" charset="-78"/>
                <a:cs typeface="Andalus" pitchFamily="18" charset="-78"/>
              </a:rPr>
              <a:t>Les Fonds speciaux d’investissements</a:t>
            </a:r>
            <a:endParaRPr lang="fr-FR" sz="3600" b="1" dirty="0">
              <a:solidFill>
                <a:srgbClr val="7E0000"/>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3"/>
          <p:cNvGrpSpPr>
            <a:grpSpLocks/>
          </p:cNvGrpSpPr>
          <p:nvPr/>
        </p:nvGrpSpPr>
        <p:grpSpPr bwMode="auto">
          <a:xfrm>
            <a:off x="179512" y="6021288"/>
            <a:ext cx="684212" cy="593725"/>
            <a:chOff x="108743115" y="109286040"/>
            <a:chExt cx="466813" cy="534560"/>
          </a:xfrm>
        </p:grpSpPr>
        <p:sp>
          <p:nvSpPr>
            <p:cNvPr id="1028" name="Rectangle 4" hidden="1"/>
            <p:cNvSpPr>
              <a:spLocks noChangeArrowheads="1" noChangeShapeType="1"/>
            </p:cNvSpPr>
            <p:nvPr/>
          </p:nvSpPr>
          <p:spPr bwMode="auto">
            <a:xfrm>
              <a:off x="108743115" y="109286040"/>
              <a:ext cx="466813" cy="534560"/>
            </a:xfrm>
            <a:prstGeom prst="rect">
              <a:avLst/>
            </a:prstGeom>
            <a:solidFill>
              <a:srgbClr val="FFFFFF"/>
            </a:solidFill>
            <a:ln w="9525" algn="ctr">
              <a:noFill/>
              <a:round/>
              <a:headEnd/>
              <a:tailEnd/>
            </a:ln>
            <a:effectLst/>
          </p:spPr>
          <p:txBody>
            <a:bodyPr vert="horz" wrap="square" lIns="36576" tIns="36576" rIns="36576" bIns="36576" numCol="1" anchor="t" anchorCtr="0" compatLnSpc="1">
              <a:prstTxWarp prst="textNoShape">
                <a:avLst/>
              </a:prstTxWarp>
            </a:bodyPr>
            <a:lstStyle/>
            <a:p>
              <a:endParaRPr lang="fr-FR" dirty="0"/>
            </a:p>
          </p:txBody>
        </p:sp>
        <p:sp>
          <p:nvSpPr>
            <p:cNvPr id="1029" name="Rectangle 5"/>
            <p:cNvSpPr>
              <a:spLocks noChangeArrowheads="1" noChangeShapeType="1"/>
            </p:cNvSpPr>
            <p:nvPr/>
          </p:nvSpPr>
          <p:spPr bwMode="auto">
            <a:xfrm>
              <a:off x="108743115" y="109286040"/>
              <a:ext cx="466813" cy="534560"/>
            </a:xfrm>
            <a:prstGeom prst="rect">
              <a:avLst/>
            </a:prstGeom>
            <a:solidFill>
              <a:srgbClr val="330066"/>
            </a:solidFill>
            <a:ln w="0" algn="in">
              <a:noFill/>
              <a:miter lim="800000"/>
              <a:headEnd/>
              <a:tailEnd/>
            </a:ln>
            <a:effectLst/>
          </p:spPr>
          <p:txBody>
            <a:bodyPr vert="horz" wrap="square" lIns="36576" tIns="36576" rIns="36576" bIns="36576" numCol="1" anchor="t" anchorCtr="0" compatLnSpc="1">
              <a:prstTxWarp prst="textNoShape">
                <a:avLst/>
              </a:prstTxWarp>
            </a:bodyPr>
            <a:lstStyle/>
            <a:p>
              <a:endParaRPr lang="fr-FR" dirty="0"/>
            </a:p>
          </p:txBody>
        </p:sp>
        <p:sp>
          <p:nvSpPr>
            <p:cNvPr id="1030" name="Rectangle 6"/>
            <p:cNvSpPr>
              <a:spLocks noChangeArrowheads="1" noChangeShapeType="1"/>
            </p:cNvSpPr>
            <p:nvPr/>
          </p:nvSpPr>
          <p:spPr bwMode="auto">
            <a:xfrm>
              <a:off x="108898716" y="109464223"/>
              <a:ext cx="155601" cy="178189"/>
            </a:xfrm>
            <a:prstGeom prst="rect">
              <a:avLst/>
            </a:prstGeom>
            <a:solidFill>
              <a:srgbClr val="CC3300"/>
            </a:solidFill>
            <a:ln w="0" algn="in">
              <a:noFill/>
              <a:miter lim="800000"/>
              <a:headEnd/>
              <a:tailEnd/>
            </a:ln>
            <a:effectLst/>
          </p:spPr>
          <p:txBody>
            <a:bodyPr vert="horz" wrap="square" lIns="36576" tIns="36576" rIns="36576" bIns="36576" numCol="1" anchor="t" anchorCtr="0" compatLnSpc="1">
              <a:prstTxWarp prst="textNoShape">
                <a:avLst/>
              </a:prstTxWarp>
            </a:bodyPr>
            <a:lstStyle/>
            <a:p>
              <a:endParaRPr lang="fr-FR" dirty="0"/>
            </a:p>
          </p:txBody>
        </p:sp>
        <p:sp>
          <p:nvSpPr>
            <p:cNvPr id="1031" name="AutoShape 7"/>
            <p:cNvSpPr>
              <a:spLocks noChangeArrowheads="1" noChangeShapeType="1"/>
            </p:cNvSpPr>
            <p:nvPr/>
          </p:nvSpPr>
          <p:spPr bwMode="auto">
            <a:xfrm>
              <a:off x="108743115" y="109286040"/>
              <a:ext cx="466813" cy="534560"/>
            </a:xfrm>
            <a:prstGeom prst="rtTriangle">
              <a:avLst/>
            </a:prstGeom>
            <a:solidFill>
              <a:srgbClr val="CC3300"/>
            </a:solidFill>
            <a:ln w="0" algn="in">
              <a:noFill/>
              <a:miter lim="800000"/>
              <a:headEnd/>
              <a:tailEnd/>
            </a:ln>
            <a:effectLst/>
          </p:spPr>
          <p:txBody>
            <a:bodyPr vert="horz" wrap="square" lIns="36576" tIns="36576" rIns="36576" bIns="36576" numCol="1" anchor="t" anchorCtr="0" compatLnSpc="1">
              <a:prstTxWarp prst="textNoShape">
                <a:avLst/>
              </a:prstTxWarp>
            </a:bodyPr>
            <a:lstStyle/>
            <a:p>
              <a:endParaRPr lang="fr-FR" dirty="0"/>
            </a:p>
          </p:txBody>
        </p:sp>
        <p:sp>
          <p:nvSpPr>
            <p:cNvPr id="1032" name="AutoShape 8"/>
            <p:cNvSpPr>
              <a:spLocks noChangeArrowheads="1" noChangeShapeType="1"/>
            </p:cNvSpPr>
            <p:nvPr/>
          </p:nvSpPr>
          <p:spPr bwMode="auto">
            <a:xfrm>
              <a:off x="108898716" y="109464223"/>
              <a:ext cx="155606" cy="178189"/>
            </a:xfrm>
            <a:prstGeom prst="rtTriangle">
              <a:avLst/>
            </a:prstGeom>
            <a:solidFill>
              <a:srgbClr val="330066"/>
            </a:solidFill>
            <a:ln w="0" algn="in">
              <a:noFill/>
              <a:miter lim="800000"/>
              <a:headEnd/>
              <a:tailEnd/>
            </a:ln>
            <a:effectLst/>
          </p:spPr>
          <p:txBody>
            <a:bodyPr vert="horz" wrap="square" lIns="36576" tIns="36576" rIns="36576" bIns="36576" numCol="1" anchor="t" anchorCtr="0" compatLnSpc="1">
              <a:prstTxWarp prst="textNoShape">
                <a:avLst/>
              </a:prstTxWarp>
            </a:bodyPr>
            <a:lstStyle/>
            <a:p>
              <a:endParaRPr lang="fr-FR" dirty="0"/>
            </a:p>
          </p:txBody>
        </p:sp>
      </p:grpSp>
      <p:sp>
        <p:nvSpPr>
          <p:cNvPr id="1033" name="Text Box 9"/>
          <p:cNvSpPr txBox="1">
            <a:spLocks noChangeArrowheads="1" noChangeShapeType="1"/>
          </p:cNvSpPr>
          <p:nvPr/>
        </p:nvSpPr>
        <p:spPr bwMode="auto">
          <a:xfrm>
            <a:off x="971600" y="6021288"/>
            <a:ext cx="936104" cy="576833"/>
          </a:xfrm>
          <a:prstGeom prst="rect">
            <a:avLst/>
          </a:prstGeom>
          <a:noFill/>
          <a:ln w="0" algn="in">
            <a:noFill/>
            <a:miter lim="800000"/>
            <a:headEnd/>
            <a:tailEnd/>
          </a:ln>
          <a:effectLst/>
        </p:spPr>
        <p:txBody>
          <a:bodyPr vert="horz" wrap="square" lIns="18000" tIns="18000" rIns="18000" bIns="1800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4000" b="1" i="0" u="none" strike="noStrike" cap="none" normalizeH="0" baseline="0" dirty="0" smtClean="0">
                <a:ln>
                  <a:noFill/>
                </a:ln>
                <a:solidFill>
                  <a:srgbClr val="330066"/>
                </a:solidFill>
                <a:effectLst/>
                <a:latin typeface="Georgia" pitchFamily="18" charset="0"/>
                <a:cs typeface="Arial" pitchFamily="34" charset="0"/>
              </a:rPr>
              <a:t>M</a:t>
            </a:r>
            <a:r>
              <a:rPr kumimoji="0" lang="fr-FR" sz="4000" b="1" i="0" u="none" strike="noStrike" cap="none" normalizeH="0" baseline="0" dirty="0" smtClean="0">
                <a:ln>
                  <a:noFill/>
                </a:ln>
                <a:solidFill>
                  <a:srgbClr val="CC3300"/>
                </a:solidFill>
                <a:effectLst/>
                <a:latin typeface="Georgia" pitchFamily="18" charset="0"/>
                <a:cs typeface="Arial" pitchFamily="34" charset="0"/>
              </a:rPr>
              <a:t>C</a:t>
            </a:r>
            <a:endParaRPr kumimoji="0" lang="fr-FR" sz="4000" b="0" i="0" u="none" strike="noStrike" cap="none" normalizeH="0" baseline="0" dirty="0" smtClean="0">
              <a:ln>
                <a:noFill/>
              </a:ln>
              <a:solidFill>
                <a:schemeClr val="tx1"/>
              </a:solidFill>
              <a:effectLst/>
              <a:latin typeface="Georgia" pitchFamily="18" charset="0"/>
              <a:cs typeface="Arial" pitchFamily="34" charset="0"/>
            </a:endParaRPr>
          </a:p>
        </p:txBody>
      </p:sp>
      <p:cxnSp>
        <p:nvCxnSpPr>
          <p:cNvPr id="12" name="Connecteur droit 11"/>
          <p:cNvCxnSpPr/>
          <p:nvPr/>
        </p:nvCxnSpPr>
        <p:spPr>
          <a:xfrm>
            <a:off x="0" y="5877272"/>
            <a:ext cx="9144000" cy="0"/>
          </a:xfrm>
          <a:prstGeom prst="line">
            <a:avLst/>
          </a:prstGeom>
        </p:spPr>
        <p:style>
          <a:lnRef idx="1">
            <a:schemeClr val="accent1"/>
          </a:lnRef>
          <a:fillRef idx="0">
            <a:schemeClr val="accent1"/>
          </a:fillRef>
          <a:effectRef idx="0">
            <a:schemeClr val="accent1"/>
          </a:effectRef>
          <a:fontRef idx="minor">
            <a:schemeClr val="tx1"/>
          </a:fontRef>
        </p:style>
      </p:cxnSp>
      <p:sp>
        <p:nvSpPr>
          <p:cNvPr id="15" name="Espace réservé du numéro de diapositive 14"/>
          <p:cNvSpPr>
            <a:spLocks noGrp="1"/>
          </p:cNvSpPr>
          <p:nvPr>
            <p:ph type="sldNum" sz="quarter" idx="12"/>
          </p:nvPr>
        </p:nvSpPr>
        <p:spPr/>
        <p:txBody>
          <a:bodyPr/>
          <a:lstStyle/>
          <a:p>
            <a:fld id="{5F5DCEA8-5F9B-4527-9A8C-6F85EFC3D922}" type="slidenum">
              <a:rPr lang="fr-FR" smtClean="0"/>
              <a:pPr/>
              <a:t>14</a:t>
            </a:fld>
            <a:endParaRPr lang="fr-FR"/>
          </a:p>
        </p:txBody>
      </p:sp>
      <p:sp>
        <p:nvSpPr>
          <p:cNvPr id="16" name="ZoneTexte 15"/>
          <p:cNvSpPr txBox="1"/>
          <p:nvPr/>
        </p:nvSpPr>
        <p:spPr>
          <a:xfrm>
            <a:off x="2123728" y="6093296"/>
            <a:ext cx="6840760" cy="523220"/>
          </a:xfrm>
          <a:prstGeom prst="rect">
            <a:avLst/>
          </a:prstGeom>
          <a:solidFill>
            <a:schemeClr val="accent2">
              <a:lumMod val="20000"/>
              <a:lumOff val="80000"/>
            </a:schemeClr>
          </a:solidFill>
          <a:ln>
            <a:solidFill>
              <a:schemeClr val="accent1"/>
            </a:solidFill>
          </a:ln>
        </p:spPr>
        <p:txBody>
          <a:bodyPr wrap="square" rtlCol="0">
            <a:spAutoFit/>
          </a:bodyPr>
          <a:lstStyle/>
          <a:p>
            <a:pPr algn="ctr"/>
            <a:r>
              <a:rPr lang="en-US" sz="2800" b="1" dirty="0" smtClean="0">
                <a:solidFill>
                  <a:schemeClr val="tx2">
                    <a:lumMod val="75000"/>
                  </a:schemeClr>
                </a:solidFill>
                <a:latin typeface="Andalus" pitchFamily="18" charset="-78"/>
                <a:cs typeface="Andalus" pitchFamily="18" charset="-78"/>
              </a:rPr>
              <a:t>Approches financieres de l’investissement</a:t>
            </a:r>
            <a:endParaRPr lang="fr-FR" sz="2800" b="1" dirty="0">
              <a:solidFill>
                <a:srgbClr val="7E0000"/>
              </a:solidFill>
            </a:endParaRPr>
          </a:p>
        </p:txBody>
      </p:sp>
      <p:sp>
        <p:nvSpPr>
          <p:cNvPr id="13" name="ZoneTexte 12"/>
          <p:cNvSpPr txBox="1"/>
          <p:nvPr/>
        </p:nvSpPr>
        <p:spPr>
          <a:xfrm>
            <a:off x="251520" y="980728"/>
            <a:ext cx="8496944" cy="646331"/>
          </a:xfrm>
          <a:prstGeom prst="rect">
            <a:avLst/>
          </a:prstGeom>
          <a:solidFill>
            <a:schemeClr val="accent2">
              <a:lumMod val="20000"/>
              <a:lumOff val="80000"/>
            </a:schemeClr>
          </a:solidFill>
          <a:ln>
            <a:solidFill>
              <a:schemeClr val="accent1"/>
            </a:solidFill>
          </a:ln>
        </p:spPr>
        <p:txBody>
          <a:bodyPr wrap="square" rtlCol="0">
            <a:spAutoFit/>
          </a:bodyPr>
          <a:lstStyle/>
          <a:p>
            <a:pPr algn="ctr"/>
            <a:r>
              <a:rPr lang="en-US" sz="3600" b="1" dirty="0" smtClean="0">
                <a:solidFill>
                  <a:schemeClr val="tx2">
                    <a:lumMod val="75000"/>
                  </a:schemeClr>
                </a:solidFill>
                <a:latin typeface="Andalus" pitchFamily="18" charset="-78"/>
                <a:cs typeface="Andalus" pitchFamily="18" charset="-78"/>
              </a:rPr>
              <a:t>Création - Intervenants</a:t>
            </a:r>
            <a:endParaRPr lang="fr-FR" sz="3600" b="1" dirty="0">
              <a:solidFill>
                <a:srgbClr val="7E0000"/>
              </a:solidFill>
            </a:endParaRPr>
          </a:p>
        </p:txBody>
      </p:sp>
      <p:sp>
        <p:nvSpPr>
          <p:cNvPr id="14" name="ZoneTexte 13"/>
          <p:cNvSpPr txBox="1"/>
          <p:nvPr/>
        </p:nvSpPr>
        <p:spPr>
          <a:xfrm>
            <a:off x="251520" y="2780928"/>
            <a:ext cx="8496944" cy="1754326"/>
          </a:xfrm>
          <a:prstGeom prst="rect">
            <a:avLst/>
          </a:prstGeom>
          <a:solidFill>
            <a:schemeClr val="accent2">
              <a:lumMod val="20000"/>
              <a:lumOff val="80000"/>
            </a:schemeClr>
          </a:solidFill>
          <a:ln>
            <a:solidFill>
              <a:schemeClr val="accent1"/>
            </a:solidFill>
          </a:ln>
        </p:spPr>
        <p:txBody>
          <a:bodyPr wrap="square" rtlCol="0">
            <a:spAutoFit/>
          </a:bodyPr>
          <a:lstStyle/>
          <a:p>
            <a:r>
              <a:rPr lang="en-US" sz="3600" b="1" dirty="0" smtClean="0">
                <a:solidFill>
                  <a:schemeClr val="tx2">
                    <a:lumMod val="75000"/>
                  </a:schemeClr>
                </a:solidFill>
                <a:latin typeface="Andalus" pitchFamily="18" charset="-78"/>
                <a:cs typeface="Andalus" pitchFamily="18" charset="-78"/>
              </a:rPr>
              <a:t>Credits ou financement externe:</a:t>
            </a:r>
          </a:p>
          <a:p>
            <a:pPr>
              <a:buFontTx/>
              <a:buChar char="-"/>
            </a:pPr>
            <a:r>
              <a:rPr lang="en-US" sz="3600" b="1" dirty="0" smtClean="0">
                <a:solidFill>
                  <a:schemeClr val="tx2">
                    <a:lumMod val="75000"/>
                  </a:schemeClr>
                </a:solidFill>
                <a:latin typeface="Andalus" pitchFamily="18" charset="-78"/>
                <a:cs typeface="Andalus" pitchFamily="18" charset="-78"/>
              </a:rPr>
              <a:t>Credits bancaires</a:t>
            </a:r>
          </a:p>
          <a:p>
            <a:pPr>
              <a:buFontTx/>
              <a:buChar char="-"/>
            </a:pPr>
            <a:r>
              <a:rPr lang="en-US" sz="3600" b="1" dirty="0" smtClean="0">
                <a:solidFill>
                  <a:schemeClr val="tx2">
                    <a:lumMod val="75000"/>
                  </a:schemeClr>
                </a:solidFill>
                <a:latin typeface="Andalus" pitchFamily="18" charset="-78"/>
                <a:cs typeface="Andalus" pitchFamily="18" charset="-78"/>
              </a:rPr>
              <a:t>Leasing ou credit bail</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3"/>
          <p:cNvGrpSpPr>
            <a:grpSpLocks/>
          </p:cNvGrpSpPr>
          <p:nvPr/>
        </p:nvGrpSpPr>
        <p:grpSpPr bwMode="auto">
          <a:xfrm>
            <a:off x="179512" y="6021288"/>
            <a:ext cx="684212" cy="593725"/>
            <a:chOff x="108743115" y="109286040"/>
            <a:chExt cx="466813" cy="534560"/>
          </a:xfrm>
        </p:grpSpPr>
        <p:sp>
          <p:nvSpPr>
            <p:cNvPr id="1028" name="Rectangle 4" hidden="1"/>
            <p:cNvSpPr>
              <a:spLocks noChangeArrowheads="1" noChangeShapeType="1"/>
            </p:cNvSpPr>
            <p:nvPr/>
          </p:nvSpPr>
          <p:spPr bwMode="auto">
            <a:xfrm>
              <a:off x="108743115" y="109286040"/>
              <a:ext cx="466813" cy="534560"/>
            </a:xfrm>
            <a:prstGeom prst="rect">
              <a:avLst/>
            </a:prstGeom>
            <a:solidFill>
              <a:srgbClr val="FFFFFF"/>
            </a:solidFill>
            <a:ln w="9525" algn="ctr">
              <a:noFill/>
              <a:round/>
              <a:headEnd/>
              <a:tailEnd/>
            </a:ln>
            <a:effectLst/>
          </p:spPr>
          <p:txBody>
            <a:bodyPr vert="horz" wrap="square" lIns="36576" tIns="36576" rIns="36576" bIns="36576" numCol="1" anchor="t" anchorCtr="0" compatLnSpc="1">
              <a:prstTxWarp prst="textNoShape">
                <a:avLst/>
              </a:prstTxWarp>
            </a:bodyPr>
            <a:lstStyle/>
            <a:p>
              <a:endParaRPr lang="fr-FR" dirty="0"/>
            </a:p>
          </p:txBody>
        </p:sp>
        <p:sp>
          <p:nvSpPr>
            <p:cNvPr id="1029" name="Rectangle 5"/>
            <p:cNvSpPr>
              <a:spLocks noChangeArrowheads="1" noChangeShapeType="1"/>
            </p:cNvSpPr>
            <p:nvPr/>
          </p:nvSpPr>
          <p:spPr bwMode="auto">
            <a:xfrm>
              <a:off x="108743115" y="109286040"/>
              <a:ext cx="466813" cy="534560"/>
            </a:xfrm>
            <a:prstGeom prst="rect">
              <a:avLst/>
            </a:prstGeom>
            <a:solidFill>
              <a:srgbClr val="330066"/>
            </a:solidFill>
            <a:ln w="0" algn="in">
              <a:noFill/>
              <a:miter lim="800000"/>
              <a:headEnd/>
              <a:tailEnd/>
            </a:ln>
            <a:effectLst/>
          </p:spPr>
          <p:txBody>
            <a:bodyPr vert="horz" wrap="square" lIns="36576" tIns="36576" rIns="36576" bIns="36576" numCol="1" anchor="t" anchorCtr="0" compatLnSpc="1">
              <a:prstTxWarp prst="textNoShape">
                <a:avLst/>
              </a:prstTxWarp>
            </a:bodyPr>
            <a:lstStyle/>
            <a:p>
              <a:endParaRPr lang="fr-FR" dirty="0"/>
            </a:p>
          </p:txBody>
        </p:sp>
        <p:sp>
          <p:nvSpPr>
            <p:cNvPr id="1030" name="Rectangle 6"/>
            <p:cNvSpPr>
              <a:spLocks noChangeArrowheads="1" noChangeShapeType="1"/>
            </p:cNvSpPr>
            <p:nvPr/>
          </p:nvSpPr>
          <p:spPr bwMode="auto">
            <a:xfrm>
              <a:off x="108898716" y="109464223"/>
              <a:ext cx="155601" cy="178189"/>
            </a:xfrm>
            <a:prstGeom prst="rect">
              <a:avLst/>
            </a:prstGeom>
            <a:solidFill>
              <a:srgbClr val="CC3300"/>
            </a:solidFill>
            <a:ln w="0" algn="in">
              <a:noFill/>
              <a:miter lim="800000"/>
              <a:headEnd/>
              <a:tailEnd/>
            </a:ln>
            <a:effectLst/>
          </p:spPr>
          <p:txBody>
            <a:bodyPr vert="horz" wrap="square" lIns="36576" tIns="36576" rIns="36576" bIns="36576" numCol="1" anchor="t" anchorCtr="0" compatLnSpc="1">
              <a:prstTxWarp prst="textNoShape">
                <a:avLst/>
              </a:prstTxWarp>
            </a:bodyPr>
            <a:lstStyle/>
            <a:p>
              <a:endParaRPr lang="fr-FR" dirty="0"/>
            </a:p>
          </p:txBody>
        </p:sp>
        <p:sp>
          <p:nvSpPr>
            <p:cNvPr id="1031" name="AutoShape 7"/>
            <p:cNvSpPr>
              <a:spLocks noChangeArrowheads="1" noChangeShapeType="1"/>
            </p:cNvSpPr>
            <p:nvPr/>
          </p:nvSpPr>
          <p:spPr bwMode="auto">
            <a:xfrm>
              <a:off x="108743115" y="109286040"/>
              <a:ext cx="466813" cy="534560"/>
            </a:xfrm>
            <a:prstGeom prst="rtTriangle">
              <a:avLst/>
            </a:prstGeom>
            <a:solidFill>
              <a:srgbClr val="CC3300"/>
            </a:solidFill>
            <a:ln w="0" algn="in">
              <a:noFill/>
              <a:miter lim="800000"/>
              <a:headEnd/>
              <a:tailEnd/>
            </a:ln>
            <a:effectLst/>
          </p:spPr>
          <p:txBody>
            <a:bodyPr vert="horz" wrap="square" lIns="36576" tIns="36576" rIns="36576" bIns="36576" numCol="1" anchor="t" anchorCtr="0" compatLnSpc="1">
              <a:prstTxWarp prst="textNoShape">
                <a:avLst/>
              </a:prstTxWarp>
            </a:bodyPr>
            <a:lstStyle/>
            <a:p>
              <a:endParaRPr lang="fr-FR" dirty="0"/>
            </a:p>
          </p:txBody>
        </p:sp>
        <p:sp>
          <p:nvSpPr>
            <p:cNvPr id="1032" name="AutoShape 8"/>
            <p:cNvSpPr>
              <a:spLocks noChangeArrowheads="1" noChangeShapeType="1"/>
            </p:cNvSpPr>
            <p:nvPr/>
          </p:nvSpPr>
          <p:spPr bwMode="auto">
            <a:xfrm>
              <a:off x="108898716" y="109464223"/>
              <a:ext cx="155606" cy="178189"/>
            </a:xfrm>
            <a:prstGeom prst="rtTriangle">
              <a:avLst/>
            </a:prstGeom>
            <a:solidFill>
              <a:srgbClr val="330066"/>
            </a:solidFill>
            <a:ln w="0" algn="in">
              <a:noFill/>
              <a:miter lim="800000"/>
              <a:headEnd/>
              <a:tailEnd/>
            </a:ln>
            <a:effectLst/>
          </p:spPr>
          <p:txBody>
            <a:bodyPr vert="horz" wrap="square" lIns="36576" tIns="36576" rIns="36576" bIns="36576" numCol="1" anchor="t" anchorCtr="0" compatLnSpc="1">
              <a:prstTxWarp prst="textNoShape">
                <a:avLst/>
              </a:prstTxWarp>
            </a:bodyPr>
            <a:lstStyle/>
            <a:p>
              <a:endParaRPr lang="fr-FR" dirty="0"/>
            </a:p>
          </p:txBody>
        </p:sp>
      </p:grpSp>
      <p:sp>
        <p:nvSpPr>
          <p:cNvPr id="1033" name="Text Box 9"/>
          <p:cNvSpPr txBox="1">
            <a:spLocks noChangeArrowheads="1" noChangeShapeType="1"/>
          </p:cNvSpPr>
          <p:nvPr/>
        </p:nvSpPr>
        <p:spPr bwMode="auto">
          <a:xfrm>
            <a:off x="971600" y="6021288"/>
            <a:ext cx="936104" cy="576833"/>
          </a:xfrm>
          <a:prstGeom prst="rect">
            <a:avLst/>
          </a:prstGeom>
          <a:noFill/>
          <a:ln w="0" algn="in">
            <a:noFill/>
            <a:miter lim="800000"/>
            <a:headEnd/>
            <a:tailEnd/>
          </a:ln>
          <a:effectLst/>
        </p:spPr>
        <p:txBody>
          <a:bodyPr vert="horz" wrap="square" lIns="18000" tIns="18000" rIns="18000" bIns="1800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4000" b="1" i="0" u="none" strike="noStrike" cap="none" normalizeH="0" baseline="0" dirty="0" smtClean="0">
                <a:ln>
                  <a:noFill/>
                </a:ln>
                <a:solidFill>
                  <a:srgbClr val="330066"/>
                </a:solidFill>
                <a:effectLst/>
                <a:latin typeface="Georgia" pitchFamily="18" charset="0"/>
                <a:cs typeface="Arial" pitchFamily="34" charset="0"/>
              </a:rPr>
              <a:t>M</a:t>
            </a:r>
            <a:r>
              <a:rPr kumimoji="0" lang="fr-FR" sz="4000" b="1" i="0" u="none" strike="noStrike" cap="none" normalizeH="0" baseline="0" dirty="0" smtClean="0">
                <a:ln>
                  <a:noFill/>
                </a:ln>
                <a:solidFill>
                  <a:srgbClr val="CC3300"/>
                </a:solidFill>
                <a:effectLst/>
                <a:latin typeface="Georgia" pitchFamily="18" charset="0"/>
                <a:cs typeface="Arial" pitchFamily="34" charset="0"/>
              </a:rPr>
              <a:t>C</a:t>
            </a:r>
            <a:endParaRPr kumimoji="0" lang="fr-FR" sz="4000" b="0" i="0" u="none" strike="noStrike" cap="none" normalizeH="0" baseline="0" dirty="0" smtClean="0">
              <a:ln>
                <a:noFill/>
              </a:ln>
              <a:solidFill>
                <a:schemeClr val="tx1"/>
              </a:solidFill>
              <a:effectLst/>
              <a:latin typeface="Georgia" pitchFamily="18" charset="0"/>
              <a:cs typeface="Arial" pitchFamily="34" charset="0"/>
            </a:endParaRPr>
          </a:p>
        </p:txBody>
      </p:sp>
      <p:cxnSp>
        <p:nvCxnSpPr>
          <p:cNvPr id="12" name="Connecteur droit 11"/>
          <p:cNvCxnSpPr/>
          <p:nvPr/>
        </p:nvCxnSpPr>
        <p:spPr>
          <a:xfrm>
            <a:off x="0" y="5877272"/>
            <a:ext cx="9144000" cy="0"/>
          </a:xfrm>
          <a:prstGeom prst="line">
            <a:avLst/>
          </a:prstGeom>
        </p:spPr>
        <p:style>
          <a:lnRef idx="1">
            <a:schemeClr val="accent1"/>
          </a:lnRef>
          <a:fillRef idx="0">
            <a:schemeClr val="accent1"/>
          </a:fillRef>
          <a:effectRef idx="0">
            <a:schemeClr val="accent1"/>
          </a:effectRef>
          <a:fontRef idx="minor">
            <a:schemeClr val="tx1"/>
          </a:fontRef>
        </p:style>
      </p:cxnSp>
      <p:sp>
        <p:nvSpPr>
          <p:cNvPr id="15" name="Espace réservé du numéro de diapositive 14"/>
          <p:cNvSpPr>
            <a:spLocks noGrp="1"/>
          </p:cNvSpPr>
          <p:nvPr>
            <p:ph type="sldNum" sz="quarter" idx="12"/>
          </p:nvPr>
        </p:nvSpPr>
        <p:spPr/>
        <p:txBody>
          <a:bodyPr/>
          <a:lstStyle/>
          <a:p>
            <a:fld id="{5F5DCEA8-5F9B-4527-9A8C-6F85EFC3D922}" type="slidenum">
              <a:rPr lang="fr-FR" smtClean="0"/>
              <a:pPr/>
              <a:t>15</a:t>
            </a:fld>
            <a:endParaRPr lang="fr-FR"/>
          </a:p>
        </p:txBody>
      </p:sp>
      <p:sp>
        <p:nvSpPr>
          <p:cNvPr id="16" name="ZoneTexte 15"/>
          <p:cNvSpPr txBox="1"/>
          <p:nvPr/>
        </p:nvSpPr>
        <p:spPr>
          <a:xfrm>
            <a:off x="2123728" y="6093296"/>
            <a:ext cx="6840760" cy="523220"/>
          </a:xfrm>
          <a:prstGeom prst="rect">
            <a:avLst/>
          </a:prstGeom>
          <a:solidFill>
            <a:schemeClr val="accent2">
              <a:lumMod val="20000"/>
              <a:lumOff val="80000"/>
            </a:schemeClr>
          </a:solidFill>
          <a:ln>
            <a:solidFill>
              <a:schemeClr val="accent1"/>
            </a:solidFill>
          </a:ln>
        </p:spPr>
        <p:txBody>
          <a:bodyPr wrap="square" rtlCol="0">
            <a:spAutoFit/>
          </a:bodyPr>
          <a:lstStyle/>
          <a:p>
            <a:pPr algn="ctr"/>
            <a:r>
              <a:rPr lang="en-US" sz="2800" b="1" dirty="0" smtClean="0">
                <a:solidFill>
                  <a:schemeClr val="tx2">
                    <a:lumMod val="75000"/>
                  </a:schemeClr>
                </a:solidFill>
                <a:latin typeface="Andalus" pitchFamily="18" charset="-78"/>
                <a:cs typeface="Andalus" pitchFamily="18" charset="-78"/>
              </a:rPr>
              <a:t>Approches financieres de l’investissement</a:t>
            </a:r>
            <a:endParaRPr lang="fr-FR" sz="2800" b="1" dirty="0">
              <a:solidFill>
                <a:srgbClr val="7E0000"/>
              </a:solidFill>
            </a:endParaRPr>
          </a:p>
        </p:txBody>
      </p:sp>
      <p:sp>
        <p:nvSpPr>
          <p:cNvPr id="13" name="ZoneTexte 12"/>
          <p:cNvSpPr txBox="1"/>
          <p:nvPr/>
        </p:nvSpPr>
        <p:spPr>
          <a:xfrm>
            <a:off x="251520" y="980728"/>
            <a:ext cx="8496944" cy="646331"/>
          </a:xfrm>
          <a:prstGeom prst="rect">
            <a:avLst/>
          </a:prstGeom>
          <a:solidFill>
            <a:schemeClr val="accent2">
              <a:lumMod val="20000"/>
              <a:lumOff val="80000"/>
            </a:schemeClr>
          </a:solidFill>
          <a:ln>
            <a:solidFill>
              <a:schemeClr val="accent1"/>
            </a:solidFill>
          </a:ln>
        </p:spPr>
        <p:txBody>
          <a:bodyPr wrap="square" rtlCol="0">
            <a:spAutoFit/>
          </a:bodyPr>
          <a:lstStyle/>
          <a:p>
            <a:pPr algn="ctr"/>
            <a:r>
              <a:rPr lang="en-US" sz="3600" b="1" dirty="0" smtClean="0">
                <a:solidFill>
                  <a:schemeClr val="tx2">
                    <a:lumMod val="75000"/>
                  </a:schemeClr>
                </a:solidFill>
                <a:latin typeface="Andalus" pitchFamily="18" charset="-78"/>
                <a:cs typeface="Andalus" pitchFamily="18" charset="-78"/>
              </a:rPr>
              <a:t>Création - Intervenants</a:t>
            </a:r>
            <a:endParaRPr lang="fr-FR" sz="3600" b="1" dirty="0">
              <a:solidFill>
                <a:srgbClr val="7E0000"/>
              </a:solidFill>
            </a:endParaRPr>
          </a:p>
        </p:txBody>
      </p:sp>
      <p:sp>
        <p:nvSpPr>
          <p:cNvPr id="14" name="ZoneTexte 13"/>
          <p:cNvSpPr txBox="1"/>
          <p:nvPr/>
        </p:nvSpPr>
        <p:spPr>
          <a:xfrm>
            <a:off x="251520" y="1772816"/>
            <a:ext cx="8496944" cy="3970318"/>
          </a:xfrm>
          <a:prstGeom prst="rect">
            <a:avLst/>
          </a:prstGeom>
          <a:solidFill>
            <a:schemeClr val="accent2">
              <a:lumMod val="20000"/>
              <a:lumOff val="80000"/>
            </a:schemeClr>
          </a:solidFill>
          <a:ln>
            <a:solidFill>
              <a:schemeClr val="accent1"/>
            </a:solidFill>
          </a:ln>
        </p:spPr>
        <p:txBody>
          <a:bodyPr wrap="square" rtlCol="0">
            <a:spAutoFit/>
          </a:bodyPr>
          <a:lstStyle/>
          <a:p>
            <a:pPr>
              <a:buFontTx/>
              <a:buChar char="-"/>
            </a:pPr>
            <a:r>
              <a:rPr lang="en-US" sz="3600" b="1" dirty="0" smtClean="0">
                <a:solidFill>
                  <a:schemeClr val="tx2">
                    <a:lumMod val="75000"/>
                  </a:schemeClr>
                </a:solidFill>
                <a:latin typeface="Andalus" pitchFamily="18" charset="-78"/>
                <a:cs typeface="Andalus" pitchFamily="18" charset="-78"/>
              </a:rPr>
              <a:t>Les Fonds d’amorçage (Seed Funds), </a:t>
            </a:r>
          </a:p>
          <a:p>
            <a:pPr>
              <a:buFontTx/>
              <a:buChar char="-"/>
            </a:pPr>
            <a:r>
              <a:rPr lang="en-US" sz="3600" b="1" dirty="0" smtClean="0">
                <a:solidFill>
                  <a:schemeClr val="tx2">
                    <a:lumMod val="75000"/>
                  </a:schemeClr>
                </a:solidFill>
                <a:latin typeface="Andalus" pitchFamily="18" charset="-78"/>
                <a:cs typeface="Andalus" pitchFamily="18" charset="-78"/>
              </a:rPr>
              <a:t> Les Fonds de garantie,</a:t>
            </a:r>
          </a:p>
          <a:p>
            <a:pPr>
              <a:buFontTx/>
              <a:buChar char="-"/>
            </a:pPr>
            <a:r>
              <a:rPr lang="en-US" sz="3600" b="1" dirty="0" smtClean="0">
                <a:solidFill>
                  <a:schemeClr val="tx2">
                    <a:lumMod val="75000"/>
                  </a:schemeClr>
                </a:solidFill>
                <a:latin typeface="Andalus" pitchFamily="18" charset="-78"/>
                <a:cs typeface="Andalus" pitchFamily="18" charset="-78"/>
              </a:rPr>
              <a:t>Les Societés d’Investissements a Capital Risque (SICAR),</a:t>
            </a:r>
          </a:p>
          <a:p>
            <a:pPr>
              <a:buFontTx/>
              <a:buChar char="-"/>
            </a:pPr>
            <a:r>
              <a:rPr lang="en-US" sz="3600" b="1" dirty="0" smtClean="0">
                <a:solidFill>
                  <a:schemeClr val="tx2">
                    <a:lumMod val="75000"/>
                  </a:schemeClr>
                </a:solidFill>
                <a:latin typeface="Andalus" pitchFamily="18" charset="-78"/>
                <a:cs typeface="Andalus" pitchFamily="18" charset="-78"/>
              </a:rPr>
              <a:t>Les Etablissements de Micro Finance (EMF)</a:t>
            </a:r>
          </a:p>
          <a:p>
            <a:pPr>
              <a:buFontTx/>
              <a:buChar char="-"/>
            </a:pPr>
            <a:r>
              <a:rPr lang="en-US" sz="3600" b="1" dirty="0" smtClean="0">
                <a:solidFill>
                  <a:schemeClr val="tx2">
                    <a:lumMod val="75000"/>
                  </a:schemeClr>
                </a:solidFill>
                <a:latin typeface="Andalus" pitchFamily="18" charset="-78"/>
                <a:cs typeface="Andalus" pitchFamily="18" charset="-78"/>
              </a:rPr>
              <a:t> Les programmes speciaux d’investissements</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3"/>
          <p:cNvGrpSpPr>
            <a:grpSpLocks/>
          </p:cNvGrpSpPr>
          <p:nvPr/>
        </p:nvGrpSpPr>
        <p:grpSpPr bwMode="auto">
          <a:xfrm>
            <a:off x="179512" y="6021288"/>
            <a:ext cx="684212" cy="593725"/>
            <a:chOff x="108743115" y="109286040"/>
            <a:chExt cx="466813" cy="534560"/>
          </a:xfrm>
        </p:grpSpPr>
        <p:sp>
          <p:nvSpPr>
            <p:cNvPr id="1028" name="Rectangle 4" hidden="1"/>
            <p:cNvSpPr>
              <a:spLocks noChangeArrowheads="1" noChangeShapeType="1"/>
            </p:cNvSpPr>
            <p:nvPr/>
          </p:nvSpPr>
          <p:spPr bwMode="auto">
            <a:xfrm>
              <a:off x="108743115" y="109286040"/>
              <a:ext cx="466813" cy="534560"/>
            </a:xfrm>
            <a:prstGeom prst="rect">
              <a:avLst/>
            </a:prstGeom>
            <a:solidFill>
              <a:srgbClr val="FFFFFF"/>
            </a:solidFill>
            <a:ln w="9525" algn="ctr">
              <a:noFill/>
              <a:round/>
              <a:headEnd/>
              <a:tailEnd/>
            </a:ln>
            <a:effectLst/>
          </p:spPr>
          <p:txBody>
            <a:bodyPr vert="horz" wrap="square" lIns="36576" tIns="36576" rIns="36576" bIns="36576" numCol="1" anchor="t" anchorCtr="0" compatLnSpc="1">
              <a:prstTxWarp prst="textNoShape">
                <a:avLst/>
              </a:prstTxWarp>
            </a:bodyPr>
            <a:lstStyle/>
            <a:p>
              <a:endParaRPr lang="fr-FR" dirty="0"/>
            </a:p>
          </p:txBody>
        </p:sp>
        <p:sp>
          <p:nvSpPr>
            <p:cNvPr id="1029" name="Rectangle 5"/>
            <p:cNvSpPr>
              <a:spLocks noChangeArrowheads="1" noChangeShapeType="1"/>
            </p:cNvSpPr>
            <p:nvPr/>
          </p:nvSpPr>
          <p:spPr bwMode="auto">
            <a:xfrm>
              <a:off x="108743115" y="109286040"/>
              <a:ext cx="466813" cy="534560"/>
            </a:xfrm>
            <a:prstGeom prst="rect">
              <a:avLst/>
            </a:prstGeom>
            <a:solidFill>
              <a:srgbClr val="330066"/>
            </a:solidFill>
            <a:ln w="0" algn="in">
              <a:noFill/>
              <a:miter lim="800000"/>
              <a:headEnd/>
              <a:tailEnd/>
            </a:ln>
            <a:effectLst/>
          </p:spPr>
          <p:txBody>
            <a:bodyPr vert="horz" wrap="square" lIns="36576" tIns="36576" rIns="36576" bIns="36576" numCol="1" anchor="t" anchorCtr="0" compatLnSpc="1">
              <a:prstTxWarp prst="textNoShape">
                <a:avLst/>
              </a:prstTxWarp>
            </a:bodyPr>
            <a:lstStyle/>
            <a:p>
              <a:endParaRPr lang="fr-FR" dirty="0"/>
            </a:p>
          </p:txBody>
        </p:sp>
        <p:sp>
          <p:nvSpPr>
            <p:cNvPr id="1030" name="Rectangle 6"/>
            <p:cNvSpPr>
              <a:spLocks noChangeArrowheads="1" noChangeShapeType="1"/>
            </p:cNvSpPr>
            <p:nvPr/>
          </p:nvSpPr>
          <p:spPr bwMode="auto">
            <a:xfrm>
              <a:off x="108898716" y="109464223"/>
              <a:ext cx="155601" cy="178189"/>
            </a:xfrm>
            <a:prstGeom prst="rect">
              <a:avLst/>
            </a:prstGeom>
            <a:solidFill>
              <a:srgbClr val="CC3300"/>
            </a:solidFill>
            <a:ln w="0" algn="in">
              <a:noFill/>
              <a:miter lim="800000"/>
              <a:headEnd/>
              <a:tailEnd/>
            </a:ln>
            <a:effectLst/>
          </p:spPr>
          <p:txBody>
            <a:bodyPr vert="horz" wrap="square" lIns="36576" tIns="36576" rIns="36576" bIns="36576" numCol="1" anchor="t" anchorCtr="0" compatLnSpc="1">
              <a:prstTxWarp prst="textNoShape">
                <a:avLst/>
              </a:prstTxWarp>
            </a:bodyPr>
            <a:lstStyle/>
            <a:p>
              <a:endParaRPr lang="fr-FR" dirty="0"/>
            </a:p>
          </p:txBody>
        </p:sp>
        <p:sp>
          <p:nvSpPr>
            <p:cNvPr id="1031" name="AutoShape 7"/>
            <p:cNvSpPr>
              <a:spLocks noChangeArrowheads="1" noChangeShapeType="1"/>
            </p:cNvSpPr>
            <p:nvPr/>
          </p:nvSpPr>
          <p:spPr bwMode="auto">
            <a:xfrm>
              <a:off x="108743115" y="109286040"/>
              <a:ext cx="466813" cy="534560"/>
            </a:xfrm>
            <a:prstGeom prst="rtTriangle">
              <a:avLst/>
            </a:prstGeom>
            <a:solidFill>
              <a:srgbClr val="CC3300"/>
            </a:solidFill>
            <a:ln w="0" algn="in">
              <a:noFill/>
              <a:miter lim="800000"/>
              <a:headEnd/>
              <a:tailEnd/>
            </a:ln>
            <a:effectLst/>
          </p:spPr>
          <p:txBody>
            <a:bodyPr vert="horz" wrap="square" lIns="36576" tIns="36576" rIns="36576" bIns="36576" numCol="1" anchor="t" anchorCtr="0" compatLnSpc="1">
              <a:prstTxWarp prst="textNoShape">
                <a:avLst/>
              </a:prstTxWarp>
            </a:bodyPr>
            <a:lstStyle/>
            <a:p>
              <a:endParaRPr lang="fr-FR" dirty="0"/>
            </a:p>
          </p:txBody>
        </p:sp>
        <p:sp>
          <p:nvSpPr>
            <p:cNvPr id="1032" name="AutoShape 8"/>
            <p:cNvSpPr>
              <a:spLocks noChangeArrowheads="1" noChangeShapeType="1"/>
            </p:cNvSpPr>
            <p:nvPr/>
          </p:nvSpPr>
          <p:spPr bwMode="auto">
            <a:xfrm>
              <a:off x="108898716" y="109464223"/>
              <a:ext cx="155606" cy="178189"/>
            </a:xfrm>
            <a:prstGeom prst="rtTriangle">
              <a:avLst/>
            </a:prstGeom>
            <a:solidFill>
              <a:srgbClr val="330066"/>
            </a:solidFill>
            <a:ln w="0" algn="in">
              <a:noFill/>
              <a:miter lim="800000"/>
              <a:headEnd/>
              <a:tailEnd/>
            </a:ln>
            <a:effectLst/>
          </p:spPr>
          <p:txBody>
            <a:bodyPr vert="horz" wrap="square" lIns="36576" tIns="36576" rIns="36576" bIns="36576" numCol="1" anchor="t" anchorCtr="0" compatLnSpc="1">
              <a:prstTxWarp prst="textNoShape">
                <a:avLst/>
              </a:prstTxWarp>
            </a:bodyPr>
            <a:lstStyle/>
            <a:p>
              <a:endParaRPr lang="fr-FR" dirty="0"/>
            </a:p>
          </p:txBody>
        </p:sp>
      </p:grpSp>
      <p:sp>
        <p:nvSpPr>
          <p:cNvPr id="1033" name="Text Box 9"/>
          <p:cNvSpPr txBox="1">
            <a:spLocks noChangeArrowheads="1" noChangeShapeType="1"/>
          </p:cNvSpPr>
          <p:nvPr/>
        </p:nvSpPr>
        <p:spPr bwMode="auto">
          <a:xfrm>
            <a:off x="971600" y="6021288"/>
            <a:ext cx="936104" cy="576833"/>
          </a:xfrm>
          <a:prstGeom prst="rect">
            <a:avLst/>
          </a:prstGeom>
          <a:noFill/>
          <a:ln w="0" algn="in">
            <a:noFill/>
            <a:miter lim="800000"/>
            <a:headEnd/>
            <a:tailEnd/>
          </a:ln>
          <a:effectLst/>
        </p:spPr>
        <p:txBody>
          <a:bodyPr vert="horz" wrap="square" lIns="18000" tIns="18000" rIns="18000" bIns="1800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4000" b="1" i="0" u="none" strike="noStrike" cap="none" normalizeH="0" baseline="0" dirty="0" smtClean="0">
                <a:ln>
                  <a:noFill/>
                </a:ln>
                <a:solidFill>
                  <a:srgbClr val="330066"/>
                </a:solidFill>
                <a:effectLst/>
                <a:latin typeface="Georgia" pitchFamily="18" charset="0"/>
                <a:cs typeface="Arial" pitchFamily="34" charset="0"/>
              </a:rPr>
              <a:t>M</a:t>
            </a:r>
            <a:r>
              <a:rPr kumimoji="0" lang="fr-FR" sz="4000" b="1" i="0" u="none" strike="noStrike" cap="none" normalizeH="0" baseline="0" dirty="0" smtClean="0">
                <a:ln>
                  <a:noFill/>
                </a:ln>
                <a:solidFill>
                  <a:srgbClr val="CC3300"/>
                </a:solidFill>
                <a:effectLst/>
                <a:latin typeface="Georgia" pitchFamily="18" charset="0"/>
                <a:cs typeface="Arial" pitchFamily="34" charset="0"/>
              </a:rPr>
              <a:t>C</a:t>
            </a:r>
            <a:endParaRPr kumimoji="0" lang="fr-FR" sz="4000" b="0" i="0" u="none" strike="noStrike" cap="none" normalizeH="0" baseline="0" dirty="0" smtClean="0">
              <a:ln>
                <a:noFill/>
              </a:ln>
              <a:solidFill>
                <a:schemeClr val="tx1"/>
              </a:solidFill>
              <a:effectLst/>
              <a:latin typeface="Georgia" pitchFamily="18" charset="0"/>
              <a:cs typeface="Arial" pitchFamily="34" charset="0"/>
            </a:endParaRPr>
          </a:p>
        </p:txBody>
      </p:sp>
      <p:cxnSp>
        <p:nvCxnSpPr>
          <p:cNvPr id="12" name="Connecteur droit 11"/>
          <p:cNvCxnSpPr/>
          <p:nvPr/>
        </p:nvCxnSpPr>
        <p:spPr>
          <a:xfrm>
            <a:off x="0" y="5877272"/>
            <a:ext cx="9144000" cy="0"/>
          </a:xfrm>
          <a:prstGeom prst="line">
            <a:avLst/>
          </a:prstGeom>
        </p:spPr>
        <p:style>
          <a:lnRef idx="1">
            <a:schemeClr val="accent1"/>
          </a:lnRef>
          <a:fillRef idx="0">
            <a:schemeClr val="accent1"/>
          </a:fillRef>
          <a:effectRef idx="0">
            <a:schemeClr val="accent1"/>
          </a:effectRef>
          <a:fontRef idx="minor">
            <a:schemeClr val="tx1"/>
          </a:fontRef>
        </p:style>
      </p:cxnSp>
      <p:sp>
        <p:nvSpPr>
          <p:cNvPr id="15" name="Espace réservé du numéro de diapositive 14"/>
          <p:cNvSpPr>
            <a:spLocks noGrp="1"/>
          </p:cNvSpPr>
          <p:nvPr>
            <p:ph type="sldNum" sz="quarter" idx="12"/>
          </p:nvPr>
        </p:nvSpPr>
        <p:spPr/>
        <p:txBody>
          <a:bodyPr/>
          <a:lstStyle/>
          <a:p>
            <a:fld id="{5F5DCEA8-5F9B-4527-9A8C-6F85EFC3D922}" type="slidenum">
              <a:rPr lang="fr-FR" smtClean="0"/>
              <a:pPr/>
              <a:t>16</a:t>
            </a:fld>
            <a:endParaRPr lang="fr-FR"/>
          </a:p>
        </p:txBody>
      </p:sp>
      <p:sp>
        <p:nvSpPr>
          <p:cNvPr id="16" name="ZoneTexte 15"/>
          <p:cNvSpPr txBox="1"/>
          <p:nvPr/>
        </p:nvSpPr>
        <p:spPr>
          <a:xfrm>
            <a:off x="2123728" y="6093296"/>
            <a:ext cx="6840760" cy="523220"/>
          </a:xfrm>
          <a:prstGeom prst="rect">
            <a:avLst/>
          </a:prstGeom>
          <a:solidFill>
            <a:schemeClr val="accent2">
              <a:lumMod val="20000"/>
              <a:lumOff val="80000"/>
            </a:schemeClr>
          </a:solidFill>
          <a:ln>
            <a:solidFill>
              <a:schemeClr val="accent1"/>
            </a:solidFill>
          </a:ln>
        </p:spPr>
        <p:txBody>
          <a:bodyPr wrap="square" rtlCol="0">
            <a:spAutoFit/>
          </a:bodyPr>
          <a:lstStyle/>
          <a:p>
            <a:pPr algn="ctr"/>
            <a:r>
              <a:rPr lang="en-US" sz="2800" b="1" dirty="0" smtClean="0">
                <a:solidFill>
                  <a:schemeClr val="tx2">
                    <a:lumMod val="75000"/>
                  </a:schemeClr>
                </a:solidFill>
                <a:latin typeface="Andalus" pitchFamily="18" charset="-78"/>
                <a:cs typeface="Andalus" pitchFamily="18" charset="-78"/>
              </a:rPr>
              <a:t>Approches financieres de l’investissement</a:t>
            </a:r>
            <a:endParaRPr lang="fr-FR" sz="2800" b="1" dirty="0">
              <a:solidFill>
                <a:srgbClr val="7E0000"/>
              </a:solidFill>
            </a:endParaRPr>
          </a:p>
        </p:txBody>
      </p:sp>
      <p:sp>
        <p:nvSpPr>
          <p:cNvPr id="13" name="ZoneTexte 12"/>
          <p:cNvSpPr txBox="1"/>
          <p:nvPr/>
        </p:nvSpPr>
        <p:spPr>
          <a:xfrm>
            <a:off x="251520" y="980728"/>
            <a:ext cx="8496944" cy="646331"/>
          </a:xfrm>
          <a:prstGeom prst="rect">
            <a:avLst/>
          </a:prstGeom>
          <a:solidFill>
            <a:schemeClr val="accent2">
              <a:lumMod val="20000"/>
              <a:lumOff val="80000"/>
            </a:schemeClr>
          </a:solidFill>
          <a:ln>
            <a:solidFill>
              <a:schemeClr val="accent1"/>
            </a:solidFill>
          </a:ln>
        </p:spPr>
        <p:txBody>
          <a:bodyPr wrap="square" rtlCol="0">
            <a:spAutoFit/>
          </a:bodyPr>
          <a:lstStyle/>
          <a:p>
            <a:pPr algn="ctr"/>
            <a:r>
              <a:rPr lang="en-US" sz="3600" b="1" dirty="0" smtClean="0">
                <a:solidFill>
                  <a:schemeClr val="tx2">
                    <a:lumMod val="75000"/>
                  </a:schemeClr>
                </a:solidFill>
                <a:latin typeface="Andalus" pitchFamily="18" charset="-78"/>
                <a:cs typeface="Andalus" pitchFamily="18" charset="-78"/>
              </a:rPr>
              <a:t>Création - Intervenants</a:t>
            </a:r>
            <a:endParaRPr lang="fr-FR" sz="3600" b="1" dirty="0">
              <a:solidFill>
                <a:srgbClr val="7E0000"/>
              </a:solidFill>
            </a:endParaRPr>
          </a:p>
        </p:txBody>
      </p:sp>
      <p:sp>
        <p:nvSpPr>
          <p:cNvPr id="14" name="ZoneTexte 13"/>
          <p:cNvSpPr txBox="1"/>
          <p:nvPr/>
        </p:nvSpPr>
        <p:spPr>
          <a:xfrm>
            <a:off x="251520" y="2420888"/>
            <a:ext cx="8496944" cy="1754326"/>
          </a:xfrm>
          <a:prstGeom prst="rect">
            <a:avLst/>
          </a:prstGeom>
          <a:solidFill>
            <a:schemeClr val="accent2">
              <a:lumMod val="20000"/>
              <a:lumOff val="80000"/>
            </a:schemeClr>
          </a:solidFill>
          <a:ln>
            <a:solidFill>
              <a:schemeClr val="accent1"/>
            </a:solidFill>
          </a:ln>
        </p:spPr>
        <p:txBody>
          <a:bodyPr wrap="square" rtlCol="0">
            <a:spAutoFit/>
          </a:bodyPr>
          <a:lstStyle/>
          <a:p>
            <a:pPr>
              <a:buFontTx/>
              <a:buChar char="-"/>
            </a:pPr>
            <a:r>
              <a:rPr lang="en-US" sz="3600" b="1" dirty="0" smtClean="0">
                <a:solidFill>
                  <a:schemeClr val="tx2">
                    <a:lumMod val="75000"/>
                  </a:schemeClr>
                </a:solidFill>
                <a:latin typeface="Andalus" pitchFamily="18" charset="-78"/>
                <a:cs typeface="Andalus" pitchFamily="18" charset="-78"/>
              </a:rPr>
              <a:t>Les Business Angels,</a:t>
            </a:r>
          </a:p>
          <a:p>
            <a:pPr>
              <a:buFontTx/>
              <a:buChar char="-"/>
            </a:pPr>
            <a:r>
              <a:rPr lang="en-US" sz="3600" b="1" dirty="0" smtClean="0">
                <a:solidFill>
                  <a:schemeClr val="tx2">
                    <a:lumMod val="75000"/>
                  </a:schemeClr>
                </a:solidFill>
                <a:latin typeface="Andalus" pitchFamily="18" charset="-78"/>
                <a:cs typeface="Andalus" pitchFamily="18" charset="-78"/>
              </a:rPr>
              <a:t> Le financement participatif (Croud funding)</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3"/>
          <p:cNvGrpSpPr>
            <a:grpSpLocks/>
          </p:cNvGrpSpPr>
          <p:nvPr/>
        </p:nvGrpSpPr>
        <p:grpSpPr bwMode="auto">
          <a:xfrm>
            <a:off x="179512" y="6021288"/>
            <a:ext cx="684212" cy="593725"/>
            <a:chOff x="108743115" y="109286040"/>
            <a:chExt cx="466813" cy="534560"/>
          </a:xfrm>
        </p:grpSpPr>
        <p:sp>
          <p:nvSpPr>
            <p:cNvPr id="1028" name="Rectangle 4" hidden="1"/>
            <p:cNvSpPr>
              <a:spLocks noChangeArrowheads="1" noChangeShapeType="1"/>
            </p:cNvSpPr>
            <p:nvPr/>
          </p:nvSpPr>
          <p:spPr bwMode="auto">
            <a:xfrm>
              <a:off x="108743115" y="109286040"/>
              <a:ext cx="466813" cy="534560"/>
            </a:xfrm>
            <a:prstGeom prst="rect">
              <a:avLst/>
            </a:prstGeom>
            <a:solidFill>
              <a:srgbClr val="FFFFFF"/>
            </a:solidFill>
            <a:ln w="9525" algn="ctr">
              <a:noFill/>
              <a:round/>
              <a:headEnd/>
              <a:tailEnd/>
            </a:ln>
            <a:effectLst/>
          </p:spPr>
          <p:txBody>
            <a:bodyPr vert="horz" wrap="square" lIns="36576" tIns="36576" rIns="36576" bIns="36576" numCol="1" anchor="t" anchorCtr="0" compatLnSpc="1">
              <a:prstTxWarp prst="textNoShape">
                <a:avLst/>
              </a:prstTxWarp>
            </a:bodyPr>
            <a:lstStyle/>
            <a:p>
              <a:endParaRPr lang="fr-FR" dirty="0"/>
            </a:p>
          </p:txBody>
        </p:sp>
        <p:sp>
          <p:nvSpPr>
            <p:cNvPr id="1029" name="Rectangle 5"/>
            <p:cNvSpPr>
              <a:spLocks noChangeArrowheads="1" noChangeShapeType="1"/>
            </p:cNvSpPr>
            <p:nvPr/>
          </p:nvSpPr>
          <p:spPr bwMode="auto">
            <a:xfrm>
              <a:off x="108743115" y="109286040"/>
              <a:ext cx="466813" cy="534560"/>
            </a:xfrm>
            <a:prstGeom prst="rect">
              <a:avLst/>
            </a:prstGeom>
            <a:solidFill>
              <a:srgbClr val="330066"/>
            </a:solidFill>
            <a:ln w="0" algn="in">
              <a:noFill/>
              <a:miter lim="800000"/>
              <a:headEnd/>
              <a:tailEnd/>
            </a:ln>
            <a:effectLst/>
          </p:spPr>
          <p:txBody>
            <a:bodyPr vert="horz" wrap="square" lIns="36576" tIns="36576" rIns="36576" bIns="36576" numCol="1" anchor="t" anchorCtr="0" compatLnSpc="1">
              <a:prstTxWarp prst="textNoShape">
                <a:avLst/>
              </a:prstTxWarp>
            </a:bodyPr>
            <a:lstStyle/>
            <a:p>
              <a:endParaRPr lang="fr-FR" dirty="0"/>
            </a:p>
          </p:txBody>
        </p:sp>
        <p:sp>
          <p:nvSpPr>
            <p:cNvPr id="1030" name="Rectangle 6"/>
            <p:cNvSpPr>
              <a:spLocks noChangeArrowheads="1" noChangeShapeType="1"/>
            </p:cNvSpPr>
            <p:nvPr/>
          </p:nvSpPr>
          <p:spPr bwMode="auto">
            <a:xfrm>
              <a:off x="108898716" y="109464223"/>
              <a:ext cx="155601" cy="178189"/>
            </a:xfrm>
            <a:prstGeom prst="rect">
              <a:avLst/>
            </a:prstGeom>
            <a:solidFill>
              <a:srgbClr val="CC3300"/>
            </a:solidFill>
            <a:ln w="0" algn="in">
              <a:noFill/>
              <a:miter lim="800000"/>
              <a:headEnd/>
              <a:tailEnd/>
            </a:ln>
            <a:effectLst/>
          </p:spPr>
          <p:txBody>
            <a:bodyPr vert="horz" wrap="square" lIns="36576" tIns="36576" rIns="36576" bIns="36576" numCol="1" anchor="t" anchorCtr="0" compatLnSpc="1">
              <a:prstTxWarp prst="textNoShape">
                <a:avLst/>
              </a:prstTxWarp>
            </a:bodyPr>
            <a:lstStyle/>
            <a:p>
              <a:endParaRPr lang="fr-FR" dirty="0"/>
            </a:p>
          </p:txBody>
        </p:sp>
        <p:sp>
          <p:nvSpPr>
            <p:cNvPr id="1031" name="AutoShape 7"/>
            <p:cNvSpPr>
              <a:spLocks noChangeArrowheads="1" noChangeShapeType="1"/>
            </p:cNvSpPr>
            <p:nvPr/>
          </p:nvSpPr>
          <p:spPr bwMode="auto">
            <a:xfrm>
              <a:off x="108743115" y="109286040"/>
              <a:ext cx="466813" cy="534560"/>
            </a:xfrm>
            <a:prstGeom prst="rtTriangle">
              <a:avLst/>
            </a:prstGeom>
            <a:solidFill>
              <a:srgbClr val="CC3300"/>
            </a:solidFill>
            <a:ln w="0" algn="in">
              <a:noFill/>
              <a:miter lim="800000"/>
              <a:headEnd/>
              <a:tailEnd/>
            </a:ln>
            <a:effectLst/>
          </p:spPr>
          <p:txBody>
            <a:bodyPr vert="horz" wrap="square" lIns="36576" tIns="36576" rIns="36576" bIns="36576" numCol="1" anchor="t" anchorCtr="0" compatLnSpc="1">
              <a:prstTxWarp prst="textNoShape">
                <a:avLst/>
              </a:prstTxWarp>
            </a:bodyPr>
            <a:lstStyle/>
            <a:p>
              <a:endParaRPr lang="fr-FR" dirty="0"/>
            </a:p>
          </p:txBody>
        </p:sp>
        <p:sp>
          <p:nvSpPr>
            <p:cNvPr id="1032" name="AutoShape 8"/>
            <p:cNvSpPr>
              <a:spLocks noChangeArrowheads="1" noChangeShapeType="1"/>
            </p:cNvSpPr>
            <p:nvPr/>
          </p:nvSpPr>
          <p:spPr bwMode="auto">
            <a:xfrm>
              <a:off x="108898716" y="109464223"/>
              <a:ext cx="155606" cy="178189"/>
            </a:xfrm>
            <a:prstGeom prst="rtTriangle">
              <a:avLst/>
            </a:prstGeom>
            <a:solidFill>
              <a:srgbClr val="330066"/>
            </a:solidFill>
            <a:ln w="0" algn="in">
              <a:noFill/>
              <a:miter lim="800000"/>
              <a:headEnd/>
              <a:tailEnd/>
            </a:ln>
            <a:effectLst/>
          </p:spPr>
          <p:txBody>
            <a:bodyPr vert="horz" wrap="square" lIns="36576" tIns="36576" rIns="36576" bIns="36576" numCol="1" anchor="t" anchorCtr="0" compatLnSpc="1">
              <a:prstTxWarp prst="textNoShape">
                <a:avLst/>
              </a:prstTxWarp>
            </a:bodyPr>
            <a:lstStyle/>
            <a:p>
              <a:endParaRPr lang="fr-FR" dirty="0"/>
            </a:p>
          </p:txBody>
        </p:sp>
      </p:grpSp>
      <p:sp>
        <p:nvSpPr>
          <p:cNvPr id="1033" name="Text Box 9"/>
          <p:cNvSpPr txBox="1">
            <a:spLocks noChangeArrowheads="1" noChangeShapeType="1"/>
          </p:cNvSpPr>
          <p:nvPr/>
        </p:nvSpPr>
        <p:spPr bwMode="auto">
          <a:xfrm>
            <a:off x="971600" y="6021288"/>
            <a:ext cx="936104" cy="576833"/>
          </a:xfrm>
          <a:prstGeom prst="rect">
            <a:avLst/>
          </a:prstGeom>
          <a:noFill/>
          <a:ln w="0" algn="in">
            <a:noFill/>
            <a:miter lim="800000"/>
            <a:headEnd/>
            <a:tailEnd/>
          </a:ln>
          <a:effectLst/>
        </p:spPr>
        <p:txBody>
          <a:bodyPr vert="horz" wrap="square" lIns="18000" tIns="18000" rIns="18000" bIns="1800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4000" b="1" i="0" u="none" strike="noStrike" cap="none" normalizeH="0" baseline="0" dirty="0" smtClean="0">
                <a:ln>
                  <a:noFill/>
                </a:ln>
                <a:solidFill>
                  <a:srgbClr val="330066"/>
                </a:solidFill>
                <a:effectLst/>
                <a:latin typeface="Georgia" pitchFamily="18" charset="0"/>
                <a:cs typeface="Arial" pitchFamily="34" charset="0"/>
              </a:rPr>
              <a:t>M</a:t>
            </a:r>
            <a:r>
              <a:rPr kumimoji="0" lang="fr-FR" sz="4000" b="1" i="0" u="none" strike="noStrike" cap="none" normalizeH="0" baseline="0" dirty="0" smtClean="0">
                <a:ln>
                  <a:noFill/>
                </a:ln>
                <a:solidFill>
                  <a:srgbClr val="CC3300"/>
                </a:solidFill>
                <a:effectLst/>
                <a:latin typeface="Georgia" pitchFamily="18" charset="0"/>
                <a:cs typeface="Arial" pitchFamily="34" charset="0"/>
              </a:rPr>
              <a:t>C</a:t>
            </a:r>
            <a:endParaRPr kumimoji="0" lang="fr-FR" sz="4000" b="0" i="0" u="none" strike="noStrike" cap="none" normalizeH="0" baseline="0" dirty="0" smtClean="0">
              <a:ln>
                <a:noFill/>
              </a:ln>
              <a:solidFill>
                <a:schemeClr val="tx1"/>
              </a:solidFill>
              <a:effectLst/>
              <a:latin typeface="Georgia" pitchFamily="18" charset="0"/>
              <a:cs typeface="Arial" pitchFamily="34" charset="0"/>
            </a:endParaRPr>
          </a:p>
        </p:txBody>
      </p:sp>
      <p:cxnSp>
        <p:nvCxnSpPr>
          <p:cNvPr id="12" name="Connecteur droit 11"/>
          <p:cNvCxnSpPr/>
          <p:nvPr/>
        </p:nvCxnSpPr>
        <p:spPr>
          <a:xfrm>
            <a:off x="0" y="5877272"/>
            <a:ext cx="9144000" cy="0"/>
          </a:xfrm>
          <a:prstGeom prst="line">
            <a:avLst/>
          </a:prstGeom>
        </p:spPr>
        <p:style>
          <a:lnRef idx="1">
            <a:schemeClr val="accent1"/>
          </a:lnRef>
          <a:fillRef idx="0">
            <a:schemeClr val="accent1"/>
          </a:fillRef>
          <a:effectRef idx="0">
            <a:schemeClr val="accent1"/>
          </a:effectRef>
          <a:fontRef idx="minor">
            <a:schemeClr val="tx1"/>
          </a:fontRef>
        </p:style>
      </p:cxnSp>
      <p:sp>
        <p:nvSpPr>
          <p:cNvPr id="15" name="Espace réservé du numéro de diapositive 14"/>
          <p:cNvSpPr>
            <a:spLocks noGrp="1"/>
          </p:cNvSpPr>
          <p:nvPr>
            <p:ph type="sldNum" sz="quarter" idx="12"/>
          </p:nvPr>
        </p:nvSpPr>
        <p:spPr/>
        <p:txBody>
          <a:bodyPr/>
          <a:lstStyle/>
          <a:p>
            <a:fld id="{5F5DCEA8-5F9B-4527-9A8C-6F85EFC3D922}" type="slidenum">
              <a:rPr lang="fr-FR" smtClean="0"/>
              <a:pPr/>
              <a:t>17</a:t>
            </a:fld>
            <a:endParaRPr lang="fr-FR"/>
          </a:p>
        </p:txBody>
      </p:sp>
      <p:sp>
        <p:nvSpPr>
          <p:cNvPr id="16" name="ZoneTexte 15"/>
          <p:cNvSpPr txBox="1"/>
          <p:nvPr/>
        </p:nvSpPr>
        <p:spPr>
          <a:xfrm>
            <a:off x="2123728" y="6093296"/>
            <a:ext cx="6840760" cy="523220"/>
          </a:xfrm>
          <a:prstGeom prst="rect">
            <a:avLst/>
          </a:prstGeom>
          <a:solidFill>
            <a:schemeClr val="accent2">
              <a:lumMod val="20000"/>
              <a:lumOff val="80000"/>
            </a:schemeClr>
          </a:solidFill>
          <a:ln>
            <a:solidFill>
              <a:schemeClr val="accent1"/>
            </a:solidFill>
          </a:ln>
        </p:spPr>
        <p:txBody>
          <a:bodyPr wrap="square" rtlCol="0">
            <a:spAutoFit/>
          </a:bodyPr>
          <a:lstStyle/>
          <a:p>
            <a:pPr algn="ctr"/>
            <a:r>
              <a:rPr lang="en-US" sz="2800" b="1" dirty="0" smtClean="0">
                <a:solidFill>
                  <a:schemeClr val="tx2">
                    <a:lumMod val="75000"/>
                  </a:schemeClr>
                </a:solidFill>
                <a:latin typeface="Andalus" pitchFamily="18" charset="-78"/>
                <a:cs typeface="Andalus" pitchFamily="18" charset="-78"/>
              </a:rPr>
              <a:t>Approches financieres de l’investissement</a:t>
            </a:r>
            <a:endParaRPr lang="fr-FR" sz="2800" b="1" dirty="0">
              <a:solidFill>
                <a:srgbClr val="7E0000"/>
              </a:solidFill>
            </a:endParaRPr>
          </a:p>
        </p:txBody>
      </p:sp>
      <p:sp>
        <p:nvSpPr>
          <p:cNvPr id="13" name="ZoneTexte 12"/>
          <p:cNvSpPr txBox="1"/>
          <p:nvPr/>
        </p:nvSpPr>
        <p:spPr>
          <a:xfrm>
            <a:off x="251520" y="980728"/>
            <a:ext cx="8496944" cy="646331"/>
          </a:xfrm>
          <a:prstGeom prst="rect">
            <a:avLst/>
          </a:prstGeom>
          <a:solidFill>
            <a:schemeClr val="accent2">
              <a:lumMod val="20000"/>
              <a:lumOff val="80000"/>
            </a:schemeClr>
          </a:solidFill>
          <a:ln>
            <a:solidFill>
              <a:schemeClr val="accent1"/>
            </a:solidFill>
          </a:ln>
        </p:spPr>
        <p:txBody>
          <a:bodyPr wrap="square" rtlCol="0">
            <a:spAutoFit/>
          </a:bodyPr>
          <a:lstStyle/>
          <a:p>
            <a:pPr algn="ctr"/>
            <a:r>
              <a:rPr lang="en-US" sz="3600" b="1" dirty="0" smtClean="0">
                <a:solidFill>
                  <a:schemeClr val="tx2">
                    <a:lumMod val="75000"/>
                  </a:schemeClr>
                </a:solidFill>
                <a:latin typeface="Andalus" pitchFamily="18" charset="-78"/>
                <a:cs typeface="Andalus" pitchFamily="18" charset="-78"/>
              </a:rPr>
              <a:t>Production- Intervenants</a:t>
            </a:r>
            <a:endParaRPr lang="fr-FR" sz="3600" b="1" dirty="0">
              <a:solidFill>
                <a:srgbClr val="7E0000"/>
              </a:solidFill>
            </a:endParaRPr>
          </a:p>
        </p:txBody>
      </p:sp>
      <p:sp>
        <p:nvSpPr>
          <p:cNvPr id="14" name="ZoneTexte 13"/>
          <p:cNvSpPr txBox="1"/>
          <p:nvPr/>
        </p:nvSpPr>
        <p:spPr>
          <a:xfrm>
            <a:off x="251520" y="2204864"/>
            <a:ext cx="8496944" cy="3416320"/>
          </a:xfrm>
          <a:prstGeom prst="rect">
            <a:avLst/>
          </a:prstGeom>
          <a:solidFill>
            <a:schemeClr val="accent2">
              <a:lumMod val="20000"/>
              <a:lumOff val="80000"/>
            </a:schemeClr>
          </a:solidFill>
          <a:ln>
            <a:solidFill>
              <a:schemeClr val="accent1"/>
            </a:solidFill>
          </a:ln>
        </p:spPr>
        <p:txBody>
          <a:bodyPr wrap="square" rtlCol="0">
            <a:spAutoFit/>
          </a:bodyPr>
          <a:lstStyle/>
          <a:p>
            <a:pPr>
              <a:buFontTx/>
              <a:buChar char="-"/>
            </a:pPr>
            <a:r>
              <a:rPr lang="en-US" sz="3600" b="1" dirty="0" smtClean="0">
                <a:solidFill>
                  <a:schemeClr val="tx2">
                    <a:lumMod val="75000"/>
                  </a:schemeClr>
                </a:solidFill>
                <a:latin typeface="Andalus" pitchFamily="18" charset="-78"/>
                <a:cs typeface="Andalus" pitchFamily="18" charset="-78"/>
              </a:rPr>
              <a:t>Les Banques commerciales,</a:t>
            </a:r>
          </a:p>
          <a:p>
            <a:pPr>
              <a:buFontTx/>
              <a:buChar char="-"/>
            </a:pPr>
            <a:r>
              <a:rPr lang="en-US" sz="3600" b="1" dirty="0" smtClean="0">
                <a:solidFill>
                  <a:schemeClr val="tx2">
                    <a:lumMod val="75000"/>
                  </a:schemeClr>
                </a:solidFill>
                <a:latin typeface="Andalus" pitchFamily="18" charset="-78"/>
                <a:cs typeface="Andalus" pitchFamily="18" charset="-78"/>
              </a:rPr>
              <a:t>Les societes de leasing ou de credit-bail,</a:t>
            </a:r>
          </a:p>
          <a:p>
            <a:pPr>
              <a:buFontTx/>
              <a:buChar char="-"/>
            </a:pPr>
            <a:r>
              <a:rPr lang="en-US" sz="3600" b="1" dirty="0" smtClean="0">
                <a:solidFill>
                  <a:schemeClr val="tx2">
                    <a:lumMod val="75000"/>
                  </a:schemeClr>
                </a:solidFill>
                <a:latin typeface="Andalus" pitchFamily="18" charset="-78"/>
                <a:cs typeface="Andalus" pitchFamily="18" charset="-78"/>
              </a:rPr>
              <a:t> les Etablissements de Micro Finance,</a:t>
            </a:r>
          </a:p>
          <a:p>
            <a:pPr>
              <a:buFontTx/>
              <a:buChar char="-"/>
            </a:pPr>
            <a:r>
              <a:rPr lang="en-US" sz="3600" b="1" dirty="0" smtClean="0">
                <a:solidFill>
                  <a:schemeClr val="tx2">
                    <a:lumMod val="75000"/>
                  </a:schemeClr>
                </a:solidFill>
                <a:latin typeface="Andalus" pitchFamily="18" charset="-78"/>
                <a:cs typeface="Andalus" pitchFamily="18" charset="-78"/>
              </a:rPr>
              <a:t> les Fonds spéciaux d’investissement,</a:t>
            </a:r>
          </a:p>
          <a:p>
            <a:pPr>
              <a:buFontTx/>
              <a:buChar char="-"/>
            </a:pPr>
            <a:r>
              <a:rPr lang="en-US" sz="3600" b="1" dirty="0" smtClean="0">
                <a:solidFill>
                  <a:schemeClr val="tx2">
                    <a:lumMod val="75000"/>
                  </a:schemeClr>
                </a:solidFill>
                <a:latin typeface="Andalus" pitchFamily="18" charset="-78"/>
                <a:cs typeface="Andalus" pitchFamily="18" charset="-78"/>
              </a:rPr>
              <a:t> le Croud Funding,</a:t>
            </a:r>
          </a:p>
          <a:p>
            <a:pPr>
              <a:buFontTx/>
              <a:buChar char="-"/>
            </a:pPr>
            <a:r>
              <a:rPr lang="en-US" sz="3600" b="1" dirty="0" smtClean="0">
                <a:solidFill>
                  <a:schemeClr val="tx2">
                    <a:lumMod val="75000"/>
                  </a:schemeClr>
                </a:solidFill>
                <a:latin typeface="Andalus" pitchFamily="18" charset="-78"/>
                <a:cs typeface="Andalus" pitchFamily="18" charset="-78"/>
              </a:rPr>
              <a:t>…</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3"/>
          <p:cNvGrpSpPr>
            <a:grpSpLocks/>
          </p:cNvGrpSpPr>
          <p:nvPr/>
        </p:nvGrpSpPr>
        <p:grpSpPr bwMode="auto">
          <a:xfrm>
            <a:off x="179512" y="6021288"/>
            <a:ext cx="684212" cy="593725"/>
            <a:chOff x="108743115" y="109286040"/>
            <a:chExt cx="466813" cy="534560"/>
          </a:xfrm>
        </p:grpSpPr>
        <p:sp>
          <p:nvSpPr>
            <p:cNvPr id="1028" name="Rectangle 4" hidden="1"/>
            <p:cNvSpPr>
              <a:spLocks noChangeArrowheads="1" noChangeShapeType="1"/>
            </p:cNvSpPr>
            <p:nvPr/>
          </p:nvSpPr>
          <p:spPr bwMode="auto">
            <a:xfrm>
              <a:off x="108743115" y="109286040"/>
              <a:ext cx="466813" cy="534560"/>
            </a:xfrm>
            <a:prstGeom prst="rect">
              <a:avLst/>
            </a:prstGeom>
            <a:solidFill>
              <a:srgbClr val="FFFFFF"/>
            </a:solidFill>
            <a:ln w="9525" algn="ctr">
              <a:noFill/>
              <a:round/>
              <a:headEnd/>
              <a:tailEnd/>
            </a:ln>
            <a:effectLst/>
          </p:spPr>
          <p:txBody>
            <a:bodyPr vert="horz" wrap="square" lIns="36576" tIns="36576" rIns="36576" bIns="36576" numCol="1" anchor="t" anchorCtr="0" compatLnSpc="1">
              <a:prstTxWarp prst="textNoShape">
                <a:avLst/>
              </a:prstTxWarp>
            </a:bodyPr>
            <a:lstStyle/>
            <a:p>
              <a:endParaRPr lang="fr-FR" dirty="0"/>
            </a:p>
          </p:txBody>
        </p:sp>
        <p:sp>
          <p:nvSpPr>
            <p:cNvPr id="1029" name="Rectangle 5"/>
            <p:cNvSpPr>
              <a:spLocks noChangeArrowheads="1" noChangeShapeType="1"/>
            </p:cNvSpPr>
            <p:nvPr/>
          </p:nvSpPr>
          <p:spPr bwMode="auto">
            <a:xfrm>
              <a:off x="108743115" y="109286040"/>
              <a:ext cx="466813" cy="534560"/>
            </a:xfrm>
            <a:prstGeom prst="rect">
              <a:avLst/>
            </a:prstGeom>
            <a:solidFill>
              <a:srgbClr val="330066"/>
            </a:solidFill>
            <a:ln w="0" algn="in">
              <a:noFill/>
              <a:miter lim="800000"/>
              <a:headEnd/>
              <a:tailEnd/>
            </a:ln>
            <a:effectLst/>
          </p:spPr>
          <p:txBody>
            <a:bodyPr vert="horz" wrap="square" lIns="36576" tIns="36576" rIns="36576" bIns="36576" numCol="1" anchor="t" anchorCtr="0" compatLnSpc="1">
              <a:prstTxWarp prst="textNoShape">
                <a:avLst/>
              </a:prstTxWarp>
            </a:bodyPr>
            <a:lstStyle/>
            <a:p>
              <a:endParaRPr lang="fr-FR" dirty="0"/>
            </a:p>
          </p:txBody>
        </p:sp>
        <p:sp>
          <p:nvSpPr>
            <p:cNvPr id="1030" name="Rectangle 6"/>
            <p:cNvSpPr>
              <a:spLocks noChangeArrowheads="1" noChangeShapeType="1"/>
            </p:cNvSpPr>
            <p:nvPr/>
          </p:nvSpPr>
          <p:spPr bwMode="auto">
            <a:xfrm>
              <a:off x="108898716" y="109464223"/>
              <a:ext cx="155601" cy="178189"/>
            </a:xfrm>
            <a:prstGeom prst="rect">
              <a:avLst/>
            </a:prstGeom>
            <a:solidFill>
              <a:srgbClr val="CC3300"/>
            </a:solidFill>
            <a:ln w="0" algn="in">
              <a:noFill/>
              <a:miter lim="800000"/>
              <a:headEnd/>
              <a:tailEnd/>
            </a:ln>
            <a:effectLst/>
          </p:spPr>
          <p:txBody>
            <a:bodyPr vert="horz" wrap="square" lIns="36576" tIns="36576" rIns="36576" bIns="36576" numCol="1" anchor="t" anchorCtr="0" compatLnSpc="1">
              <a:prstTxWarp prst="textNoShape">
                <a:avLst/>
              </a:prstTxWarp>
            </a:bodyPr>
            <a:lstStyle/>
            <a:p>
              <a:endParaRPr lang="fr-FR" dirty="0"/>
            </a:p>
          </p:txBody>
        </p:sp>
        <p:sp>
          <p:nvSpPr>
            <p:cNvPr id="1031" name="AutoShape 7"/>
            <p:cNvSpPr>
              <a:spLocks noChangeArrowheads="1" noChangeShapeType="1"/>
            </p:cNvSpPr>
            <p:nvPr/>
          </p:nvSpPr>
          <p:spPr bwMode="auto">
            <a:xfrm>
              <a:off x="108743115" y="109286040"/>
              <a:ext cx="466813" cy="534560"/>
            </a:xfrm>
            <a:prstGeom prst="rtTriangle">
              <a:avLst/>
            </a:prstGeom>
            <a:solidFill>
              <a:srgbClr val="CC3300"/>
            </a:solidFill>
            <a:ln w="0" algn="in">
              <a:noFill/>
              <a:miter lim="800000"/>
              <a:headEnd/>
              <a:tailEnd/>
            </a:ln>
            <a:effectLst/>
          </p:spPr>
          <p:txBody>
            <a:bodyPr vert="horz" wrap="square" lIns="36576" tIns="36576" rIns="36576" bIns="36576" numCol="1" anchor="t" anchorCtr="0" compatLnSpc="1">
              <a:prstTxWarp prst="textNoShape">
                <a:avLst/>
              </a:prstTxWarp>
            </a:bodyPr>
            <a:lstStyle/>
            <a:p>
              <a:endParaRPr lang="fr-FR" dirty="0"/>
            </a:p>
          </p:txBody>
        </p:sp>
        <p:sp>
          <p:nvSpPr>
            <p:cNvPr id="1032" name="AutoShape 8"/>
            <p:cNvSpPr>
              <a:spLocks noChangeArrowheads="1" noChangeShapeType="1"/>
            </p:cNvSpPr>
            <p:nvPr/>
          </p:nvSpPr>
          <p:spPr bwMode="auto">
            <a:xfrm>
              <a:off x="108898716" y="109464223"/>
              <a:ext cx="155606" cy="178189"/>
            </a:xfrm>
            <a:prstGeom prst="rtTriangle">
              <a:avLst/>
            </a:prstGeom>
            <a:solidFill>
              <a:srgbClr val="330066"/>
            </a:solidFill>
            <a:ln w="0" algn="in">
              <a:noFill/>
              <a:miter lim="800000"/>
              <a:headEnd/>
              <a:tailEnd/>
            </a:ln>
            <a:effectLst/>
          </p:spPr>
          <p:txBody>
            <a:bodyPr vert="horz" wrap="square" lIns="36576" tIns="36576" rIns="36576" bIns="36576" numCol="1" anchor="t" anchorCtr="0" compatLnSpc="1">
              <a:prstTxWarp prst="textNoShape">
                <a:avLst/>
              </a:prstTxWarp>
            </a:bodyPr>
            <a:lstStyle/>
            <a:p>
              <a:endParaRPr lang="fr-FR" dirty="0"/>
            </a:p>
          </p:txBody>
        </p:sp>
      </p:grpSp>
      <p:sp>
        <p:nvSpPr>
          <p:cNvPr id="1033" name="Text Box 9"/>
          <p:cNvSpPr txBox="1">
            <a:spLocks noChangeArrowheads="1" noChangeShapeType="1"/>
          </p:cNvSpPr>
          <p:nvPr/>
        </p:nvSpPr>
        <p:spPr bwMode="auto">
          <a:xfrm>
            <a:off x="971600" y="6021288"/>
            <a:ext cx="936104" cy="576833"/>
          </a:xfrm>
          <a:prstGeom prst="rect">
            <a:avLst/>
          </a:prstGeom>
          <a:noFill/>
          <a:ln w="0" algn="in">
            <a:noFill/>
            <a:miter lim="800000"/>
            <a:headEnd/>
            <a:tailEnd/>
          </a:ln>
          <a:effectLst/>
        </p:spPr>
        <p:txBody>
          <a:bodyPr vert="horz" wrap="square" lIns="18000" tIns="18000" rIns="18000" bIns="1800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4000" b="1" i="0" u="none" strike="noStrike" cap="none" normalizeH="0" baseline="0" dirty="0" smtClean="0">
                <a:ln>
                  <a:noFill/>
                </a:ln>
                <a:solidFill>
                  <a:srgbClr val="330066"/>
                </a:solidFill>
                <a:effectLst/>
                <a:latin typeface="Georgia" pitchFamily="18" charset="0"/>
                <a:cs typeface="Arial" pitchFamily="34" charset="0"/>
              </a:rPr>
              <a:t>M</a:t>
            </a:r>
            <a:r>
              <a:rPr kumimoji="0" lang="fr-FR" sz="4000" b="1" i="0" u="none" strike="noStrike" cap="none" normalizeH="0" baseline="0" dirty="0" smtClean="0">
                <a:ln>
                  <a:noFill/>
                </a:ln>
                <a:solidFill>
                  <a:srgbClr val="CC3300"/>
                </a:solidFill>
                <a:effectLst/>
                <a:latin typeface="Georgia" pitchFamily="18" charset="0"/>
                <a:cs typeface="Arial" pitchFamily="34" charset="0"/>
              </a:rPr>
              <a:t>C</a:t>
            </a:r>
            <a:endParaRPr kumimoji="0" lang="fr-FR" sz="4000" b="0" i="0" u="none" strike="noStrike" cap="none" normalizeH="0" baseline="0" dirty="0" smtClean="0">
              <a:ln>
                <a:noFill/>
              </a:ln>
              <a:solidFill>
                <a:schemeClr val="tx1"/>
              </a:solidFill>
              <a:effectLst/>
              <a:latin typeface="Georgia" pitchFamily="18" charset="0"/>
              <a:cs typeface="Arial" pitchFamily="34" charset="0"/>
            </a:endParaRPr>
          </a:p>
        </p:txBody>
      </p:sp>
      <p:cxnSp>
        <p:nvCxnSpPr>
          <p:cNvPr id="12" name="Connecteur droit 11"/>
          <p:cNvCxnSpPr/>
          <p:nvPr/>
        </p:nvCxnSpPr>
        <p:spPr>
          <a:xfrm>
            <a:off x="0" y="5877272"/>
            <a:ext cx="9144000" cy="0"/>
          </a:xfrm>
          <a:prstGeom prst="line">
            <a:avLst/>
          </a:prstGeom>
        </p:spPr>
        <p:style>
          <a:lnRef idx="1">
            <a:schemeClr val="accent1"/>
          </a:lnRef>
          <a:fillRef idx="0">
            <a:schemeClr val="accent1"/>
          </a:fillRef>
          <a:effectRef idx="0">
            <a:schemeClr val="accent1"/>
          </a:effectRef>
          <a:fontRef idx="minor">
            <a:schemeClr val="tx1"/>
          </a:fontRef>
        </p:style>
      </p:cxnSp>
      <p:sp>
        <p:nvSpPr>
          <p:cNvPr id="15" name="Espace réservé du numéro de diapositive 14"/>
          <p:cNvSpPr>
            <a:spLocks noGrp="1"/>
          </p:cNvSpPr>
          <p:nvPr>
            <p:ph type="sldNum" sz="quarter" idx="12"/>
          </p:nvPr>
        </p:nvSpPr>
        <p:spPr/>
        <p:txBody>
          <a:bodyPr/>
          <a:lstStyle/>
          <a:p>
            <a:fld id="{5F5DCEA8-5F9B-4527-9A8C-6F85EFC3D922}" type="slidenum">
              <a:rPr lang="fr-FR" smtClean="0"/>
              <a:pPr/>
              <a:t>18</a:t>
            </a:fld>
            <a:endParaRPr lang="fr-FR"/>
          </a:p>
        </p:txBody>
      </p:sp>
      <p:sp>
        <p:nvSpPr>
          <p:cNvPr id="16" name="ZoneTexte 15"/>
          <p:cNvSpPr txBox="1"/>
          <p:nvPr/>
        </p:nvSpPr>
        <p:spPr>
          <a:xfrm>
            <a:off x="2123728" y="6093296"/>
            <a:ext cx="6840760" cy="523220"/>
          </a:xfrm>
          <a:prstGeom prst="rect">
            <a:avLst/>
          </a:prstGeom>
          <a:solidFill>
            <a:schemeClr val="accent2">
              <a:lumMod val="20000"/>
              <a:lumOff val="80000"/>
            </a:schemeClr>
          </a:solidFill>
          <a:ln>
            <a:solidFill>
              <a:schemeClr val="accent1"/>
            </a:solidFill>
          </a:ln>
        </p:spPr>
        <p:txBody>
          <a:bodyPr wrap="square" rtlCol="0">
            <a:spAutoFit/>
          </a:bodyPr>
          <a:lstStyle/>
          <a:p>
            <a:pPr algn="ctr"/>
            <a:r>
              <a:rPr lang="en-US" sz="2800" b="1" dirty="0" smtClean="0">
                <a:solidFill>
                  <a:schemeClr val="tx2">
                    <a:lumMod val="75000"/>
                  </a:schemeClr>
                </a:solidFill>
                <a:latin typeface="Andalus" pitchFamily="18" charset="-78"/>
                <a:cs typeface="Andalus" pitchFamily="18" charset="-78"/>
              </a:rPr>
              <a:t>Approches financieres de l’investissement</a:t>
            </a:r>
            <a:endParaRPr lang="fr-FR" sz="2800" b="1" dirty="0">
              <a:solidFill>
                <a:srgbClr val="7E0000"/>
              </a:solidFill>
            </a:endParaRPr>
          </a:p>
        </p:txBody>
      </p:sp>
      <p:sp>
        <p:nvSpPr>
          <p:cNvPr id="13" name="ZoneTexte 12"/>
          <p:cNvSpPr txBox="1"/>
          <p:nvPr/>
        </p:nvSpPr>
        <p:spPr>
          <a:xfrm>
            <a:off x="251520" y="404664"/>
            <a:ext cx="8496944" cy="646331"/>
          </a:xfrm>
          <a:prstGeom prst="rect">
            <a:avLst/>
          </a:prstGeom>
          <a:solidFill>
            <a:schemeClr val="accent2">
              <a:lumMod val="20000"/>
              <a:lumOff val="80000"/>
            </a:schemeClr>
          </a:solidFill>
          <a:ln>
            <a:solidFill>
              <a:schemeClr val="accent1"/>
            </a:solidFill>
          </a:ln>
        </p:spPr>
        <p:txBody>
          <a:bodyPr wrap="square" rtlCol="0">
            <a:spAutoFit/>
          </a:bodyPr>
          <a:lstStyle/>
          <a:p>
            <a:pPr algn="ctr"/>
            <a:r>
              <a:rPr lang="en-US" sz="3600" b="1" dirty="0" smtClean="0">
                <a:solidFill>
                  <a:schemeClr val="tx2">
                    <a:lumMod val="75000"/>
                  </a:schemeClr>
                </a:solidFill>
                <a:latin typeface="Andalus" pitchFamily="18" charset="-78"/>
                <a:cs typeface="Andalus" pitchFamily="18" charset="-78"/>
              </a:rPr>
              <a:t>Croissance – extension - Intervenants</a:t>
            </a:r>
            <a:endParaRPr lang="fr-FR" sz="3600" b="1" dirty="0">
              <a:solidFill>
                <a:srgbClr val="7E0000"/>
              </a:solidFill>
            </a:endParaRPr>
          </a:p>
        </p:txBody>
      </p:sp>
      <p:sp>
        <p:nvSpPr>
          <p:cNvPr id="14" name="ZoneTexte 13"/>
          <p:cNvSpPr txBox="1"/>
          <p:nvPr/>
        </p:nvSpPr>
        <p:spPr>
          <a:xfrm>
            <a:off x="251520" y="1196752"/>
            <a:ext cx="8496944" cy="4524315"/>
          </a:xfrm>
          <a:prstGeom prst="rect">
            <a:avLst/>
          </a:prstGeom>
          <a:solidFill>
            <a:schemeClr val="accent2">
              <a:lumMod val="20000"/>
              <a:lumOff val="80000"/>
            </a:schemeClr>
          </a:solidFill>
          <a:ln>
            <a:solidFill>
              <a:schemeClr val="accent1"/>
            </a:solidFill>
          </a:ln>
        </p:spPr>
        <p:txBody>
          <a:bodyPr wrap="square" rtlCol="0">
            <a:spAutoFit/>
          </a:bodyPr>
          <a:lstStyle/>
          <a:p>
            <a:pPr>
              <a:buFontTx/>
              <a:buChar char="-"/>
            </a:pPr>
            <a:r>
              <a:rPr lang="en-US" sz="3600" b="1" dirty="0" smtClean="0">
                <a:solidFill>
                  <a:schemeClr val="tx2">
                    <a:lumMod val="75000"/>
                  </a:schemeClr>
                </a:solidFill>
                <a:latin typeface="Andalus" pitchFamily="18" charset="-78"/>
                <a:cs typeface="Andalus" pitchFamily="18" charset="-78"/>
              </a:rPr>
              <a:t>Les Banques commerciales,</a:t>
            </a:r>
          </a:p>
          <a:p>
            <a:pPr>
              <a:buFontTx/>
              <a:buChar char="-"/>
            </a:pPr>
            <a:r>
              <a:rPr lang="en-US" sz="3600" b="1" dirty="0" smtClean="0">
                <a:solidFill>
                  <a:schemeClr val="tx2">
                    <a:lumMod val="75000"/>
                  </a:schemeClr>
                </a:solidFill>
                <a:latin typeface="Andalus" pitchFamily="18" charset="-78"/>
                <a:cs typeface="Andalus" pitchFamily="18" charset="-78"/>
              </a:rPr>
              <a:t> Les banques de developpement,</a:t>
            </a:r>
          </a:p>
          <a:p>
            <a:pPr>
              <a:buFontTx/>
              <a:buChar char="-"/>
            </a:pPr>
            <a:r>
              <a:rPr lang="en-US" sz="3600" b="1" dirty="0" smtClean="0">
                <a:solidFill>
                  <a:schemeClr val="tx2">
                    <a:lumMod val="75000"/>
                  </a:schemeClr>
                </a:solidFill>
                <a:latin typeface="Andalus" pitchFamily="18" charset="-78"/>
                <a:cs typeface="Andalus" pitchFamily="18" charset="-78"/>
              </a:rPr>
              <a:t>Les SICARs, </a:t>
            </a:r>
          </a:p>
          <a:p>
            <a:pPr>
              <a:buFontTx/>
              <a:buChar char="-"/>
            </a:pPr>
            <a:r>
              <a:rPr lang="en-US" sz="3600" b="1" dirty="0" smtClean="0">
                <a:solidFill>
                  <a:schemeClr val="tx2">
                    <a:lumMod val="75000"/>
                  </a:schemeClr>
                </a:solidFill>
                <a:latin typeface="Andalus" pitchFamily="18" charset="-78"/>
                <a:cs typeface="Andalus" pitchFamily="18" charset="-78"/>
              </a:rPr>
              <a:t>Les societes de leasing ou de credit-bail,</a:t>
            </a:r>
          </a:p>
          <a:p>
            <a:pPr>
              <a:buFontTx/>
              <a:buChar char="-"/>
            </a:pPr>
            <a:r>
              <a:rPr lang="en-US" sz="3600" b="1" dirty="0" smtClean="0">
                <a:solidFill>
                  <a:schemeClr val="tx2">
                    <a:lumMod val="75000"/>
                  </a:schemeClr>
                </a:solidFill>
                <a:latin typeface="Andalus" pitchFamily="18" charset="-78"/>
                <a:cs typeface="Andalus" pitchFamily="18" charset="-78"/>
              </a:rPr>
              <a:t> les Etablissements de Micro Finance,</a:t>
            </a:r>
          </a:p>
          <a:p>
            <a:pPr>
              <a:buFontTx/>
              <a:buChar char="-"/>
            </a:pPr>
            <a:r>
              <a:rPr lang="en-US" sz="3600" b="1" dirty="0" smtClean="0">
                <a:solidFill>
                  <a:schemeClr val="tx2">
                    <a:lumMod val="75000"/>
                  </a:schemeClr>
                </a:solidFill>
                <a:latin typeface="Andalus" pitchFamily="18" charset="-78"/>
                <a:cs typeface="Andalus" pitchFamily="18" charset="-78"/>
              </a:rPr>
              <a:t> les Fonds speciaux d’investissement,</a:t>
            </a:r>
          </a:p>
          <a:p>
            <a:pPr>
              <a:buFontTx/>
              <a:buChar char="-"/>
            </a:pPr>
            <a:r>
              <a:rPr lang="en-US" sz="3600" b="1" dirty="0" smtClean="0">
                <a:solidFill>
                  <a:schemeClr val="tx2">
                    <a:lumMod val="75000"/>
                  </a:schemeClr>
                </a:solidFill>
                <a:latin typeface="Andalus" pitchFamily="18" charset="-78"/>
                <a:cs typeface="Andalus" pitchFamily="18" charset="-78"/>
              </a:rPr>
              <a:t> le Croud Funding,</a:t>
            </a:r>
          </a:p>
          <a:p>
            <a:pPr>
              <a:buFontTx/>
              <a:buChar char="-"/>
            </a:pPr>
            <a:r>
              <a:rPr lang="en-US" sz="3600" b="1" dirty="0" smtClean="0">
                <a:solidFill>
                  <a:schemeClr val="tx2">
                    <a:lumMod val="75000"/>
                  </a:schemeClr>
                </a:solidFill>
                <a:latin typeface="Andalus" pitchFamily="18" charset="-78"/>
                <a:cs typeface="Andalus" pitchFamily="18" charset="-78"/>
              </a:rPr>
              <a:t>…</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3"/>
          <p:cNvGrpSpPr>
            <a:grpSpLocks/>
          </p:cNvGrpSpPr>
          <p:nvPr/>
        </p:nvGrpSpPr>
        <p:grpSpPr bwMode="auto">
          <a:xfrm>
            <a:off x="179512" y="6021288"/>
            <a:ext cx="684212" cy="593725"/>
            <a:chOff x="108743115" y="109286040"/>
            <a:chExt cx="466813" cy="534560"/>
          </a:xfrm>
        </p:grpSpPr>
        <p:sp>
          <p:nvSpPr>
            <p:cNvPr id="1028" name="Rectangle 4" hidden="1"/>
            <p:cNvSpPr>
              <a:spLocks noChangeArrowheads="1" noChangeShapeType="1"/>
            </p:cNvSpPr>
            <p:nvPr/>
          </p:nvSpPr>
          <p:spPr bwMode="auto">
            <a:xfrm>
              <a:off x="108743115" y="109286040"/>
              <a:ext cx="466813" cy="534560"/>
            </a:xfrm>
            <a:prstGeom prst="rect">
              <a:avLst/>
            </a:prstGeom>
            <a:solidFill>
              <a:srgbClr val="FFFFFF"/>
            </a:solidFill>
            <a:ln w="9525" algn="ctr">
              <a:noFill/>
              <a:round/>
              <a:headEnd/>
              <a:tailEnd/>
            </a:ln>
            <a:effectLst/>
          </p:spPr>
          <p:txBody>
            <a:bodyPr vert="horz" wrap="square" lIns="36576" tIns="36576" rIns="36576" bIns="36576" numCol="1" anchor="t" anchorCtr="0" compatLnSpc="1">
              <a:prstTxWarp prst="textNoShape">
                <a:avLst/>
              </a:prstTxWarp>
            </a:bodyPr>
            <a:lstStyle/>
            <a:p>
              <a:endParaRPr lang="fr-FR" dirty="0"/>
            </a:p>
          </p:txBody>
        </p:sp>
        <p:sp>
          <p:nvSpPr>
            <p:cNvPr id="1029" name="Rectangle 5"/>
            <p:cNvSpPr>
              <a:spLocks noChangeArrowheads="1" noChangeShapeType="1"/>
            </p:cNvSpPr>
            <p:nvPr/>
          </p:nvSpPr>
          <p:spPr bwMode="auto">
            <a:xfrm>
              <a:off x="108743115" y="109286040"/>
              <a:ext cx="466813" cy="534560"/>
            </a:xfrm>
            <a:prstGeom prst="rect">
              <a:avLst/>
            </a:prstGeom>
            <a:solidFill>
              <a:srgbClr val="330066"/>
            </a:solidFill>
            <a:ln w="0" algn="in">
              <a:noFill/>
              <a:miter lim="800000"/>
              <a:headEnd/>
              <a:tailEnd/>
            </a:ln>
            <a:effectLst/>
          </p:spPr>
          <p:txBody>
            <a:bodyPr vert="horz" wrap="square" lIns="36576" tIns="36576" rIns="36576" bIns="36576" numCol="1" anchor="t" anchorCtr="0" compatLnSpc="1">
              <a:prstTxWarp prst="textNoShape">
                <a:avLst/>
              </a:prstTxWarp>
            </a:bodyPr>
            <a:lstStyle/>
            <a:p>
              <a:endParaRPr lang="fr-FR" dirty="0"/>
            </a:p>
          </p:txBody>
        </p:sp>
        <p:sp>
          <p:nvSpPr>
            <p:cNvPr id="1030" name="Rectangle 6"/>
            <p:cNvSpPr>
              <a:spLocks noChangeArrowheads="1" noChangeShapeType="1"/>
            </p:cNvSpPr>
            <p:nvPr/>
          </p:nvSpPr>
          <p:spPr bwMode="auto">
            <a:xfrm>
              <a:off x="108898716" y="109464223"/>
              <a:ext cx="155601" cy="178189"/>
            </a:xfrm>
            <a:prstGeom prst="rect">
              <a:avLst/>
            </a:prstGeom>
            <a:solidFill>
              <a:srgbClr val="CC3300"/>
            </a:solidFill>
            <a:ln w="0" algn="in">
              <a:noFill/>
              <a:miter lim="800000"/>
              <a:headEnd/>
              <a:tailEnd/>
            </a:ln>
            <a:effectLst/>
          </p:spPr>
          <p:txBody>
            <a:bodyPr vert="horz" wrap="square" lIns="36576" tIns="36576" rIns="36576" bIns="36576" numCol="1" anchor="t" anchorCtr="0" compatLnSpc="1">
              <a:prstTxWarp prst="textNoShape">
                <a:avLst/>
              </a:prstTxWarp>
            </a:bodyPr>
            <a:lstStyle/>
            <a:p>
              <a:endParaRPr lang="fr-FR" dirty="0"/>
            </a:p>
          </p:txBody>
        </p:sp>
        <p:sp>
          <p:nvSpPr>
            <p:cNvPr id="1031" name="AutoShape 7"/>
            <p:cNvSpPr>
              <a:spLocks noChangeArrowheads="1" noChangeShapeType="1"/>
            </p:cNvSpPr>
            <p:nvPr/>
          </p:nvSpPr>
          <p:spPr bwMode="auto">
            <a:xfrm>
              <a:off x="108743115" y="109286040"/>
              <a:ext cx="466813" cy="534560"/>
            </a:xfrm>
            <a:prstGeom prst="rtTriangle">
              <a:avLst/>
            </a:prstGeom>
            <a:solidFill>
              <a:srgbClr val="CC3300"/>
            </a:solidFill>
            <a:ln w="0" algn="in">
              <a:noFill/>
              <a:miter lim="800000"/>
              <a:headEnd/>
              <a:tailEnd/>
            </a:ln>
            <a:effectLst/>
          </p:spPr>
          <p:txBody>
            <a:bodyPr vert="horz" wrap="square" lIns="36576" tIns="36576" rIns="36576" bIns="36576" numCol="1" anchor="t" anchorCtr="0" compatLnSpc="1">
              <a:prstTxWarp prst="textNoShape">
                <a:avLst/>
              </a:prstTxWarp>
            </a:bodyPr>
            <a:lstStyle/>
            <a:p>
              <a:endParaRPr lang="fr-FR" dirty="0"/>
            </a:p>
          </p:txBody>
        </p:sp>
        <p:sp>
          <p:nvSpPr>
            <p:cNvPr id="1032" name="AutoShape 8"/>
            <p:cNvSpPr>
              <a:spLocks noChangeArrowheads="1" noChangeShapeType="1"/>
            </p:cNvSpPr>
            <p:nvPr/>
          </p:nvSpPr>
          <p:spPr bwMode="auto">
            <a:xfrm>
              <a:off x="108898716" y="109464223"/>
              <a:ext cx="155606" cy="178189"/>
            </a:xfrm>
            <a:prstGeom prst="rtTriangle">
              <a:avLst/>
            </a:prstGeom>
            <a:solidFill>
              <a:srgbClr val="330066"/>
            </a:solidFill>
            <a:ln w="0" algn="in">
              <a:noFill/>
              <a:miter lim="800000"/>
              <a:headEnd/>
              <a:tailEnd/>
            </a:ln>
            <a:effectLst/>
          </p:spPr>
          <p:txBody>
            <a:bodyPr vert="horz" wrap="square" lIns="36576" tIns="36576" rIns="36576" bIns="36576" numCol="1" anchor="t" anchorCtr="0" compatLnSpc="1">
              <a:prstTxWarp prst="textNoShape">
                <a:avLst/>
              </a:prstTxWarp>
            </a:bodyPr>
            <a:lstStyle/>
            <a:p>
              <a:endParaRPr lang="fr-FR" dirty="0"/>
            </a:p>
          </p:txBody>
        </p:sp>
      </p:grpSp>
      <p:sp>
        <p:nvSpPr>
          <p:cNvPr id="1033" name="Text Box 9"/>
          <p:cNvSpPr txBox="1">
            <a:spLocks noChangeArrowheads="1" noChangeShapeType="1"/>
          </p:cNvSpPr>
          <p:nvPr/>
        </p:nvSpPr>
        <p:spPr bwMode="auto">
          <a:xfrm>
            <a:off x="971600" y="6021288"/>
            <a:ext cx="936104" cy="576833"/>
          </a:xfrm>
          <a:prstGeom prst="rect">
            <a:avLst/>
          </a:prstGeom>
          <a:noFill/>
          <a:ln w="0" algn="in">
            <a:noFill/>
            <a:miter lim="800000"/>
            <a:headEnd/>
            <a:tailEnd/>
          </a:ln>
          <a:effectLst/>
        </p:spPr>
        <p:txBody>
          <a:bodyPr vert="horz" wrap="square" lIns="18000" tIns="18000" rIns="18000" bIns="1800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4000" b="1" i="0" u="none" strike="noStrike" cap="none" normalizeH="0" baseline="0" dirty="0" smtClean="0">
                <a:ln>
                  <a:noFill/>
                </a:ln>
                <a:solidFill>
                  <a:srgbClr val="330066"/>
                </a:solidFill>
                <a:effectLst/>
                <a:latin typeface="Georgia" pitchFamily="18" charset="0"/>
                <a:cs typeface="Arial" pitchFamily="34" charset="0"/>
              </a:rPr>
              <a:t>M</a:t>
            </a:r>
            <a:r>
              <a:rPr kumimoji="0" lang="fr-FR" sz="4000" b="1" i="0" u="none" strike="noStrike" cap="none" normalizeH="0" baseline="0" dirty="0" smtClean="0">
                <a:ln>
                  <a:noFill/>
                </a:ln>
                <a:solidFill>
                  <a:srgbClr val="CC3300"/>
                </a:solidFill>
                <a:effectLst/>
                <a:latin typeface="Georgia" pitchFamily="18" charset="0"/>
                <a:cs typeface="Arial" pitchFamily="34" charset="0"/>
              </a:rPr>
              <a:t>C</a:t>
            </a:r>
            <a:endParaRPr kumimoji="0" lang="fr-FR" sz="4000" b="0" i="0" u="none" strike="noStrike" cap="none" normalizeH="0" baseline="0" dirty="0" smtClean="0">
              <a:ln>
                <a:noFill/>
              </a:ln>
              <a:solidFill>
                <a:schemeClr val="tx1"/>
              </a:solidFill>
              <a:effectLst/>
              <a:latin typeface="Georgia" pitchFamily="18" charset="0"/>
              <a:cs typeface="Arial" pitchFamily="34" charset="0"/>
            </a:endParaRPr>
          </a:p>
        </p:txBody>
      </p:sp>
      <p:cxnSp>
        <p:nvCxnSpPr>
          <p:cNvPr id="12" name="Connecteur droit 11"/>
          <p:cNvCxnSpPr/>
          <p:nvPr/>
        </p:nvCxnSpPr>
        <p:spPr>
          <a:xfrm>
            <a:off x="0" y="5877272"/>
            <a:ext cx="9144000" cy="0"/>
          </a:xfrm>
          <a:prstGeom prst="line">
            <a:avLst/>
          </a:prstGeom>
        </p:spPr>
        <p:style>
          <a:lnRef idx="1">
            <a:schemeClr val="accent1"/>
          </a:lnRef>
          <a:fillRef idx="0">
            <a:schemeClr val="accent1"/>
          </a:fillRef>
          <a:effectRef idx="0">
            <a:schemeClr val="accent1"/>
          </a:effectRef>
          <a:fontRef idx="minor">
            <a:schemeClr val="tx1"/>
          </a:fontRef>
        </p:style>
      </p:cxnSp>
      <p:sp>
        <p:nvSpPr>
          <p:cNvPr id="15" name="Espace réservé du numéro de diapositive 14"/>
          <p:cNvSpPr>
            <a:spLocks noGrp="1"/>
          </p:cNvSpPr>
          <p:nvPr>
            <p:ph type="sldNum" sz="quarter" idx="12"/>
          </p:nvPr>
        </p:nvSpPr>
        <p:spPr/>
        <p:txBody>
          <a:bodyPr/>
          <a:lstStyle/>
          <a:p>
            <a:fld id="{5F5DCEA8-5F9B-4527-9A8C-6F85EFC3D922}" type="slidenum">
              <a:rPr lang="fr-FR" smtClean="0"/>
              <a:pPr/>
              <a:t>19</a:t>
            </a:fld>
            <a:endParaRPr lang="fr-FR"/>
          </a:p>
        </p:txBody>
      </p:sp>
      <p:sp>
        <p:nvSpPr>
          <p:cNvPr id="16" name="ZoneTexte 15"/>
          <p:cNvSpPr txBox="1"/>
          <p:nvPr/>
        </p:nvSpPr>
        <p:spPr>
          <a:xfrm>
            <a:off x="2123728" y="6093296"/>
            <a:ext cx="6840760" cy="523220"/>
          </a:xfrm>
          <a:prstGeom prst="rect">
            <a:avLst/>
          </a:prstGeom>
          <a:solidFill>
            <a:schemeClr val="accent2">
              <a:lumMod val="20000"/>
              <a:lumOff val="80000"/>
            </a:schemeClr>
          </a:solidFill>
          <a:ln>
            <a:solidFill>
              <a:schemeClr val="accent1"/>
            </a:solidFill>
          </a:ln>
        </p:spPr>
        <p:txBody>
          <a:bodyPr wrap="square" rtlCol="0">
            <a:spAutoFit/>
          </a:bodyPr>
          <a:lstStyle/>
          <a:p>
            <a:pPr algn="ctr"/>
            <a:r>
              <a:rPr lang="en-US" sz="2800" b="1" dirty="0" smtClean="0">
                <a:solidFill>
                  <a:schemeClr val="tx2">
                    <a:lumMod val="75000"/>
                  </a:schemeClr>
                </a:solidFill>
                <a:latin typeface="Andalus" pitchFamily="18" charset="-78"/>
                <a:cs typeface="Andalus" pitchFamily="18" charset="-78"/>
              </a:rPr>
              <a:t>Approches financieres de l’investissement</a:t>
            </a:r>
            <a:endParaRPr lang="fr-FR" sz="2800" b="1" dirty="0">
              <a:solidFill>
                <a:srgbClr val="7E0000"/>
              </a:solidFill>
            </a:endParaRPr>
          </a:p>
        </p:txBody>
      </p:sp>
      <p:sp>
        <p:nvSpPr>
          <p:cNvPr id="13" name="ZoneTexte 12"/>
          <p:cNvSpPr txBox="1"/>
          <p:nvPr/>
        </p:nvSpPr>
        <p:spPr>
          <a:xfrm>
            <a:off x="179512" y="3140968"/>
            <a:ext cx="8496944" cy="646331"/>
          </a:xfrm>
          <a:prstGeom prst="rect">
            <a:avLst/>
          </a:prstGeom>
          <a:solidFill>
            <a:schemeClr val="accent2">
              <a:lumMod val="20000"/>
              <a:lumOff val="80000"/>
            </a:schemeClr>
          </a:solidFill>
          <a:ln>
            <a:solidFill>
              <a:schemeClr val="accent1"/>
            </a:solidFill>
          </a:ln>
        </p:spPr>
        <p:txBody>
          <a:bodyPr wrap="square" rtlCol="0">
            <a:spAutoFit/>
          </a:bodyPr>
          <a:lstStyle/>
          <a:p>
            <a:pPr algn="ctr"/>
            <a:r>
              <a:rPr lang="en-US" sz="3600" b="1" dirty="0" smtClean="0">
                <a:solidFill>
                  <a:schemeClr val="tx2">
                    <a:lumMod val="75000"/>
                  </a:schemeClr>
                </a:solidFill>
                <a:latin typeface="Andalus" pitchFamily="18" charset="-78"/>
                <a:cs typeface="Andalus" pitchFamily="18" charset="-78"/>
              </a:rPr>
              <a:t>Accompagnement de l’Investissement</a:t>
            </a:r>
            <a:endParaRPr lang="fr-FR" sz="3600" b="1" dirty="0">
              <a:solidFill>
                <a:srgbClr val="7E0000"/>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3"/>
          <p:cNvGrpSpPr>
            <a:grpSpLocks/>
          </p:cNvGrpSpPr>
          <p:nvPr/>
        </p:nvGrpSpPr>
        <p:grpSpPr bwMode="auto">
          <a:xfrm>
            <a:off x="179512" y="6021288"/>
            <a:ext cx="684212" cy="593725"/>
            <a:chOff x="108743115" y="109286040"/>
            <a:chExt cx="466813" cy="534560"/>
          </a:xfrm>
        </p:grpSpPr>
        <p:sp>
          <p:nvSpPr>
            <p:cNvPr id="1028" name="Rectangle 4" hidden="1"/>
            <p:cNvSpPr>
              <a:spLocks noChangeArrowheads="1" noChangeShapeType="1"/>
            </p:cNvSpPr>
            <p:nvPr/>
          </p:nvSpPr>
          <p:spPr bwMode="auto">
            <a:xfrm>
              <a:off x="108743115" y="109286040"/>
              <a:ext cx="466813" cy="534560"/>
            </a:xfrm>
            <a:prstGeom prst="rect">
              <a:avLst/>
            </a:prstGeom>
            <a:solidFill>
              <a:srgbClr val="FFFFFF"/>
            </a:solidFill>
            <a:ln w="9525" algn="ctr">
              <a:noFill/>
              <a:round/>
              <a:headEnd/>
              <a:tailEnd/>
            </a:ln>
            <a:effectLst/>
          </p:spPr>
          <p:txBody>
            <a:bodyPr vert="horz" wrap="square" lIns="36576" tIns="36576" rIns="36576" bIns="36576" numCol="1" anchor="t" anchorCtr="0" compatLnSpc="1">
              <a:prstTxWarp prst="textNoShape">
                <a:avLst/>
              </a:prstTxWarp>
            </a:bodyPr>
            <a:lstStyle/>
            <a:p>
              <a:endParaRPr lang="fr-FR" dirty="0"/>
            </a:p>
          </p:txBody>
        </p:sp>
        <p:sp>
          <p:nvSpPr>
            <p:cNvPr id="1029" name="Rectangle 5"/>
            <p:cNvSpPr>
              <a:spLocks noChangeArrowheads="1" noChangeShapeType="1"/>
            </p:cNvSpPr>
            <p:nvPr/>
          </p:nvSpPr>
          <p:spPr bwMode="auto">
            <a:xfrm>
              <a:off x="108743115" y="109286040"/>
              <a:ext cx="466813" cy="534560"/>
            </a:xfrm>
            <a:prstGeom prst="rect">
              <a:avLst/>
            </a:prstGeom>
            <a:solidFill>
              <a:srgbClr val="330066"/>
            </a:solidFill>
            <a:ln w="0" algn="in">
              <a:noFill/>
              <a:miter lim="800000"/>
              <a:headEnd/>
              <a:tailEnd/>
            </a:ln>
            <a:effectLst/>
          </p:spPr>
          <p:txBody>
            <a:bodyPr vert="horz" wrap="square" lIns="36576" tIns="36576" rIns="36576" bIns="36576" numCol="1" anchor="t" anchorCtr="0" compatLnSpc="1">
              <a:prstTxWarp prst="textNoShape">
                <a:avLst/>
              </a:prstTxWarp>
            </a:bodyPr>
            <a:lstStyle/>
            <a:p>
              <a:endParaRPr lang="fr-FR" dirty="0"/>
            </a:p>
          </p:txBody>
        </p:sp>
        <p:sp>
          <p:nvSpPr>
            <p:cNvPr id="1030" name="Rectangle 6"/>
            <p:cNvSpPr>
              <a:spLocks noChangeArrowheads="1" noChangeShapeType="1"/>
            </p:cNvSpPr>
            <p:nvPr/>
          </p:nvSpPr>
          <p:spPr bwMode="auto">
            <a:xfrm>
              <a:off x="108898716" y="109464223"/>
              <a:ext cx="155601" cy="178189"/>
            </a:xfrm>
            <a:prstGeom prst="rect">
              <a:avLst/>
            </a:prstGeom>
            <a:solidFill>
              <a:srgbClr val="CC3300"/>
            </a:solidFill>
            <a:ln w="0" algn="in">
              <a:noFill/>
              <a:miter lim="800000"/>
              <a:headEnd/>
              <a:tailEnd/>
            </a:ln>
            <a:effectLst/>
          </p:spPr>
          <p:txBody>
            <a:bodyPr vert="horz" wrap="square" lIns="36576" tIns="36576" rIns="36576" bIns="36576" numCol="1" anchor="t" anchorCtr="0" compatLnSpc="1">
              <a:prstTxWarp prst="textNoShape">
                <a:avLst/>
              </a:prstTxWarp>
            </a:bodyPr>
            <a:lstStyle/>
            <a:p>
              <a:endParaRPr lang="fr-FR" dirty="0"/>
            </a:p>
          </p:txBody>
        </p:sp>
        <p:sp>
          <p:nvSpPr>
            <p:cNvPr id="1031" name="AutoShape 7"/>
            <p:cNvSpPr>
              <a:spLocks noChangeArrowheads="1" noChangeShapeType="1"/>
            </p:cNvSpPr>
            <p:nvPr/>
          </p:nvSpPr>
          <p:spPr bwMode="auto">
            <a:xfrm>
              <a:off x="108743115" y="109286040"/>
              <a:ext cx="466813" cy="534560"/>
            </a:xfrm>
            <a:prstGeom prst="rtTriangle">
              <a:avLst/>
            </a:prstGeom>
            <a:solidFill>
              <a:srgbClr val="CC3300"/>
            </a:solidFill>
            <a:ln w="0" algn="in">
              <a:noFill/>
              <a:miter lim="800000"/>
              <a:headEnd/>
              <a:tailEnd/>
            </a:ln>
            <a:effectLst/>
          </p:spPr>
          <p:txBody>
            <a:bodyPr vert="horz" wrap="square" lIns="36576" tIns="36576" rIns="36576" bIns="36576" numCol="1" anchor="t" anchorCtr="0" compatLnSpc="1">
              <a:prstTxWarp prst="textNoShape">
                <a:avLst/>
              </a:prstTxWarp>
            </a:bodyPr>
            <a:lstStyle/>
            <a:p>
              <a:endParaRPr lang="fr-FR" dirty="0"/>
            </a:p>
          </p:txBody>
        </p:sp>
        <p:sp>
          <p:nvSpPr>
            <p:cNvPr id="1032" name="AutoShape 8"/>
            <p:cNvSpPr>
              <a:spLocks noChangeArrowheads="1" noChangeShapeType="1"/>
            </p:cNvSpPr>
            <p:nvPr/>
          </p:nvSpPr>
          <p:spPr bwMode="auto">
            <a:xfrm>
              <a:off x="108898716" y="109464223"/>
              <a:ext cx="155606" cy="178189"/>
            </a:xfrm>
            <a:prstGeom prst="rtTriangle">
              <a:avLst/>
            </a:prstGeom>
            <a:solidFill>
              <a:srgbClr val="330066"/>
            </a:solidFill>
            <a:ln w="0" algn="in">
              <a:noFill/>
              <a:miter lim="800000"/>
              <a:headEnd/>
              <a:tailEnd/>
            </a:ln>
            <a:effectLst/>
          </p:spPr>
          <p:txBody>
            <a:bodyPr vert="horz" wrap="square" lIns="36576" tIns="36576" rIns="36576" bIns="36576" numCol="1" anchor="t" anchorCtr="0" compatLnSpc="1">
              <a:prstTxWarp prst="textNoShape">
                <a:avLst/>
              </a:prstTxWarp>
            </a:bodyPr>
            <a:lstStyle/>
            <a:p>
              <a:endParaRPr lang="fr-FR" dirty="0"/>
            </a:p>
          </p:txBody>
        </p:sp>
      </p:grpSp>
      <p:sp>
        <p:nvSpPr>
          <p:cNvPr id="1033" name="Text Box 9"/>
          <p:cNvSpPr txBox="1">
            <a:spLocks noChangeArrowheads="1" noChangeShapeType="1"/>
          </p:cNvSpPr>
          <p:nvPr/>
        </p:nvSpPr>
        <p:spPr bwMode="auto">
          <a:xfrm>
            <a:off x="971600" y="6021288"/>
            <a:ext cx="936104" cy="576833"/>
          </a:xfrm>
          <a:prstGeom prst="rect">
            <a:avLst/>
          </a:prstGeom>
          <a:noFill/>
          <a:ln w="0" algn="in">
            <a:noFill/>
            <a:miter lim="800000"/>
            <a:headEnd/>
            <a:tailEnd/>
          </a:ln>
          <a:effectLst/>
        </p:spPr>
        <p:txBody>
          <a:bodyPr vert="horz" wrap="square" lIns="18000" tIns="18000" rIns="18000" bIns="1800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4000" b="1" i="0" u="none" strike="noStrike" cap="none" normalizeH="0" baseline="0" dirty="0" smtClean="0">
                <a:ln>
                  <a:noFill/>
                </a:ln>
                <a:solidFill>
                  <a:srgbClr val="330066"/>
                </a:solidFill>
                <a:effectLst/>
                <a:latin typeface="Georgia" pitchFamily="18" charset="0"/>
                <a:cs typeface="Arial" pitchFamily="34" charset="0"/>
              </a:rPr>
              <a:t>M</a:t>
            </a:r>
            <a:r>
              <a:rPr kumimoji="0" lang="fr-FR" sz="4000" b="1" i="0" u="none" strike="noStrike" cap="none" normalizeH="0" baseline="0" dirty="0" smtClean="0">
                <a:ln>
                  <a:noFill/>
                </a:ln>
                <a:solidFill>
                  <a:srgbClr val="CC3300"/>
                </a:solidFill>
                <a:effectLst/>
                <a:latin typeface="Georgia" pitchFamily="18" charset="0"/>
                <a:cs typeface="Arial" pitchFamily="34" charset="0"/>
              </a:rPr>
              <a:t>C</a:t>
            </a:r>
            <a:endParaRPr kumimoji="0" lang="fr-FR" sz="4000" b="0" i="0" u="none" strike="noStrike" cap="none" normalizeH="0" baseline="0" dirty="0" smtClean="0">
              <a:ln>
                <a:noFill/>
              </a:ln>
              <a:solidFill>
                <a:schemeClr val="tx1"/>
              </a:solidFill>
              <a:effectLst/>
              <a:latin typeface="Georgia" pitchFamily="18" charset="0"/>
              <a:cs typeface="Arial" pitchFamily="34" charset="0"/>
            </a:endParaRPr>
          </a:p>
        </p:txBody>
      </p:sp>
      <p:cxnSp>
        <p:nvCxnSpPr>
          <p:cNvPr id="12" name="Connecteur droit 11"/>
          <p:cNvCxnSpPr/>
          <p:nvPr/>
        </p:nvCxnSpPr>
        <p:spPr>
          <a:xfrm>
            <a:off x="0" y="5877272"/>
            <a:ext cx="9144000" cy="0"/>
          </a:xfrm>
          <a:prstGeom prst="line">
            <a:avLst/>
          </a:prstGeom>
        </p:spPr>
        <p:style>
          <a:lnRef idx="1">
            <a:schemeClr val="accent1"/>
          </a:lnRef>
          <a:fillRef idx="0">
            <a:schemeClr val="accent1"/>
          </a:fillRef>
          <a:effectRef idx="0">
            <a:schemeClr val="accent1"/>
          </a:effectRef>
          <a:fontRef idx="minor">
            <a:schemeClr val="tx1"/>
          </a:fontRef>
        </p:style>
      </p:cxnSp>
      <p:sp>
        <p:nvSpPr>
          <p:cNvPr id="15" name="Espace réservé du numéro de diapositive 14"/>
          <p:cNvSpPr>
            <a:spLocks noGrp="1"/>
          </p:cNvSpPr>
          <p:nvPr>
            <p:ph type="sldNum" sz="quarter" idx="12"/>
          </p:nvPr>
        </p:nvSpPr>
        <p:spPr/>
        <p:txBody>
          <a:bodyPr/>
          <a:lstStyle/>
          <a:p>
            <a:fld id="{5F5DCEA8-5F9B-4527-9A8C-6F85EFC3D922}" type="slidenum">
              <a:rPr lang="fr-FR" smtClean="0"/>
              <a:pPr/>
              <a:t>2</a:t>
            </a:fld>
            <a:endParaRPr lang="fr-FR"/>
          </a:p>
        </p:txBody>
      </p:sp>
      <p:sp>
        <p:nvSpPr>
          <p:cNvPr id="16" name="ZoneTexte 15"/>
          <p:cNvSpPr txBox="1"/>
          <p:nvPr/>
        </p:nvSpPr>
        <p:spPr>
          <a:xfrm>
            <a:off x="2123728" y="6093296"/>
            <a:ext cx="6840760" cy="523220"/>
          </a:xfrm>
          <a:prstGeom prst="rect">
            <a:avLst/>
          </a:prstGeom>
          <a:solidFill>
            <a:schemeClr val="accent2">
              <a:lumMod val="20000"/>
              <a:lumOff val="80000"/>
            </a:schemeClr>
          </a:solidFill>
          <a:ln>
            <a:solidFill>
              <a:schemeClr val="accent1"/>
            </a:solidFill>
          </a:ln>
        </p:spPr>
        <p:txBody>
          <a:bodyPr wrap="square" rtlCol="0">
            <a:spAutoFit/>
          </a:bodyPr>
          <a:lstStyle/>
          <a:p>
            <a:pPr algn="ctr"/>
            <a:r>
              <a:rPr lang="en-US" sz="2800" b="1" dirty="0" smtClean="0">
                <a:solidFill>
                  <a:schemeClr val="tx2">
                    <a:lumMod val="75000"/>
                  </a:schemeClr>
                </a:solidFill>
                <a:latin typeface="Andalus" pitchFamily="18" charset="-78"/>
                <a:cs typeface="Andalus" pitchFamily="18" charset="-78"/>
              </a:rPr>
              <a:t>Approches financieres de l’investissement</a:t>
            </a:r>
            <a:endParaRPr lang="fr-FR" sz="2800" b="1" dirty="0">
              <a:solidFill>
                <a:srgbClr val="7E0000"/>
              </a:solidFill>
            </a:endParaRPr>
          </a:p>
        </p:txBody>
      </p:sp>
      <p:sp>
        <p:nvSpPr>
          <p:cNvPr id="17" name="ZoneTexte 16"/>
          <p:cNvSpPr txBox="1"/>
          <p:nvPr/>
        </p:nvSpPr>
        <p:spPr>
          <a:xfrm>
            <a:off x="179512" y="1124744"/>
            <a:ext cx="8712968" cy="523220"/>
          </a:xfrm>
          <a:prstGeom prst="rect">
            <a:avLst/>
          </a:prstGeom>
          <a:solidFill>
            <a:schemeClr val="accent2">
              <a:lumMod val="20000"/>
              <a:lumOff val="80000"/>
            </a:schemeClr>
          </a:solidFill>
          <a:ln>
            <a:solidFill>
              <a:schemeClr val="accent1"/>
            </a:solidFill>
          </a:ln>
        </p:spPr>
        <p:txBody>
          <a:bodyPr wrap="square" rtlCol="0">
            <a:spAutoFit/>
          </a:bodyPr>
          <a:lstStyle/>
          <a:p>
            <a:pPr algn="ctr"/>
            <a:r>
              <a:rPr lang="en-US" sz="2800" b="1" dirty="0" smtClean="0">
                <a:solidFill>
                  <a:schemeClr val="tx2">
                    <a:lumMod val="75000"/>
                  </a:schemeClr>
                </a:solidFill>
                <a:latin typeface="Andalus" pitchFamily="18" charset="-78"/>
                <a:cs typeface="Andalus" pitchFamily="18" charset="-78"/>
              </a:rPr>
              <a:t>Statistiques et données économiques</a:t>
            </a:r>
            <a:endParaRPr lang="fr-FR" sz="2800" b="1" dirty="0">
              <a:solidFill>
                <a:srgbClr val="7E0000"/>
              </a:solidFill>
            </a:endParaRPr>
          </a:p>
        </p:txBody>
      </p:sp>
      <p:pic>
        <p:nvPicPr>
          <p:cNvPr id="1026" name="Picture 2" descr="C:\Users\MounirBG\Desktop\Capture22.PNG"/>
          <p:cNvPicPr>
            <a:picLocks noChangeAspect="1" noChangeArrowheads="1"/>
          </p:cNvPicPr>
          <p:nvPr/>
        </p:nvPicPr>
        <p:blipFill>
          <a:blip r:embed="rId2" cstate="print"/>
          <a:srcRect/>
          <a:stretch>
            <a:fillRect/>
          </a:stretch>
        </p:blipFill>
        <p:spPr bwMode="auto">
          <a:xfrm>
            <a:off x="251520" y="2348880"/>
            <a:ext cx="8568025" cy="2664296"/>
          </a:xfrm>
          <a:prstGeom prst="rect">
            <a:avLst/>
          </a:prstGeom>
          <a:noFill/>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3"/>
          <p:cNvGrpSpPr>
            <a:grpSpLocks/>
          </p:cNvGrpSpPr>
          <p:nvPr/>
        </p:nvGrpSpPr>
        <p:grpSpPr bwMode="auto">
          <a:xfrm>
            <a:off x="179512" y="6021288"/>
            <a:ext cx="684212" cy="593725"/>
            <a:chOff x="108743115" y="109286040"/>
            <a:chExt cx="466813" cy="534560"/>
          </a:xfrm>
        </p:grpSpPr>
        <p:sp>
          <p:nvSpPr>
            <p:cNvPr id="1028" name="Rectangle 4" hidden="1"/>
            <p:cNvSpPr>
              <a:spLocks noChangeArrowheads="1" noChangeShapeType="1"/>
            </p:cNvSpPr>
            <p:nvPr/>
          </p:nvSpPr>
          <p:spPr bwMode="auto">
            <a:xfrm>
              <a:off x="108743115" y="109286040"/>
              <a:ext cx="466813" cy="534560"/>
            </a:xfrm>
            <a:prstGeom prst="rect">
              <a:avLst/>
            </a:prstGeom>
            <a:solidFill>
              <a:srgbClr val="FFFFFF"/>
            </a:solidFill>
            <a:ln w="9525" algn="ctr">
              <a:noFill/>
              <a:round/>
              <a:headEnd/>
              <a:tailEnd/>
            </a:ln>
            <a:effectLst/>
          </p:spPr>
          <p:txBody>
            <a:bodyPr vert="horz" wrap="square" lIns="36576" tIns="36576" rIns="36576" bIns="36576" numCol="1" anchor="t" anchorCtr="0" compatLnSpc="1">
              <a:prstTxWarp prst="textNoShape">
                <a:avLst/>
              </a:prstTxWarp>
            </a:bodyPr>
            <a:lstStyle/>
            <a:p>
              <a:endParaRPr lang="fr-FR" dirty="0"/>
            </a:p>
          </p:txBody>
        </p:sp>
        <p:sp>
          <p:nvSpPr>
            <p:cNvPr id="1029" name="Rectangle 5"/>
            <p:cNvSpPr>
              <a:spLocks noChangeArrowheads="1" noChangeShapeType="1"/>
            </p:cNvSpPr>
            <p:nvPr/>
          </p:nvSpPr>
          <p:spPr bwMode="auto">
            <a:xfrm>
              <a:off x="108743115" y="109286040"/>
              <a:ext cx="466813" cy="534560"/>
            </a:xfrm>
            <a:prstGeom prst="rect">
              <a:avLst/>
            </a:prstGeom>
            <a:solidFill>
              <a:srgbClr val="330066"/>
            </a:solidFill>
            <a:ln w="0" algn="in">
              <a:noFill/>
              <a:miter lim="800000"/>
              <a:headEnd/>
              <a:tailEnd/>
            </a:ln>
            <a:effectLst/>
          </p:spPr>
          <p:txBody>
            <a:bodyPr vert="horz" wrap="square" lIns="36576" tIns="36576" rIns="36576" bIns="36576" numCol="1" anchor="t" anchorCtr="0" compatLnSpc="1">
              <a:prstTxWarp prst="textNoShape">
                <a:avLst/>
              </a:prstTxWarp>
            </a:bodyPr>
            <a:lstStyle/>
            <a:p>
              <a:endParaRPr lang="fr-FR" dirty="0"/>
            </a:p>
          </p:txBody>
        </p:sp>
        <p:sp>
          <p:nvSpPr>
            <p:cNvPr id="1030" name="Rectangle 6"/>
            <p:cNvSpPr>
              <a:spLocks noChangeArrowheads="1" noChangeShapeType="1"/>
            </p:cNvSpPr>
            <p:nvPr/>
          </p:nvSpPr>
          <p:spPr bwMode="auto">
            <a:xfrm>
              <a:off x="108898716" y="109464223"/>
              <a:ext cx="155601" cy="178189"/>
            </a:xfrm>
            <a:prstGeom prst="rect">
              <a:avLst/>
            </a:prstGeom>
            <a:solidFill>
              <a:srgbClr val="CC3300"/>
            </a:solidFill>
            <a:ln w="0" algn="in">
              <a:noFill/>
              <a:miter lim="800000"/>
              <a:headEnd/>
              <a:tailEnd/>
            </a:ln>
            <a:effectLst/>
          </p:spPr>
          <p:txBody>
            <a:bodyPr vert="horz" wrap="square" lIns="36576" tIns="36576" rIns="36576" bIns="36576" numCol="1" anchor="t" anchorCtr="0" compatLnSpc="1">
              <a:prstTxWarp prst="textNoShape">
                <a:avLst/>
              </a:prstTxWarp>
            </a:bodyPr>
            <a:lstStyle/>
            <a:p>
              <a:endParaRPr lang="fr-FR" dirty="0"/>
            </a:p>
          </p:txBody>
        </p:sp>
        <p:sp>
          <p:nvSpPr>
            <p:cNvPr id="1031" name="AutoShape 7"/>
            <p:cNvSpPr>
              <a:spLocks noChangeArrowheads="1" noChangeShapeType="1"/>
            </p:cNvSpPr>
            <p:nvPr/>
          </p:nvSpPr>
          <p:spPr bwMode="auto">
            <a:xfrm>
              <a:off x="108743115" y="109286040"/>
              <a:ext cx="466813" cy="534560"/>
            </a:xfrm>
            <a:prstGeom prst="rtTriangle">
              <a:avLst/>
            </a:prstGeom>
            <a:solidFill>
              <a:srgbClr val="CC3300"/>
            </a:solidFill>
            <a:ln w="0" algn="in">
              <a:noFill/>
              <a:miter lim="800000"/>
              <a:headEnd/>
              <a:tailEnd/>
            </a:ln>
            <a:effectLst/>
          </p:spPr>
          <p:txBody>
            <a:bodyPr vert="horz" wrap="square" lIns="36576" tIns="36576" rIns="36576" bIns="36576" numCol="1" anchor="t" anchorCtr="0" compatLnSpc="1">
              <a:prstTxWarp prst="textNoShape">
                <a:avLst/>
              </a:prstTxWarp>
            </a:bodyPr>
            <a:lstStyle/>
            <a:p>
              <a:endParaRPr lang="fr-FR" dirty="0"/>
            </a:p>
          </p:txBody>
        </p:sp>
        <p:sp>
          <p:nvSpPr>
            <p:cNvPr id="1032" name="AutoShape 8"/>
            <p:cNvSpPr>
              <a:spLocks noChangeArrowheads="1" noChangeShapeType="1"/>
            </p:cNvSpPr>
            <p:nvPr/>
          </p:nvSpPr>
          <p:spPr bwMode="auto">
            <a:xfrm>
              <a:off x="108898716" y="109464223"/>
              <a:ext cx="155606" cy="178189"/>
            </a:xfrm>
            <a:prstGeom prst="rtTriangle">
              <a:avLst/>
            </a:prstGeom>
            <a:solidFill>
              <a:srgbClr val="330066"/>
            </a:solidFill>
            <a:ln w="0" algn="in">
              <a:noFill/>
              <a:miter lim="800000"/>
              <a:headEnd/>
              <a:tailEnd/>
            </a:ln>
            <a:effectLst/>
          </p:spPr>
          <p:txBody>
            <a:bodyPr vert="horz" wrap="square" lIns="36576" tIns="36576" rIns="36576" bIns="36576" numCol="1" anchor="t" anchorCtr="0" compatLnSpc="1">
              <a:prstTxWarp prst="textNoShape">
                <a:avLst/>
              </a:prstTxWarp>
            </a:bodyPr>
            <a:lstStyle/>
            <a:p>
              <a:endParaRPr lang="fr-FR" dirty="0"/>
            </a:p>
          </p:txBody>
        </p:sp>
      </p:grpSp>
      <p:sp>
        <p:nvSpPr>
          <p:cNvPr id="1033" name="Text Box 9"/>
          <p:cNvSpPr txBox="1">
            <a:spLocks noChangeArrowheads="1" noChangeShapeType="1"/>
          </p:cNvSpPr>
          <p:nvPr/>
        </p:nvSpPr>
        <p:spPr bwMode="auto">
          <a:xfrm>
            <a:off x="971600" y="6021288"/>
            <a:ext cx="936104" cy="576833"/>
          </a:xfrm>
          <a:prstGeom prst="rect">
            <a:avLst/>
          </a:prstGeom>
          <a:noFill/>
          <a:ln w="0" algn="in">
            <a:noFill/>
            <a:miter lim="800000"/>
            <a:headEnd/>
            <a:tailEnd/>
          </a:ln>
          <a:effectLst/>
        </p:spPr>
        <p:txBody>
          <a:bodyPr vert="horz" wrap="square" lIns="18000" tIns="18000" rIns="18000" bIns="1800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4000" b="1" i="0" u="none" strike="noStrike" cap="none" normalizeH="0" baseline="0" dirty="0" smtClean="0">
                <a:ln>
                  <a:noFill/>
                </a:ln>
                <a:solidFill>
                  <a:srgbClr val="330066"/>
                </a:solidFill>
                <a:effectLst/>
                <a:latin typeface="Georgia" pitchFamily="18" charset="0"/>
                <a:cs typeface="Arial" pitchFamily="34" charset="0"/>
              </a:rPr>
              <a:t>M</a:t>
            </a:r>
            <a:r>
              <a:rPr kumimoji="0" lang="fr-FR" sz="4000" b="1" i="0" u="none" strike="noStrike" cap="none" normalizeH="0" baseline="0" dirty="0" smtClean="0">
                <a:ln>
                  <a:noFill/>
                </a:ln>
                <a:solidFill>
                  <a:srgbClr val="CC3300"/>
                </a:solidFill>
                <a:effectLst/>
                <a:latin typeface="Georgia" pitchFamily="18" charset="0"/>
                <a:cs typeface="Arial" pitchFamily="34" charset="0"/>
              </a:rPr>
              <a:t>C</a:t>
            </a:r>
            <a:endParaRPr kumimoji="0" lang="fr-FR" sz="4000" b="0" i="0" u="none" strike="noStrike" cap="none" normalizeH="0" baseline="0" dirty="0" smtClean="0">
              <a:ln>
                <a:noFill/>
              </a:ln>
              <a:solidFill>
                <a:schemeClr val="tx1"/>
              </a:solidFill>
              <a:effectLst/>
              <a:latin typeface="Georgia" pitchFamily="18" charset="0"/>
              <a:cs typeface="Arial" pitchFamily="34" charset="0"/>
            </a:endParaRPr>
          </a:p>
        </p:txBody>
      </p:sp>
      <p:cxnSp>
        <p:nvCxnSpPr>
          <p:cNvPr id="12" name="Connecteur droit 11"/>
          <p:cNvCxnSpPr/>
          <p:nvPr/>
        </p:nvCxnSpPr>
        <p:spPr>
          <a:xfrm>
            <a:off x="0" y="5877272"/>
            <a:ext cx="9144000" cy="0"/>
          </a:xfrm>
          <a:prstGeom prst="line">
            <a:avLst/>
          </a:prstGeom>
        </p:spPr>
        <p:style>
          <a:lnRef idx="1">
            <a:schemeClr val="accent1"/>
          </a:lnRef>
          <a:fillRef idx="0">
            <a:schemeClr val="accent1"/>
          </a:fillRef>
          <a:effectRef idx="0">
            <a:schemeClr val="accent1"/>
          </a:effectRef>
          <a:fontRef idx="minor">
            <a:schemeClr val="tx1"/>
          </a:fontRef>
        </p:style>
      </p:cxnSp>
      <p:sp>
        <p:nvSpPr>
          <p:cNvPr id="15" name="Espace réservé du numéro de diapositive 14"/>
          <p:cNvSpPr>
            <a:spLocks noGrp="1"/>
          </p:cNvSpPr>
          <p:nvPr>
            <p:ph type="sldNum" sz="quarter" idx="12"/>
          </p:nvPr>
        </p:nvSpPr>
        <p:spPr/>
        <p:txBody>
          <a:bodyPr/>
          <a:lstStyle/>
          <a:p>
            <a:fld id="{5F5DCEA8-5F9B-4527-9A8C-6F85EFC3D922}" type="slidenum">
              <a:rPr lang="fr-FR" smtClean="0"/>
              <a:pPr/>
              <a:t>20</a:t>
            </a:fld>
            <a:endParaRPr lang="fr-FR"/>
          </a:p>
        </p:txBody>
      </p:sp>
      <p:sp>
        <p:nvSpPr>
          <p:cNvPr id="16" name="ZoneTexte 15"/>
          <p:cNvSpPr txBox="1"/>
          <p:nvPr/>
        </p:nvSpPr>
        <p:spPr>
          <a:xfrm>
            <a:off x="2123728" y="6093296"/>
            <a:ext cx="6840760" cy="523220"/>
          </a:xfrm>
          <a:prstGeom prst="rect">
            <a:avLst/>
          </a:prstGeom>
          <a:solidFill>
            <a:schemeClr val="accent2">
              <a:lumMod val="20000"/>
              <a:lumOff val="80000"/>
            </a:schemeClr>
          </a:solidFill>
          <a:ln>
            <a:solidFill>
              <a:schemeClr val="accent1"/>
            </a:solidFill>
          </a:ln>
        </p:spPr>
        <p:txBody>
          <a:bodyPr wrap="square" rtlCol="0">
            <a:spAutoFit/>
          </a:bodyPr>
          <a:lstStyle/>
          <a:p>
            <a:pPr algn="ctr"/>
            <a:r>
              <a:rPr lang="en-US" sz="2800" b="1" dirty="0" smtClean="0">
                <a:solidFill>
                  <a:schemeClr val="tx2">
                    <a:lumMod val="75000"/>
                  </a:schemeClr>
                </a:solidFill>
                <a:latin typeface="Andalus" pitchFamily="18" charset="-78"/>
                <a:cs typeface="Andalus" pitchFamily="18" charset="-78"/>
              </a:rPr>
              <a:t>Approches financieres de l’investissement</a:t>
            </a:r>
            <a:endParaRPr lang="fr-FR" sz="2800" b="1" dirty="0">
              <a:solidFill>
                <a:srgbClr val="7E0000"/>
              </a:solidFill>
            </a:endParaRPr>
          </a:p>
        </p:txBody>
      </p:sp>
      <p:sp>
        <p:nvSpPr>
          <p:cNvPr id="13" name="ZoneTexte 12"/>
          <p:cNvSpPr txBox="1"/>
          <p:nvPr/>
        </p:nvSpPr>
        <p:spPr>
          <a:xfrm>
            <a:off x="251520" y="980728"/>
            <a:ext cx="8496944" cy="646331"/>
          </a:xfrm>
          <a:prstGeom prst="rect">
            <a:avLst/>
          </a:prstGeom>
          <a:solidFill>
            <a:schemeClr val="accent2">
              <a:lumMod val="20000"/>
              <a:lumOff val="80000"/>
            </a:schemeClr>
          </a:solidFill>
          <a:ln>
            <a:solidFill>
              <a:schemeClr val="accent1"/>
            </a:solidFill>
          </a:ln>
        </p:spPr>
        <p:txBody>
          <a:bodyPr wrap="square" rtlCol="0">
            <a:spAutoFit/>
          </a:bodyPr>
          <a:lstStyle/>
          <a:p>
            <a:pPr algn="ctr"/>
            <a:r>
              <a:rPr lang="en-US" sz="3600" b="1" dirty="0" smtClean="0">
                <a:solidFill>
                  <a:schemeClr val="tx2">
                    <a:lumMod val="75000"/>
                  </a:schemeClr>
                </a:solidFill>
                <a:latin typeface="Andalus" pitchFamily="18" charset="-78"/>
                <a:cs typeface="Andalus" pitchFamily="18" charset="-78"/>
              </a:rPr>
              <a:t>Investissement - Etapes</a:t>
            </a:r>
            <a:endParaRPr lang="fr-FR" sz="3600" b="1" dirty="0">
              <a:solidFill>
                <a:srgbClr val="7E0000"/>
              </a:solidFill>
            </a:endParaRPr>
          </a:p>
        </p:txBody>
      </p:sp>
      <p:sp>
        <p:nvSpPr>
          <p:cNvPr id="14" name="ZoneTexte 13"/>
          <p:cNvSpPr txBox="1"/>
          <p:nvPr/>
        </p:nvSpPr>
        <p:spPr>
          <a:xfrm>
            <a:off x="251520" y="1844824"/>
            <a:ext cx="8496944" cy="3970318"/>
          </a:xfrm>
          <a:prstGeom prst="rect">
            <a:avLst/>
          </a:prstGeom>
          <a:solidFill>
            <a:schemeClr val="accent2">
              <a:lumMod val="20000"/>
              <a:lumOff val="80000"/>
            </a:schemeClr>
          </a:solidFill>
          <a:ln>
            <a:solidFill>
              <a:schemeClr val="accent1"/>
            </a:solidFill>
          </a:ln>
        </p:spPr>
        <p:txBody>
          <a:bodyPr wrap="square" rtlCol="0">
            <a:spAutoFit/>
          </a:bodyPr>
          <a:lstStyle/>
          <a:p>
            <a:pPr>
              <a:buFontTx/>
              <a:buChar char="-"/>
            </a:pPr>
            <a:r>
              <a:rPr lang="en-US" sz="3600" b="1" dirty="0" smtClean="0">
                <a:solidFill>
                  <a:schemeClr val="tx2">
                    <a:lumMod val="75000"/>
                  </a:schemeClr>
                </a:solidFill>
                <a:latin typeface="Andalus" pitchFamily="18" charset="-78"/>
                <a:cs typeface="Andalus" pitchFamily="18" charset="-78"/>
              </a:rPr>
              <a:t>Opportunite dinvestissement (Idee),</a:t>
            </a:r>
          </a:p>
          <a:p>
            <a:pPr>
              <a:buFontTx/>
              <a:buChar char="-"/>
            </a:pPr>
            <a:r>
              <a:rPr lang="en-US" sz="3600" b="1" dirty="0" smtClean="0">
                <a:solidFill>
                  <a:schemeClr val="tx2">
                    <a:lumMod val="75000"/>
                  </a:schemeClr>
                </a:solidFill>
                <a:latin typeface="Andalus" pitchFamily="18" charset="-78"/>
                <a:cs typeface="Andalus" pitchFamily="18" charset="-78"/>
              </a:rPr>
              <a:t> La formation du promoteur,</a:t>
            </a:r>
          </a:p>
          <a:p>
            <a:pPr>
              <a:buFontTx/>
              <a:buChar char="-"/>
            </a:pPr>
            <a:r>
              <a:rPr lang="en-US" sz="3600" b="1" dirty="0" smtClean="0">
                <a:solidFill>
                  <a:schemeClr val="tx2">
                    <a:lumMod val="75000"/>
                  </a:schemeClr>
                </a:solidFill>
                <a:latin typeface="Andalus" pitchFamily="18" charset="-78"/>
                <a:cs typeface="Andalus" pitchFamily="18" charset="-78"/>
              </a:rPr>
              <a:t> L’etude de faisabilite et le coaching du promoteur,</a:t>
            </a:r>
          </a:p>
          <a:p>
            <a:pPr>
              <a:buFontTx/>
              <a:buChar char="-"/>
            </a:pPr>
            <a:r>
              <a:rPr lang="en-US" sz="3600" b="1" dirty="0" smtClean="0">
                <a:solidFill>
                  <a:schemeClr val="tx2">
                    <a:lumMod val="75000"/>
                  </a:schemeClr>
                </a:solidFill>
                <a:latin typeface="Andalus" pitchFamily="18" charset="-78"/>
                <a:cs typeface="Andalus" pitchFamily="18" charset="-78"/>
              </a:rPr>
              <a:t> Etude financière et financement,</a:t>
            </a:r>
          </a:p>
          <a:p>
            <a:pPr>
              <a:buFontTx/>
              <a:buChar char="-"/>
            </a:pPr>
            <a:r>
              <a:rPr lang="en-US" sz="3600" b="1" dirty="0" smtClean="0">
                <a:solidFill>
                  <a:schemeClr val="tx2">
                    <a:lumMod val="75000"/>
                  </a:schemeClr>
                </a:solidFill>
                <a:latin typeface="Andalus" pitchFamily="18" charset="-78"/>
                <a:cs typeface="Andalus" pitchFamily="18" charset="-78"/>
              </a:rPr>
              <a:t>Procedures administratives et juridiques,</a:t>
            </a:r>
          </a:p>
          <a:p>
            <a:pPr>
              <a:buFontTx/>
              <a:buChar char="-"/>
            </a:pPr>
            <a:r>
              <a:rPr lang="en-US" sz="3600" b="1" dirty="0" smtClean="0">
                <a:solidFill>
                  <a:schemeClr val="tx2">
                    <a:lumMod val="75000"/>
                  </a:schemeClr>
                </a:solidFill>
                <a:latin typeface="Andalus" pitchFamily="18" charset="-78"/>
                <a:cs typeface="Andalus" pitchFamily="18" charset="-78"/>
              </a:rPr>
              <a:t>Lancement de l’activite</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3"/>
          <p:cNvGrpSpPr>
            <a:grpSpLocks/>
          </p:cNvGrpSpPr>
          <p:nvPr/>
        </p:nvGrpSpPr>
        <p:grpSpPr bwMode="auto">
          <a:xfrm>
            <a:off x="179512" y="6021288"/>
            <a:ext cx="684212" cy="593725"/>
            <a:chOff x="108743115" y="109286040"/>
            <a:chExt cx="466813" cy="534560"/>
          </a:xfrm>
        </p:grpSpPr>
        <p:sp>
          <p:nvSpPr>
            <p:cNvPr id="1028" name="Rectangle 4" hidden="1"/>
            <p:cNvSpPr>
              <a:spLocks noChangeArrowheads="1" noChangeShapeType="1"/>
            </p:cNvSpPr>
            <p:nvPr/>
          </p:nvSpPr>
          <p:spPr bwMode="auto">
            <a:xfrm>
              <a:off x="108743115" y="109286040"/>
              <a:ext cx="466813" cy="534560"/>
            </a:xfrm>
            <a:prstGeom prst="rect">
              <a:avLst/>
            </a:prstGeom>
            <a:solidFill>
              <a:srgbClr val="FFFFFF"/>
            </a:solidFill>
            <a:ln w="9525" algn="ctr">
              <a:noFill/>
              <a:round/>
              <a:headEnd/>
              <a:tailEnd/>
            </a:ln>
            <a:effectLst/>
          </p:spPr>
          <p:txBody>
            <a:bodyPr vert="horz" wrap="square" lIns="36576" tIns="36576" rIns="36576" bIns="36576" numCol="1" anchor="t" anchorCtr="0" compatLnSpc="1">
              <a:prstTxWarp prst="textNoShape">
                <a:avLst/>
              </a:prstTxWarp>
            </a:bodyPr>
            <a:lstStyle/>
            <a:p>
              <a:endParaRPr lang="fr-FR" dirty="0"/>
            </a:p>
          </p:txBody>
        </p:sp>
        <p:sp>
          <p:nvSpPr>
            <p:cNvPr id="1029" name="Rectangle 5"/>
            <p:cNvSpPr>
              <a:spLocks noChangeArrowheads="1" noChangeShapeType="1"/>
            </p:cNvSpPr>
            <p:nvPr/>
          </p:nvSpPr>
          <p:spPr bwMode="auto">
            <a:xfrm>
              <a:off x="108743115" y="109286040"/>
              <a:ext cx="466813" cy="534560"/>
            </a:xfrm>
            <a:prstGeom prst="rect">
              <a:avLst/>
            </a:prstGeom>
            <a:solidFill>
              <a:srgbClr val="330066"/>
            </a:solidFill>
            <a:ln w="0" algn="in">
              <a:noFill/>
              <a:miter lim="800000"/>
              <a:headEnd/>
              <a:tailEnd/>
            </a:ln>
            <a:effectLst/>
          </p:spPr>
          <p:txBody>
            <a:bodyPr vert="horz" wrap="square" lIns="36576" tIns="36576" rIns="36576" bIns="36576" numCol="1" anchor="t" anchorCtr="0" compatLnSpc="1">
              <a:prstTxWarp prst="textNoShape">
                <a:avLst/>
              </a:prstTxWarp>
            </a:bodyPr>
            <a:lstStyle/>
            <a:p>
              <a:endParaRPr lang="fr-FR" dirty="0"/>
            </a:p>
          </p:txBody>
        </p:sp>
        <p:sp>
          <p:nvSpPr>
            <p:cNvPr id="1030" name="Rectangle 6"/>
            <p:cNvSpPr>
              <a:spLocks noChangeArrowheads="1" noChangeShapeType="1"/>
            </p:cNvSpPr>
            <p:nvPr/>
          </p:nvSpPr>
          <p:spPr bwMode="auto">
            <a:xfrm>
              <a:off x="108898716" y="109464223"/>
              <a:ext cx="155601" cy="178189"/>
            </a:xfrm>
            <a:prstGeom prst="rect">
              <a:avLst/>
            </a:prstGeom>
            <a:solidFill>
              <a:srgbClr val="CC3300"/>
            </a:solidFill>
            <a:ln w="0" algn="in">
              <a:noFill/>
              <a:miter lim="800000"/>
              <a:headEnd/>
              <a:tailEnd/>
            </a:ln>
            <a:effectLst/>
          </p:spPr>
          <p:txBody>
            <a:bodyPr vert="horz" wrap="square" lIns="36576" tIns="36576" rIns="36576" bIns="36576" numCol="1" anchor="t" anchorCtr="0" compatLnSpc="1">
              <a:prstTxWarp prst="textNoShape">
                <a:avLst/>
              </a:prstTxWarp>
            </a:bodyPr>
            <a:lstStyle/>
            <a:p>
              <a:endParaRPr lang="fr-FR" dirty="0"/>
            </a:p>
          </p:txBody>
        </p:sp>
        <p:sp>
          <p:nvSpPr>
            <p:cNvPr id="1031" name="AutoShape 7"/>
            <p:cNvSpPr>
              <a:spLocks noChangeArrowheads="1" noChangeShapeType="1"/>
            </p:cNvSpPr>
            <p:nvPr/>
          </p:nvSpPr>
          <p:spPr bwMode="auto">
            <a:xfrm>
              <a:off x="108743115" y="109286040"/>
              <a:ext cx="466813" cy="534560"/>
            </a:xfrm>
            <a:prstGeom prst="rtTriangle">
              <a:avLst/>
            </a:prstGeom>
            <a:solidFill>
              <a:srgbClr val="CC3300"/>
            </a:solidFill>
            <a:ln w="0" algn="in">
              <a:noFill/>
              <a:miter lim="800000"/>
              <a:headEnd/>
              <a:tailEnd/>
            </a:ln>
            <a:effectLst/>
          </p:spPr>
          <p:txBody>
            <a:bodyPr vert="horz" wrap="square" lIns="36576" tIns="36576" rIns="36576" bIns="36576" numCol="1" anchor="t" anchorCtr="0" compatLnSpc="1">
              <a:prstTxWarp prst="textNoShape">
                <a:avLst/>
              </a:prstTxWarp>
            </a:bodyPr>
            <a:lstStyle/>
            <a:p>
              <a:endParaRPr lang="fr-FR" dirty="0"/>
            </a:p>
          </p:txBody>
        </p:sp>
        <p:sp>
          <p:nvSpPr>
            <p:cNvPr id="1032" name="AutoShape 8"/>
            <p:cNvSpPr>
              <a:spLocks noChangeArrowheads="1" noChangeShapeType="1"/>
            </p:cNvSpPr>
            <p:nvPr/>
          </p:nvSpPr>
          <p:spPr bwMode="auto">
            <a:xfrm>
              <a:off x="108898716" y="109464223"/>
              <a:ext cx="155606" cy="178189"/>
            </a:xfrm>
            <a:prstGeom prst="rtTriangle">
              <a:avLst/>
            </a:prstGeom>
            <a:solidFill>
              <a:srgbClr val="330066"/>
            </a:solidFill>
            <a:ln w="0" algn="in">
              <a:noFill/>
              <a:miter lim="800000"/>
              <a:headEnd/>
              <a:tailEnd/>
            </a:ln>
            <a:effectLst/>
          </p:spPr>
          <p:txBody>
            <a:bodyPr vert="horz" wrap="square" lIns="36576" tIns="36576" rIns="36576" bIns="36576" numCol="1" anchor="t" anchorCtr="0" compatLnSpc="1">
              <a:prstTxWarp prst="textNoShape">
                <a:avLst/>
              </a:prstTxWarp>
            </a:bodyPr>
            <a:lstStyle/>
            <a:p>
              <a:endParaRPr lang="fr-FR" dirty="0"/>
            </a:p>
          </p:txBody>
        </p:sp>
      </p:grpSp>
      <p:sp>
        <p:nvSpPr>
          <p:cNvPr id="1033" name="Text Box 9"/>
          <p:cNvSpPr txBox="1">
            <a:spLocks noChangeArrowheads="1" noChangeShapeType="1"/>
          </p:cNvSpPr>
          <p:nvPr/>
        </p:nvSpPr>
        <p:spPr bwMode="auto">
          <a:xfrm>
            <a:off x="971600" y="6021288"/>
            <a:ext cx="936104" cy="576833"/>
          </a:xfrm>
          <a:prstGeom prst="rect">
            <a:avLst/>
          </a:prstGeom>
          <a:noFill/>
          <a:ln w="0" algn="in">
            <a:noFill/>
            <a:miter lim="800000"/>
            <a:headEnd/>
            <a:tailEnd/>
          </a:ln>
          <a:effectLst/>
        </p:spPr>
        <p:txBody>
          <a:bodyPr vert="horz" wrap="square" lIns="18000" tIns="18000" rIns="18000" bIns="1800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4000" b="1" i="0" u="none" strike="noStrike" cap="none" normalizeH="0" baseline="0" dirty="0" smtClean="0">
                <a:ln>
                  <a:noFill/>
                </a:ln>
                <a:solidFill>
                  <a:srgbClr val="330066"/>
                </a:solidFill>
                <a:effectLst/>
                <a:latin typeface="Georgia" pitchFamily="18" charset="0"/>
                <a:cs typeface="Arial" pitchFamily="34" charset="0"/>
              </a:rPr>
              <a:t>M</a:t>
            </a:r>
            <a:r>
              <a:rPr kumimoji="0" lang="fr-FR" sz="4000" b="1" i="0" u="none" strike="noStrike" cap="none" normalizeH="0" baseline="0" dirty="0" smtClean="0">
                <a:ln>
                  <a:noFill/>
                </a:ln>
                <a:solidFill>
                  <a:srgbClr val="CC3300"/>
                </a:solidFill>
                <a:effectLst/>
                <a:latin typeface="Georgia" pitchFamily="18" charset="0"/>
                <a:cs typeface="Arial" pitchFamily="34" charset="0"/>
              </a:rPr>
              <a:t>C</a:t>
            </a:r>
            <a:endParaRPr kumimoji="0" lang="fr-FR" sz="4000" b="0" i="0" u="none" strike="noStrike" cap="none" normalizeH="0" baseline="0" dirty="0" smtClean="0">
              <a:ln>
                <a:noFill/>
              </a:ln>
              <a:solidFill>
                <a:schemeClr val="tx1"/>
              </a:solidFill>
              <a:effectLst/>
              <a:latin typeface="Georgia" pitchFamily="18" charset="0"/>
              <a:cs typeface="Arial" pitchFamily="34" charset="0"/>
            </a:endParaRPr>
          </a:p>
        </p:txBody>
      </p:sp>
      <p:cxnSp>
        <p:nvCxnSpPr>
          <p:cNvPr id="12" name="Connecteur droit 11"/>
          <p:cNvCxnSpPr/>
          <p:nvPr/>
        </p:nvCxnSpPr>
        <p:spPr>
          <a:xfrm>
            <a:off x="0" y="5877272"/>
            <a:ext cx="9144000" cy="0"/>
          </a:xfrm>
          <a:prstGeom prst="line">
            <a:avLst/>
          </a:prstGeom>
        </p:spPr>
        <p:style>
          <a:lnRef idx="1">
            <a:schemeClr val="accent1"/>
          </a:lnRef>
          <a:fillRef idx="0">
            <a:schemeClr val="accent1"/>
          </a:fillRef>
          <a:effectRef idx="0">
            <a:schemeClr val="accent1"/>
          </a:effectRef>
          <a:fontRef idx="minor">
            <a:schemeClr val="tx1"/>
          </a:fontRef>
        </p:style>
      </p:cxnSp>
      <p:sp>
        <p:nvSpPr>
          <p:cNvPr id="15" name="Espace réservé du numéro de diapositive 14"/>
          <p:cNvSpPr>
            <a:spLocks noGrp="1"/>
          </p:cNvSpPr>
          <p:nvPr>
            <p:ph type="sldNum" sz="quarter" idx="12"/>
          </p:nvPr>
        </p:nvSpPr>
        <p:spPr/>
        <p:txBody>
          <a:bodyPr/>
          <a:lstStyle/>
          <a:p>
            <a:fld id="{5F5DCEA8-5F9B-4527-9A8C-6F85EFC3D922}" type="slidenum">
              <a:rPr lang="fr-FR" smtClean="0"/>
              <a:pPr/>
              <a:t>21</a:t>
            </a:fld>
            <a:endParaRPr lang="fr-FR"/>
          </a:p>
        </p:txBody>
      </p:sp>
      <p:sp>
        <p:nvSpPr>
          <p:cNvPr id="16" name="ZoneTexte 15"/>
          <p:cNvSpPr txBox="1"/>
          <p:nvPr/>
        </p:nvSpPr>
        <p:spPr>
          <a:xfrm>
            <a:off x="2123728" y="6093296"/>
            <a:ext cx="6840760" cy="523220"/>
          </a:xfrm>
          <a:prstGeom prst="rect">
            <a:avLst/>
          </a:prstGeom>
          <a:solidFill>
            <a:schemeClr val="accent2">
              <a:lumMod val="20000"/>
              <a:lumOff val="80000"/>
            </a:schemeClr>
          </a:solidFill>
          <a:ln>
            <a:solidFill>
              <a:schemeClr val="accent1"/>
            </a:solidFill>
          </a:ln>
        </p:spPr>
        <p:txBody>
          <a:bodyPr wrap="square" rtlCol="0">
            <a:spAutoFit/>
          </a:bodyPr>
          <a:lstStyle/>
          <a:p>
            <a:pPr algn="ctr"/>
            <a:r>
              <a:rPr lang="en-US" sz="2800" b="1" dirty="0" smtClean="0">
                <a:solidFill>
                  <a:schemeClr val="tx2">
                    <a:lumMod val="75000"/>
                  </a:schemeClr>
                </a:solidFill>
                <a:latin typeface="Andalus" pitchFamily="18" charset="-78"/>
                <a:cs typeface="Andalus" pitchFamily="18" charset="-78"/>
              </a:rPr>
              <a:t>Approches financieres de l’investissement</a:t>
            </a:r>
            <a:endParaRPr lang="fr-FR" sz="2800" b="1" dirty="0">
              <a:solidFill>
                <a:srgbClr val="7E0000"/>
              </a:solidFill>
            </a:endParaRPr>
          </a:p>
        </p:txBody>
      </p:sp>
      <p:sp>
        <p:nvSpPr>
          <p:cNvPr id="13" name="ZoneTexte 12"/>
          <p:cNvSpPr txBox="1"/>
          <p:nvPr/>
        </p:nvSpPr>
        <p:spPr>
          <a:xfrm>
            <a:off x="251520" y="980728"/>
            <a:ext cx="8496944" cy="646331"/>
          </a:xfrm>
          <a:prstGeom prst="rect">
            <a:avLst/>
          </a:prstGeom>
          <a:solidFill>
            <a:schemeClr val="accent2">
              <a:lumMod val="20000"/>
              <a:lumOff val="80000"/>
            </a:schemeClr>
          </a:solidFill>
          <a:ln>
            <a:solidFill>
              <a:schemeClr val="accent1"/>
            </a:solidFill>
          </a:ln>
        </p:spPr>
        <p:txBody>
          <a:bodyPr wrap="square" rtlCol="0">
            <a:spAutoFit/>
          </a:bodyPr>
          <a:lstStyle/>
          <a:p>
            <a:pPr algn="ctr"/>
            <a:r>
              <a:rPr lang="en-US" sz="3600" b="1" dirty="0" smtClean="0">
                <a:solidFill>
                  <a:schemeClr val="tx2">
                    <a:lumMod val="75000"/>
                  </a:schemeClr>
                </a:solidFill>
                <a:latin typeface="Andalus" pitchFamily="18" charset="-78"/>
                <a:cs typeface="Andalus" pitchFamily="18" charset="-78"/>
              </a:rPr>
              <a:t>Investissement - Etapes</a:t>
            </a:r>
            <a:endParaRPr lang="fr-FR" sz="3600" b="1" dirty="0">
              <a:solidFill>
                <a:srgbClr val="7E0000"/>
              </a:solidFill>
            </a:endParaRPr>
          </a:p>
        </p:txBody>
      </p:sp>
      <p:sp>
        <p:nvSpPr>
          <p:cNvPr id="14" name="ZoneTexte 13"/>
          <p:cNvSpPr txBox="1"/>
          <p:nvPr/>
        </p:nvSpPr>
        <p:spPr>
          <a:xfrm>
            <a:off x="251520" y="1844824"/>
            <a:ext cx="8496944" cy="2862322"/>
          </a:xfrm>
          <a:prstGeom prst="rect">
            <a:avLst/>
          </a:prstGeom>
          <a:solidFill>
            <a:schemeClr val="accent2">
              <a:lumMod val="20000"/>
              <a:lumOff val="80000"/>
            </a:schemeClr>
          </a:solidFill>
          <a:ln>
            <a:solidFill>
              <a:schemeClr val="accent1"/>
            </a:solidFill>
          </a:ln>
        </p:spPr>
        <p:txBody>
          <a:bodyPr wrap="square" rtlCol="0">
            <a:spAutoFit/>
          </a:bodyPr>
          <a:lstStyle/>
          <a:p>
            <a:r>
              <a:rPr lang="en-US" sz="3600" b="1" dirty="0" smtClean="0">
                <a:solidFill>
                  <a:schemeClr val="tx2">
                    <a:lumMod val="75000"/>
                  </a:schemeClr>
                </a:solidFill>
                <a:latin typeface="Andalus" pitchFamily="18" charset="-78"/>
                <a:cs typeface="Andalus" pitchFamily="18" charset="-78"/>
              </a:rPr>
              <a:t>A chacune de ces étapes il faut avoir des programmes et des structures d’accompagnement dédiés, le promoteur doit trouver ai l’information, le coaching et les facilités.</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3"/>
          <p:cNvGrpSpPr>
            <a:grpSpLocks/>
          </p:cNvGrpSpPr>
          <p:nvPr/>
        </p:nvGrpSpPr>
        <p:grpSpPr bwMode="auto">
          <a:xfrm>
            <a:off x="179512" y="6021288"/>
            <a:ext cx="684212" cy="593725"/>
            <a:chOff x="108743115" y="109286040"/>
            <a:chExt cx="466813" cy="534560"/>
          </a:xfrm>
        </p:grpSpPr>
        <p:sp>
          <p:nvSpPr>
            <p:cNvPr id="1028" name="Rectangle 4" hidden="1"/>
            <p:cNvSpPr>
              <a:spLocks noChangeArrowheads="1" noChangeShapeType="1"/>
            </p:cNvSpPr>
            <p:nvPr/>
          </p:nvSpPr>
          <p:spPr bwMode="auto">
            <a:xfrm>
              <a:off x="108743115" y="109286040"/>
              <a:ext cx="466813" cy="534560"/>
            </a:xfrm>
            <a:prstGeom prst="rect">
              <a:avLst/>
            </a:prstGeom>
            <a:solidFill>
              <a:srgbClr val="FFFFFF"/>
            </a:solidFill>
            <a:ln w="9525" algn="ctr">
              <a:noFill/>
              <a:round/>
              <a:headEnd/>
              <a:tailEnd/>
            </a:ln>
            <a:effectLst/>
          </p:spPr>
          <p:txBody>
            <a:bodyPr vert="horz" wrap="square" lIns="36576" tIns="36576" rIns="36576" bIns="36576" numCol="1" anchor="t" anchorCtr="0" compatLnSpc="1">
              <a:prstTxWarp prst="textNoShape">
                <a:avLst/>
              </a:prstTxWarp>
            </a:bodyPr>
            <a:lstStyle/>
            <a:p>
              <a:endParaRPr lang="fr-FR" dirty="0"/>
            </a:p>
          </p:txBody>
        </p:sp>
        <p:sp>
          <p:nvSpPr>
            <p:cNvPr id="1029" name="Rectangle 5"/>
            <p:cNvSpPr>
              <a:spLocks noChangeArrowheads="1" noChangeShapeType="1"/>
            </p:cNvSpPr>
            <p:nvPr/>
          </p:nvSpPr>
          <p:spPr bwMode="auto">
            <a:xfrm>
              <a:off x="108743115" y="109286040"/>
              <a:ext cx="466813" cy="534560"/>
            </a:xfrm>
            <a:prstGeom prst="rect">
              <a:avLst/>
            </a:prstGeom>
            <a:solidFill>
              <a:srgbClr val="330066"/>
            </a:solidFill>
            <a:ln w="0" algn="in">
              <a:noFill/>
              <a:miter lim="800000"/>
              <a:headEnd/>
              <a:tailEnd/>
            </a:ln>
            <a:effectLst/>
          </p:spPr>
          <p:txBody>
            <a:bodyPr vert="horz" wrap="square" lIns="36576" tIns="36576" rIns="36576" bIns="36576" numCol="1" anchor="t" anchorCtr="0" compatLnSpc="1">
              <a:prstTxWarp prst="textNoShape">
                <a:avLst/>
              </a:prstTxWarp>
            </a:bodyPr>
            <a:lstStyle/>
            <a:p>
              <a:endParaRPr lang="fr-FR" dirty="0"/>
            </a:p>
          </p:txBody>
        </p:sp>
        <p:sp>
          <p:nvSpPr>
            <p:cNvPr id="1030" name="Rectangle 6"/>
            <p:cNvSpPr>
              <a:spLocks noChangeArrowheads="1" noChangeShapeType="1"/>
            </p:cNvSpPr>
            <p:nvPr/>
          </p:nvSpPr>
          <p:spPr bwMode="auto">
            <a:xfrm>
              <a:off x="108898716" y="109464223"/>
              <a:ext cx="155601" cy="178189"/>
            </a:xfrm>
            <a:prstGeom prst="rect">
              <a:avLst/>
            </a:prstGeom>
            <a:solidFill>
              <a:srgbClr val="CC3300"/>
            </a:solidFill>
            <a:ln w="0" algn="in">
              <a:noFill/>
              <a:miter lim="800000"/>
              <a:headEnd/>
              <a:tailEnd/>
            </a:ln>
            <a:effectLst/>
          </p:spPr>
          <p:txBody>
            <a:bodyPr vert="horz" wrap="square" lIns="36576" tIns="36576" rIns="36576" bIns="36576" numCol="1" anchor="t" anchorCtr="0" compatLnSpc="1">
              <a:prstTxWarp prst="textNoShape">
                <a:avLst/>
              </a:prstTxWarp>
            </a:bodyPr>
            <a:lstStyle/>
            <a:p>
              <a:endParaRPr lang="fr-FR" dirty="0"/>
            </a:p>
          </p:txBody>
        </p:sp>
        <p:sp>
          <p:nvSpPr>
            <p:cNvPr id="1031" name="AutoShape 7"/>
            <p:cNvSpPr>
              <a:spLocks noChangeArrowheads="1" noChangeShapeType="1"/>
            </p:cNvSpPr>
            <p:nvPr/>
          </p:nvSpPr>
          <p:spPr bwMode="auto">
            <a:xfrm>
              <a:off x="108743115" y="109286040"/>
              <a:ext cx="466813" cy="534560"/>
            </a:xfrm>
            <a:prstGeom prst="rtTriangle">
              <a:avLst/>
            </a:prstGeom>
            <a:solidFill>
              <a:srgbClr val="CC3300"/>
            </a:solidFill>
            <a:ln w="0" algn="in">
              <a:noFill/>
              <a:miter lim="800000"/>
              <a:headEnd/>
              <a:tailEnd/>
            </a:ln>
            <a:effectLst/>
          </p:spPr>
          <p:txBody>
            <a:bodyPr vert="horz" wrap="square" lIns="36576" tIns="36576" rIns="36576" bIns="36576" numCol="1" anchor="t" anchorCtr="0" compatLnSpc="1">
              <a:prstTxWarp prst="textNoShape">
                <a:avLst/>
              </a:prstTxWarp>
            </a:bodyPr>
            <a:lstStyle/>
            <a:p>
              <a:endParaRPr lang="fr-FR" dirty="0"/>
            </a:p>
          </p:txBody>
        </p:sp>
        <p:sp>
          <p:nvSpPr>
            <p:cNvPr id="1032" name="AutoShape 8"/>
            <p:cNvSpPr>
              <a:spLocks noChangeArrowheads="1" noChangeShapeType="1"/>
            </p:cNvSpPr>
            <p:nvPr/>
          </p:nvSpPr>
          <p:spPr bwMode="auto">
            <a:xfrm>
              <a:off x="108898716" y="109464223"/>
              <a:ext cx="155606" cy="178189"/>
            </a:xfrm>
            <a:prstGeom prst="rtTriangle">
              <a:avLst/>
            </a:prstGeom>
            <a:solidFill>
              <a:srgbClr val="330066"/>
            </a:solidFill>
            <a:ln w="0" algn="in">
              <a:noFill/>
              <a:miter lim="800000"/>
              <a:headEnd/>
              <a:tailEnd/>
            </a:ln>
            <a:effectLst/>
          </p:spPr>
          <p:txBody>
            <a:bodyPr vert="horz" wrap="square" lIns="36576" tIns="36576" rIns="36576" bIns="36576" numCol="1" anchor="t" anchorCtr="0" compatLnSpc="1">
              <a:prstTxWarp prst="textNoShape">
                <a:avLst/>
              </a:prstTxWarp>
            </a:bodyPr>
            <a:lstStyle/>
            <a:p>
              <a:endParaRPr lang="fr-FR" dirty="0"/>
            </a:p>
          </p:txBody>
        </p:sp>
      </p:grpSp>
      <p:sp>
        <p:nvSpPr>
          <p:cNvPr id="1033" name="Text Box 9"/>
          <p:cNvSpPr txBox="1">
            <a:spLocks noChangeArrowheads="1" noChangeShapeType="1"/>
          </p:cNvSpPr>
          <p:nvPr/>
        </p:nvSpPr>
        <p:spPr bwMode="auto">
          <a:xfrm>
            <a:off x="971600" y="6021288"/>
            <a:ext cx="936104" cy="576833"/>
          </a:xfrm>
          <a:prstGeom prst="rect">
            <a:avLst/>
          </a:prstGeom>
          <a:noFill/>
          <a:ln w="0" algn="in">
            <a:noFill/>
            <a:miter lim="800000"/>
            <a:headEnd/>
            <a:tailEnd/>
          </a:ln>
          <a:effectLst/>
        </p:spPr>
        <p:txBody>
          <a:bodyPr vert="horz" wrap="square" lIns="18000" tIns="18000" rIns="18000" bIns="1800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4000" b="1" i="0" u="none" strike="noStrike" cap="none" normalizeH="0" baseline="0" dirty="0" smtClean="0">
                <a:ln>
                  <a:noFill/>
                </a:ln>
                <a:solidFill>
                  <a:srgbClr val="330066"/>
                </a:solidFill>
                <a:effectLst/>
                <a:latin typeface="Georgia" pitchFamily="18" charset="0"/>
                <a:cs typeface="Arial" pitchFamily="34" charset="0"/>
              </a:rPr>
              <a:t>M</a:t>
            </a:r>
            <a:r>
              <a:rPr kumimoji="0" lang="fr-FR" sz="4000" b="1" i="0" u="none" strike="noStrike" cap="none" normalizeH="0" baseline="0" dirty="0" smtClean="0">
                <a:ln>
                  <a:noFill/>
                </a:ln>
                <a:solidFill>
                  <a:srgbClr val="CC3300"/>
                </a:solidFill>
                <a:effectLst/>
                <a:latin typeface="Georgia" pitchFamily="18" charset="0"/>
                <a:cs typeface="Arial" pitchFamily="34" charset="0"/>
              </a:rPr>
              <a:t>C</a:t>
            </a:r>
            <a:endParaRPr kumimoji="0" lang="fr-FR" sz="4000" b="0" i="0" u="none" strike="noStrike" cap="none" normalizeH="0" baseline="0" dirty="0" smtClean="0">
              <a:ln>
                <a:noFill/>
              </a:ln>
              <a:solidFill>
                <a:schemeClr val="tx1"/>
              </a:solidFill>
              <a:effectLst/>
              <a:latin typeface="Georgia" pitchFamily="18" charset="0"/>
              <a:cs typeface="Arial" pitchFamily="34" charset="0"/>
            </a:endParaRPr>
          </a:p>
        </p:txBody>
      </p:sp>
      <p:cxnSp>
        <p:nvCxnSpPr>
          <p:cNvPr id="12" name="Connecteur droit 11"/>
          <p:cNvCxnSpPr/>
          <p:nvPr/>
        </p:nvCxnSpPr>
        <p:spPr>
          <a:xfrm>
            <a:off x="0" y="5877272"/>
            <a:ext cx="9144000" cy="0"/>
          </a:xfrm>
          <a:prstGeom prst="line">
            <a:avLst/>
          </a:prstGeom>
        </p:spPr>
        <p:style>
          <a:lnRef idx="1">
            <a:schemeClr val="accent1"/>
          </a:lnRef>
          <a:fillRef idx="0">
            <a:schemeClr val="accent1"/>
          </a:fillRef>
          <a:effectRef idx="0">
            <a:schemeClr val="accent1"/>
          </a:effectRef>
          <a:fontRef idx="minor">
            <a:schemeClr val="tx1"/>
          </a:fontRef>
        </p:style>
      </p:cxnSp>
      <p:sp>
        <p:nvSpPr>
          <p:cNvPr id="15" name="Espace réservé du numéro de diapositive 14"/>
          <p:cNvSpPr>
            <a:spLocks noGrp="1"/>
          </p:cNvSpPr>
          <p:nvPr>
            <p:ph type="sldNum" sz="quarter" idx="12"/>
          </p:nvPr>
        </p:nvSpPr>
        <p:spPr/>
        <p:txBody>
          <a:bodyPr/>
          <a:lstStyle/>
          <a:p>
            <a:fld id="{5F5DCEA8-5F9B-4527-9A8C-6F85EFC3D922}" type="slidenum">
              <a:rPr lang="fr-FR" smtClean="0"/>
              <a:pPr/>
              <a:t>22</a:t>
            </a:fld>
            <a:endParaRPr lang="fr-FR"/>
          </a:p>
        </p:txBody>
      </p:sp>
      <p:sp>
        <p:nvSpPr>
          <p:cNvPr id="16" name="ZoneTexte 15"/>
          <p:cNvSpPr txBox="1"/>
          <p:nvPr/>
        </p:nvSpPr>
        <p:spPr>
          <a:xfrm>
            <a:off x="2123728" y="6093296"/>
            <a:ext cx="6840760" cy="523220"/>
          </a:xfrm>
          <a:prstGeom prst="rect">
            <a:avLst/>
          </a:prstGeom>
          <a:solidFill>
            <a:schemeClr val="accent2">
              <a:lumMod val="20000"/>
              <a:lumOff val="80000"/>
            </a:schemeClr>
          </a:solidFill>
          <a:ln>
            <a:solidFill>
              <a:schemeClr val="accent1"/>
            </a:solidFill>
          </a:ln>
        </p:spPr>
        <p:txBody>
          <a:bodyPr wrap="square" rtlCol="0">
            <a:spAutoFit/>
          </a:bodyPr>
          <a:lstStyle/>
          <a:p>
            <a:pPr algn="ctr"/>
            <a:r>
              <a:rPr lang="en-US" sz="2800" b="1" dirty="0" smtClean="0">
                <a:solidFill>
                  <a:schemeClr val="tx2">
                    <a:lumMod val="75000"/>
                  </a:schemeClr>
                </a:solidFill>
                <a:latin typeface="Andalus" pitchFamily="18" charset="-78"/>
                <a:cs typeface="Andalus" pitchFamily="18" charset="-78"/>
              </a:rPr>
              <a:t>Approches financieres de l’investissement</a:t>
            </a:r>
            <a:endParaRPr lang="fr-FR" sz="2800" b="1" dirty="0">
              <a:solidFill>
                <a:srgbClr val="7E0000"/>
              </a:solidFill>
            </a:endParaRPr>
          </a:p>
        </p:txBody>
      </p:sp>
      <p:sp>
        <p:nvSpPr>
          <p:cNvPr id="13" name="ZoneTexte 12"/>
          <p:cNvSpPr txBox="1"/>
          <p:nvPr/>
        </p:nvSpPr>
        <p:spPr>
          <a:xfrm>
            <a:off x="251520" y="980728"/>
            <a:ext cx="8496944" cy="646331"/>
          </a:xfrm>
          <a:prstGeom prst="rect">
            <a:avLst/>
          </a:prstGeom>
          <a:solidFill>
            <a:schemeClr val="accent2">
              <a:lumMod val="20000"/>
              <a:lumOff val="80000"/>
            </a:schemeClr>
          </a:solidFill>
          <a:ln>
            <a:solidFill>
              <a:schemeClr val="accent1"/>
            </a:solidFill>
          </a:ln>
        </p:spPr>
        <p:txBody>
          <a:bodyPr wrap="square" rtlCol="0">
            <a:spAutoFit/>
          </a:bodyPr>
          <a:lstStyle/>
          <a:p>
            <a:pPr algn="ctr"/>
            <a:r>
              <a:rPr lang="en-US" sz="3600" b="1" dirty="0" smtClean="0">
                <a:solidFill>
                  <a:schemeClr val="tx2">
                    <a:lumMod val="75000"/>
                  </a:schemeClr>
                </a:solidFill>
                <a:latin typeface="Andalus" pitchFamily="18" charset="-78"/>
                <a:cs typeface="Andalus" pitchFamily="18" charset="-78"/>
              </a:rPr>
              <a:t>Investissement - Etapes</a:t>
            </a:r>
            <a:endParaRPr lang="fr-FR" sz="3600" b="1" dirty="0">
              <a:solidFill>
                <a:srgbClr val="7E0000"/>
              </a:solidFill>
            </a:endParaRPr>
          </a:p>
        </p:txBody>
      </p:sp>
      <p:sp>
        <p:nvSpPr>
          <p:cNvPr id="14" name="ZoneTexte 13"/>
          <p:cNvSpPr txBox="1"/>
          <p:nvPr/>
        </p:nvSpPr>
        <p:spPr>
          <a:xfrm>
            <a:off x="251520" y="2132856"/>
            <a:ext cx="8496944" cy="2862322"/>
          </a:xfrm>
          <a:prstGeom prst="rect">
            <a:avLst/>
          </a:prstGeom>
          <a:solidFill>
            <a:schemeClr val="accent2">
              <a:lumMod val="20000"/>
              <a:lumOff val="80000"/>
            </a:schemeClr>
          </a:solidFill>
          <a:ln>
            <a:solidFill>
              <a:schemeClr val="accent1"/>
            </a:solidFill>
          </a:ln>
        </p:spPr>
        <p:txBody>
          <a:bodyPr wrap="square" rtlCol="0">
            <a:spAutoFit/>
          </a:bodyPr>
          <a:lstStyle/>
          <a:p>
            <a:r>
              <a:rPr lang="en-US" sz="3600" b="1" dirty="0" smtClean="0">
                <a:solidFill>
                  <a:schemeClr val="tx2">
                    <a:lumMod val="75000"/>
                  </a:schemeClr>
                </a:solidFill>
                <a:latin typeface="Andalus" pitchFamily="18" charset="-78"/>
                <a:cs typeface="Andalus" pitchFamily="18" charset="-78"/>
              </a:rPr>
              <a:t>La decision d’investissement n’est pas dependante seulement de la disponibilité des financements. C’est le climat d’investissement ou le climat des affaires en globalite qui est pris en consideration.</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3"/>
          <p:cNvGrpSpPr>
            <a:grpSpLocks/>
          </p:cNvGrpSpPr>
          <p:nvPr/>
        </p:nvGrpSpPr>
        <p:grpSpPr bwMode="auto">
          <a:xfrm>
            <a:off x="179512" y="6021288"/>
            <a:ext cx="684212" cy="593725"/>
            <a:chOff x="108743115" y="109286040"/>
            <a:chExt cx="466813" cy="534560"/>
          </a:xfrm>
        </p:grpSpPr>
        <p:sp>
          <p:nvSpPr>
            <p:cNvPr id="1028" name="Rectangle 4" hidden="1"/>
            <p:cNvSpPr>
              <a:spLocks noChangeArrowheads="1" noChangeShapeType="1"/>
            </p:cNvSpPr>
            <p:nvPr/>
          </p:nvSpPr>
          <p:spPr bwMode="auto">
            <a:xfrm>
              <a:off x="108743115" y="109286040"/>
              <a:ext cx="466813" cy="534560"/>
            </a:xfrm>
            <a:prstGeom prst="rect">
              <a:avLst/>
            </a:prstGeom>
            <a:solidFill>
              <a:srgbClr val="FFFFFF"/>
            </a:solidFill>
            <a:ln w="9525" algn="ctr">
              <a:noFill/>
              <a:round/>
              <a:headEnd/>
              <a:tailEnd/>
            </a:ln>
            <a:effectLst/>
          </p:spPr>
          <p:txBody>
            <a:bodyPr vert="horz" wrap="square" lIns="36576" tIns="36576" rIns="36576" bIns="36576" numCol="1" anchor="t" anchorCtr="0" compatLnSpc="1">
              <a:prstTxWarp prst="textNoShape">
                <a:avLst/>
              </a:prstTxWarp>
            </a:bodyPr>
            <a:lstStyle/>
            <a:p>
              <a:endParaRPr lang="fr-FR"/>
            </a:p>
          </p:txBody>
        </p:sp>
        <p:sp>
          <p:nvSpPr>
            <p:cNvPr id="1029" name="Rectangle 5"/>
            <p:cNvSpPr>
              <a:spLocks noChangeArrowheads="1" noChangeShapeType="1"/>
            </p:cNvSpPr>
            <p:nvPr/>
          </p:nvSpPr>
          <p:spPr bwMode="auto">
            <a:xfrm>
              <a:off x="108743115" y="109286040"/>
              <a:ext cx="466813" cy="534560"/>
            </a:xfrm>
            <a:prstGeom prst="rect">
              <a:avLst/>
            </a:prstGeom>
            <a:solidFill>
              <a:srgbClr val="330066"/>
            </a:solidFill>
            <a:ln w="0" algn="in">
              <a:noFill/>
              <a:miter lim="800000"/>
              <a:headEnd/>
              <a:tailEnd/>
            </a:ln>
            <a:effectLst/>
          </p:spPr>
          <p:txBody>
            <a:bodyPr vert="horz" wrap="square" lIns="36576" tIns="36576" rIns="36576" bIns="36576" numCol="1" anchor="t" anchorCtr="0" compatLnSpc="1">
              <a:prstTxWarp prst="textNoShape">
                <a:avLst/>
              </a:prstTxWarp>
            </a:bodyPr>
            <a:lstStyle/>
            <a:p>
              <a:endParaRPr lang="fr-FR"/>
            </a:p>
          </p:txBody>
        </p:sp>
        <p:sp>
          <p:nvSpPr>
            <p:cNvPr id="1030" name="Rectangle 6"/>
            <p:cNvSpPr>
              <a:spLocks noChangeArrowheads="1" noChangeShapeType="1"/>
            </p:cNvSpPr>
            <p:nvPr/>
          </p:nvSpPr>
          <p:spPr bwMode="auto">
            <a:xfrm>
              <a:off x="108898716" y="109464223"/>
              <a:ext cx="155601" cy="178189"/>
            </a:xfrm>
            <a:prstGeom prst="rect">
              <a:avLst/>
            </a:prstGeom>
            <a:solidFill>
              <a:srgbClr val="CC3300"/>
            </a:solidFill>
            <a:ln w="0" algn="in">
              <a:noFill/>
              <a:miter lim="800000"/>
              <a:headEnd/>
              <a:tailEnd/>
            </a:ln>
            <a:effectLst/>
          </p:spPr>
          <p:txBody>
            <a:bodyPr vert="horz" wrap="square" lIns="36576" tIns="36576" rIns="36576" bIns="36576" numCol="1" anchor="t" anchorCtr="0" compatLnSpc="1">
              <a:prstTxWarp prst="textNoShape">
                <a:avLst/>
              </a:prstTxWarp>
            </a:bodyPr>
            <a:lstStyle/>
            <a:p>
              <a:endParaRPr lang="fr-FR"/>
            </a:p>
          </p:txBody>
        </p:sp>
        <p:sp>
          <p:nvSpPr>
            <p:cNvPr id="1031" name="AutoShape 7"/>
            <p:cNvSpPr>
              <a:spLocks noChangeArrowheads="1" noChangeShapeType="1"/>
            </p:cNvSpPr>
            <p:nvPr/>
          </p:nvSpPr>
          <p:spPr bwMode="auto">
            <a:xfrm>
              <a:off x="108743115" y="109286040"/>
              <a:ext cx="466813" cy="534560"/>
            </a:xfrm>
            <a:prstGeom prst="rtTriangle">
              <a:avLst/>
            </a:prstGeom>
            <a:solidFill>
              <a:srgbClr val="CC3300"/>
            </a:solidFill>
            <a:ln w="0" algn="in">
              <a:noFill/>
              <a:miter lim="800000"/>
              <a:headEnd/>
              <a:tailEnd/>
            </a:ln>
            <a:effectLst/>
          </p:spPr>
          <p:txBody>
            <a:bodyPr vert="horz" wrap="square" lIns="36576" tIns="36576" rIns="36576" bIns="36576" numCol="1" anchor="t" anchorCtr="0" compatLnSpc="1">
              <a:prstTxWarp prst="textNoShape">
                <a:avLst/>
              </a:prstTxWarp>
            </a:bodyPr>
            <a:lstStyle/>
            <a:p>
              <a:endParaRPr lang="fr-FR"/>
            </a:p>
          </p:txBody>
        </p:sp>
        <p:sp>
          <p:nvSpPr>
            <p:cNvPr id="1032" name="AutoShape 8"/>
            <p:cNvSpPr>
              <a:spLocks noChangeArrowheads="1" noChangeShapeType="1"/>
            </p:cNvSpPr>
            <p:nvPr/>
          </p:nvSpPr>
          <p:spPr bwMode="auto">
            <a:xfrm>
              <a:off x="108898716" y="109464223"/>
              <a:ext cx="155606" cy="178189"/>
            </a:xfrm>
            <a:prstGeom prst="rtTriangle">
              <a:avLst/>
            </a:prstGeom>
            <a:solidFill>
              <a:srgbClr val="330066"/>
            </a:solidFill>
            <a:ln w="0" algn="in">
              <a:noFill/>
              <a:miter lim="800000"/>
              <a:headEnd/>
              <a:tailEnd/>
            </a:ln>
            <a:effectLst/>
          </p:spPr>
          <p:txBody>
            <a:bodyPr vert="horz" wrap="square" lIns="36576" tIns="36576" rIns="36576" bIns="36576" numCol="1" anchor="t" anchorCtr="0" compatLnSpc="1">
              <a:prstTxWarp prst="textNoShape">
                <a:avLst/>
              </a:prstTxWarp>
            </a:bodyPr>
            <a:lstStyle/>
            <a:p>
              <a:endParaRPr lang="fr-FR"/>
            </a:p>
          </p:txBody>
        </p:sp>
      </p:grpSp>
      <p:sp>
        <p:nvSpPr>
          <p:cNvPr id="1033" name="Text Box 9"/>
          <p:cNvSpPr txBox="1">
            <a:spLocks noChangeArrowheads="1" noChangeShapeType="1"/>
          </p:cNvSpPr>
          <p:nvPr/>
        </p:nvSpPr>
        <p:spPr bwMode="auto">
          <a:xfrm>
            <a:off x="971600" y="6021288"/>
            <a:ext cx="936104" cy="576833"/>
          </a:xfrm>
          <a:prstGeom prst="rect">
            <a:avLst/>
          </a:prstGeom>
          <a:noFill/>
          <a:ln w="0" algn="in">
            <a:noFill/>
            <a:miter lim="800000"/>
            <a:headEnd/>
            <a:tailEnd/>
          </a:ln>
          <a:effectLst/>
        </p:spPr>
        <p:txBody>
          <a:bodyPr vert="horz" wrap="square" lIns="18000" tIns="18000" rIns="18000" bIns="1800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4000" b="1" i="0" u="none" strike="noStrike" cap="none" normalizeH="0" baseline="0" dirty="0" smtClean="0">
                <a:ln>
                  <a:noFill/>
                </a:ln>
                <a:solidFill>
                  <a:srgbClr val="330066"/>
                </a:solidFill>
                <a:effectLst/>
                <a:latin typeface="Georgia" pitchFamily="18" charset="0"/>
                <a:cs typeface="Arial" pitchFamily="34" charset="0"/>
              </a:rPr>
              <a:t>M</a:t>
            </a:r>
            <a:r>
              <a:rPr kumimoji="0" lang="fr-FR" sz="4000" b="1" i="0" u="none" strike="noStrike" cap="none" normalizeH="0" baseline="0" dirty="0" smtClean="0">
                <a:ln>
                  <a:noFill/>
                </a:ln>
                <a:solidFill>
                  <a:srgbClr val="CC3300"/>
                </a:solidFill>
                <a:effectLst/>
                <a:latin typeface="Georgia" pitchFamily="18" charset="0"/>
                <a:cs typeface="Arial" pitchFamily="34" charset="0"/>
              </a:rPr>
              <a:t>C</a:t>
            </a:r>
            <a:endParaRPr kumimoji="0" lang="fr-FR" sz="4000" b="0" i="0" u="none" strike="noStrike" cap="none" normalizeH="0" baseline="0" dirty="0" smtClean="0">
              <a:ln>
                <a:noFill/>
              </a:ln>
              <a:solidFill>
                <a:schemeClr val="tx1"/>
              </a:solidFill>
              <a:effectLst/>
              <a:latin typeface="Georgia" pitchFamily="18" charset="0"/>
              <a:cs typeface="Arial" pitchFamily="34" charset="0"/>
            </a:endParaRPr>
          </a:p>
        </p:txBody>
      </p:sp>
      <p:cxnSp>
        <p:nvCxnSpPr>
          <p:cNvPr id="12" name="Connecteur droit 11"/>
          <p:cNvCxnSpPr/>
          <p:nvPr/>
        </p:nvCxnSpPr>
        <p:spPr>
          <a:xfrm>
            <a:off x="0" y="5877272"/>
            <a:ext cx="9144000" cy="0"/>
          </a:xfrm>
          <a:prstGeom prst="line">
            <a:avLst/>
          </a:prstGeom>
        </p:spPr>
        <p:style>
          <a:lnRef idx="1">
            <a:schemeClr val="accent1"/>
          </a:lnRef>
          <a:fillRef idx="0">
            <a:schemeClr val="accent1"/>
          </a:fillRef>
          <a:effectRef idx="0">
            <a:schemeClr val="accent1"/>
          </a:effectRef>
          <a:fontRef idx="minor">
            <a:schemeClr val="tx1"/>
          </a:fontRef>
        </p:style>
      </p:cxnSp>
      <p:sp>
        <p:nvSpPr>
          <p:cNvPr id="16" name="ZoneTexte 15"/>
          <p:cNvSpPr txBox="1"/>
          <p:nvPr/>
        </p:nvSpPr>
        <p:spPr>
          <a:xfrm>
            <a:off x="467544" y="1196752"/>
            <a:ext cx="7992888" cy="4154984"/>
          </a:xfrm>
          <a:prstGeom prst="rect">
            <a:avLst/>
          </a:prstGeom>
          <a:solidFill>
            <a:schemeClr val="accent2">
              <a:lumMod val="20000"/>
              <a:lumOff val="80000"/>
            </a:schemeClr>
          </a:solidFill>
          <a:ln>
            <a:solidFill>
              <a:schemeClr val="accent1"/>
            </a:solidFill>
          </a:ln>
        </p:spPr>
        <p:txBody>
          <a:bodyPr wrap="square" rtlCol="0">
            <a:spAutoFit/>
          </a:bodyPr>
          <a:lstStyle/>
          <a:p>
            <a:pPr algn="ctr" rtl="1"/>
            <a:endParaRPr lang="fr-FR" sz="2800" b="1" dirty="0" smtClean="0">
              <a:solidFill>
                <a:schemeClr val="accent1">
                  <a:lumMod val="50000"/>
                </a:schemeClr>
              </a:solidFill>
              <a:latin typeface="Arial" pitchFamily="34" charset="0"/>
              <a:cs typeface="Arial" pitchFamily="34" charset="0"/>
            </a:endParaRPr>
          </a:p>
          <a:p>
            <a:pPr algn="ctr" rtl="1"/>
            <a:r>
              <a:rPr lang="ar-TN" sz="3600" b="1" dirty="0" smtClean="0">
                <a:solidFill>
                  <a:schemeClr val="accent1">
                    <a:lumMod val="50000"/>
                  </a:schemeClr>
                </a:solidFill>
                <a:latin typeface="Arial" pitchFamily="34" charset="0"/>
                <a:cs typeface="Arial" pitchFamily="34" charset="0"/>
              </a:rPr>
              <a:t>منير بن قيراط</a:t>
            </a:r>
          </a:p>
          <a:p>
            <a:pPr algn="ctr" rtl="1"/>
            <a:r>
              <a:rPr lang="fr-FR" sz="2400" b="1" dirty="0" smtClean="0">
                <a:solidFill>
                  <a:schemeClr val="accent1">
                    <a:lumMod val="50000"/>
                  </a:schemeClr>
                </a:solidFill>
                <a:latin typeface="Arial" pitchFamily="34" charset="0"/>
                <a:cs typeface="Arial" pitchFamily="34" charset="0"/>
              </a:rPr>
              <a:t>Mounir BEN GUIRAT</a:t>
            </a:r>
          </a:p>
          <a:p>
            <a:pPr algn="ctr" rtl="1"/>
            <a:endParaRPr lang="fr-FR" sz="2800" b="1" dirty="0" smtClean="0">
              <a:solidFill>
                <a:schemeClr val="accent1">
                  <a:lumMod val="50000"/>
                </a:schemeClr>
              </a:solidFill>
              <a:latin typeface="Arial" pitchFamily="34" charset="0"/>
              <a:cs typeface="Arial" pitchFamily="34" charset="0"/>
            </a:endParaRPr>
          </a:p>
          <a:p>
            <a:pPr algn="ctr" rtl="1"/>
            <a:r>
              <a:rPr lang="ar-TN" sz="2200" b="1" dirty="0" smtClean="0">
                <a:solidFill>
                  <a:schemeClr val="accent1">
                    <a:lumMod val="50000"/>
                  </a:schemeClr>
                </a:solidFill>
                <a:latin typeface="Arial" pitchFamily="34" charset="0"/>
                <a:cs typeface="Arial" pitchFamily="34" charset="0"/>
              </a:rPr>
              <a:t>مستشار اقتصادي تنمية المشروعات الصغرى والمتوسط وتطوير القطاع الخاص</a:t>
            </a:r>
          </a:p>
          <a:p>
            <a:pPr algn="ctr" rtl="1"/>
            <a:r>
              <a:rPr lang="fr-FR" sz="2200" b="1" dirty="0" smtClean="0">
                <a:solidFill>
                  <a:schemeClr val="accent1">
                    <a:lumMod val="50000"/>
                  </a:schemeClr>
                </a:solidFill>
                <a:latin typeface="Arial" pitchFamily="34" charset="0"/>
                <a:cs typeface="Arial" pitchFamily="34" charset="0"/>
              </a:rPr>
              <a:t>Consultant Private Sector, SMEs Development Programs</a:t>
            </a:r>
            <a:endParaRPr lang="ar-TN" sz="2200" b="1" dirty="0" smtClean="0">
              <a:solidFill>
                <a:schemeClr val="accent1">
                  <a:lumMod val="50000"/>
                </a:schemeClr>
              </a:solidFill>
              <a:latin typeface="Arial" pitchFamily="34" charset="0"/>
              <a:cs typeface="Arial" pitchFamily="34" charset="0"/>
            </a:endParaRPr>
          </a:p>
          <a:p>
            <a:pPr algn="ctr" rtl="1"/>
            <a:endParaRPr lang="fr-FR" sz="2800" b="1" dirty="0" smtClean="0">
              <a:solidFill>
                <a:schemeClr val="accent1">
                  <a:lumMod val="50000"/>
                </a:schemeClr>
              </a:solidFill>
              <a:latin typeface="Arial" pitchFamily="34" charset="0"/>
              <a:cs typeface="Arial" pitchFamily="34" charset="0"/>
            </a:endParaRPr>
          </a:p>
          <a:p>
            <a:pPr algn="ctr"/>
            <a:r>
              <a:rPr lang="fr-FR" sz="2400" b="1" dirty="0" smtClean="0">
                <a:solidFill>
                  <a:schemeClr val="accent1">
                    <a:lumMod val="50000"/>
                  </a:schemeClr>
                </a:solidFill>
                <a:latin typeface="Arial" pitchFamily="34" charset="0"/>
                <a:cs typeface="Arial" pitchFamily="34" charset="0"/>
              </a:rPr>
              <a:t>Benguirat.mounir@gmail.com</a:t>
            </a:r>
          </a:p>
          <a:p>
            <a:pPr algn="ctr"/>
            <a:r>
              <a:rPr lang="fr-FR" sz="2400" b="1" dirty="0" smtClean="0">
                <a:solidFill>
                  <a:schemeClr val="accent1">
                    <a:lumMod val="50000"/>
                  </a:schemeClr>
                </a:solidFill>
                <a:latin typeface="Arial" pitchFamily="34" charset="0"/>
                <a:cs typeface="Arial" pitchFamily="34" charset="0"/>
              </a:rPr>
              <a:t>Skype:  Mounir.tnly</a:t>
            </a:r>
          </a:p>
          <a:p>
            <a:pPr algn="ctr"/>
            <a:endParaRPr lang="ar-TN" sz="2800" b="1" dirty="0" smtClean="0">
              <a:solidFill>
                <a:schemeClr val="accent1">
                  <a:lumMod val="50000"/>
                </a:schemeClr>
              </a:solidFill>
              <a:latin typeface="Arial" pitchFamily="34" charset="0"/>
              <a:cs typeface="Arial" pitchFamily="34" charset="0"/>
            </a:endParaRPr>
          </a:p>
        </p:txBody>
      </p:sp>
      <p:sp>
        <p:nvSpPr>
          <p:cNvPr id="17" name="Espace réservé du numéro de diapositive 16"/>
          <p:cNvSpPr>
            <a:spLocks noGrp="1"/>
          </p:cNvSpPr>
          <p:nvPr>
            <p:ph type="sldNum" sz="quarter" idx="12"/>
          </p:nvPr>
        </p:nvSpPr>
        <p:spPr/>
        <p:txBody>
          <a:bodyPr/>
          <a:lstStyle/>
          <a:p>
            <a:fld id="{5F5DCEA8-5F9B-4527-9A8C-6F85EFC3D922}" type="slidenum">
              <a:rPr lang="fr-FR" smtClean="0"/>
              <a:pPr/>
              <a:t>23</a:t>
            </a:fld>
            <a:endParaRPr lang="fr-FR"/>
          </a:p>
        </p:txBody>
      </p:sp>
      <p:sp>
        <p:nvSpPr>
          <p:cNvPr id="15" name="ZoneTexte 14"/>
          <p:cNvSpPr txBox="1"/>
          <p:nvPr/>
        </p:nvSpPr>
        <p:spPr>
          <a:xfrm>
            <a:off x="1979712" y="6093296"/>
            <a:ext cx="6840760" cy="523220"/>
          </a:xfrm>
          <a:prstGeom prst="rect">
            <a:avLst/>
          </a:prstGeom>
          <a:solidFill>
            <a:schemeClr val="accent2">
              <a:lumMod val="20000"/>
              <a:lumOff val="80000"/>
            </a:schemeClr>
          </a:solidFill>
          <a:ln>
            <a:solidFill>
              <a:schemeClr val="accent1"/>
            </a:solidFill>
          </a:ln>
        </p:spPr>
        <p:txBody>
          <a:bodyPr wrap="square" rtlCol="0">
            <a:spAutoFit/>
          </a:bodyPr>
          <a:lstStyle/>
          <a:p>
            <a:pPr algn="ctr"/>
            <a:r>
              <a:rPr lang="en-US" sz="2800" b="1" dirty="0" smtClean="0">
                <a:solidFill>
                  <a:schemeClr val="tx2">
                    <a:lumMod val="75000"/>
                  </a:schemeClr>
                </a:solidFill>
                <a:latin typeface="Andalus" pitchFamily="18" charset="-78"/>
                <a:cs typeface="Andalus" pitchFamily="18" charset="-78"/>
              </a:rPr>
              <a:t>Approches financieres de l’investissement</a:t>
            </a:r>
            <a:endParaRPr lang="fr-FR" sz="2800" b="1" dirty="0">
              <a:solidFill>
                <a:srgbClr val="7E0000"/>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3"/>
          <p:cNvGrpSpPr>
            <a:grpSpLocks/>
          </p:cNvGrpSpPr>
          <p:nvPr/>
        </p:nvGrpSpPr>
        <p:grpSpPr bwMode="auto">
          <a:xfrm>
            <a:off x="179512" y="6021288"/>
            <a:ext cx="684212" cy="593725"/>
            <a:chOff x="108743115" y="109286040"/>
            <a:chExt cx="466813" cy="534560"/>
          </a:xfrm>
        </p:grpSpPr>
        <p:sp>
          <p:nvSpPr>
            <p:cNvPr id="1028" name="Rectangle 4" hidden="1"/>
            <p:cNvSpPr>
              <a:spLocks noChangeArrowheads="1" noChangeShapeType="1"/>
            </p:cNvSpPr>
            <p:nvPr/>
          </p:nvSpPr>
          <p:spPr bwMode="auto">
            <a:xfrm>
              <a:off x="108743115" y="109286040"/>
              <a:ext cx="466813" cy="534560"/>
            </a:xfrm>
            <a:prstGeom prst="rect">
              <a:avLst/>
            </a:prstGeom>
            <a:solidFill>
              <a:srgbClr val="FFFFFF"/>
            </a:solidFill>
            <a:ln w="9525" algn="ctr">
              <a:noFill/>
              <a:round/>
              <a:headEnd/>
              <a:tailEnd/>
            </a:ln>
            <a:effectLst/>
          </p:spPr>
          <p:txBody>
            <a:bodyPr vert="horz" wrap="square" lIns="36576" tIns="36576" rIns="36576" bIns="36576" numCol="1" anchor="t" anchorCtr="0" compatLnSpc="1">
              <a:prstTxWarp prst="textNoShape">
                <a:avLst/>
              </a:prstTxWarp>
            </a:bodyPr>
            <a:lstStyle/>
            <a:p>
              <a:endParaRPr lang="fr-FR" dirty="0"/>
            </a:p>
          </p:txBody>
        </p:sp>
        <p:sp>
          <p:nvSpPr>
            <p:cNvPr id="1029" name="Rectangle 5"/>
            <p:cNvSpPr>
              <a:spLocks noChangeArrowheads="1" noChangeShapeType="1"/>
            </p:cNvSpPr>
            <p:nvPr/>
          </p:nvSpPr>
          <p:spPr bwMode="auto">
            <a:xfrm>
              <a:off x="108743115" y="109286040"/>
              <a:ext cx="466813" cy="534560"/>
            </a:xfrm>
            <a:prstGeom prst="rect">
              <a:avLst/>
            </a:prstGeom>
            <a:solidFill>
              <a:srgbClr val="330066"/>
            </a:solidFill>
            <a:ln w="0" algn="in">
              <a:noFill/>
              <a:miter lim="800000"/>
              <a:headEnd/>
              <a:tailEnd/>
            </a:ln>
            <a:effectLst/>
          </p:spPr>
          <p:txBody>
            <a:bodyPr vert="horz" wrap="square" lIns="36576" tIns="36576" rIns="36576" bIns="36576" numCol="1" anchor="t" anchorCtr="0" compatLnSpc="1">
              <a:prstTxWarp prst="textNoShape">
                <a:avLst/>
              </a:prstTxWarp>
            </a:bodyPr>
            <a:lstStyle/>
            <a:p>
              <a:endParaRPr lang="fr-FR" dirty="0"/>
            </a:p>
          </p:txBody>
        </p:sp>
        <p:sp>
          <p:nvSpPr>
            <p:cNvPr id="1030" name="Rectangle 6"/>
            <p:cNvSpPr>
              <a:spLocks noChangeArrowheads="1" noChangeShapeType="1"/>
            </p:cNvSpPr>
            <p:nvPr/>
          </p:nvSpPr>
          <p:spPr bwMode="auto">
            <a:xfrm>
              <a:off x="108898716" y="109464223"/>
              <a:ext cx="155601" cy="178189"/>
            </a:xfrm>
            <a:prstGeom prst="rect">
              <a:avLst/>
            </a:prstGeom>
            <a:solidFill>
              <a:srgbClr val="CC3300"/>
            </a:solidFill>
            <a:ln w="0" algn="in">
              <a:noFill/>
              <a:miter lim="800000"/>
              <a:headEnd/>
              <a:tailEnd/>
            </a:ln>
            <a:effectLst/>
          </p:spPr>
          <p:txBody>
            <a:bodyPr vert="horz" wrap="square" lIns="36576" tIns="36576" rIns="36576" bIns="36576" numCol="1" anchor="t" anchorCtr="0" compatLnSpc="1">
              <a:prstTxWarp prst="textNoShape">
                <a:avLst/>
              </a:prstTxWarp>
            </a:bodyPr>
            <a:lstStyle/>
            <a:p>
              <a:endParaRPr lang="fr-FR" dirty="0"/>
            </a:p>
          </p:txBody>
        </p:sp>
        <p:sp>
          <p:nvSpPr>
            <p:cNvPr id="1031" name="AutoShape 7"/>
            <p:cNvSpPr>
              <a:spLocks noChangeArrowheads="1" noChangeShapeType="1"/>
            </p:cNvSpPr>
            <p:nvPr/>
          </p:nvSpPr>
          <p:spPr bwMode="auto">
            <a:xfrm>
              <a:off x="108743115" y="109286040"/>
              <a:ext cx="466813" cy="534560"/>
            </a:xfrm>
            <a:prstGeom prst="rtTriangle">
              <a:avLst/>
            </a:prstGeom>
            <a:solidFill>
              <a:srgbClr val="CC3300"/>
            </a:solidFill>
            <a:ln w="0" algn="in">
              <a:noFill/>
              <a:miter lim="800000"/>
              <a:headEnd/>
              <a:tailEnd/>
            </a:ln>
            <a:effectLst/>
          </p:spPr>
          <p:txBody>
            <a:bodyPr vert="horz" wrap="square" lIns="36576" tIns="36576" rIns="36576" bIns="36576" numCol="1" anchor="t" anchorCtr="0" compatLnSpc="1">
              <a:prstTxWarp prst="textNoShape">
                <a:avLst/>
              </a:prstTxWarp>
            </a:bodyPr>
            <a:lstStyle/>
            <a:p>
              <a:endParaRPr lang="fr-FR" dirty="0"/>
            </a:p>
          </p:txBody>
        </p:sp>
        <p:sp>
          <p:nvSpPr>
            <p:cNvPr id="1032" name="AutoShape 8"/>
            <p:cNvSpPr>
              <a:spLocks noChangeArrowheads="1" noChangeShapeType="1"/>
            </p:cNvSpPr>
            <p:nvPr/>
          </p:nvSpPr>
          <p:spPr bwMode="auto">
            <a:xfrm>
              <a:off x="108898716" y="109464223"/>
              <a:ext cx="155606" cy="178189"/>
            </a:xfrm>
            <a:prstGeom prst="rtTriangle">
              <a:avLst/>
            </a:prstGeom>
            <a:solidFill>
              <a:srgbClr val="330066"/>
            </a:solidFill>
            <a:ln w="0" algn="in">
              <a:noFill/>
              <a:miter lim="800000"/>
              <a:headEnd/>
              <a:tailEnd/>
            </a:ln>
            <a:effectLst/>
          </p:spPr>
          <p:txBody>
            <a:bodyPr vert="horz" wrap="square" lIns="36576" tIns="36576" rIns="36576" bIns="36576" numCol="1" anchor="t" anchorCtr="0" compatLnSpc="1">
              <a:prstTxWarp prst="textNoShape">
                <a:avLst/>
              </a:prstTxWarp>
            </a:bodyPr>
            <a:lstStyle/>
            <a:p>
              <a:endParaRPr lang="fr-FR" dirty="0"/>
            </a:p>
          </p:txBody>
        </p:sp>
      </p:grpSp>
      <p:sp>
        <p:nvSpPr>
          <p:cNvPr id="1033" name="Text Box 9"/>
          <p:cNvSpPr txBox="1">
            <a:spLocks noChangeArrowheads="1" noChangeShapeType="1"/>
          </p:cNvSpPr>
          <p:nvPr/>
        </p:nvSpPr>
        <p:spPr bwMode="auto">
          <a:xfrm>
            <a:off x="971600" y="6021288"/>
            <a:ext cx="936104" cy="576833"/>
          </a:xfrm>
          <a:prstGeom prst="rect">
            <a:avLst/>
          </a:prstGeom>
          <a:noFill/>
          <a:ln w="0" algn="in">
            <a:noFill/>
            <a:miter lim="800000"/>
            <a:headEnd/>
            <a:tailEnd/>
          </a:ln>
          <a:effectLst/>
        </p:spPr>
        <p:txBody>
          <a:bodyPr vert="horz" wrap="square" lIns="18000" tIns="18000" rIns="18000" bIns="1800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4000" b="1" i="0" u="none" strike="noStrike" cap="none" normalizeH="0" baseline="0" dirty="0" smtClean="0">
                <a:ln>
                  <a:noFill/>
                </a:ln>
                <a:solidFill>
                  <a:srgbClr val="330066"/>
                </a:solidFill>
                <a:effectLst/>
                <a:latin typeface="Georgia" pitchFamily="18" charset="0"/>
                <a:cs typeface="Arial" pitchFamily="34" charset="0"/>
              </a:rPr>
              <a:t>M</a:t>
            </a:r>
            <a:r>
              <a:rPr kumimoji="0" lang="fr-FR" sz="4000" b="1" i="0" u="none" strike="noStrike" cap="none" normalizeH="0" baseline="0" dirty="0" smtClean="0">
                <a:ln>
                  <a:noFill/>
                </a:ln>
                <a:solidFill>
                  <a:srgbClr val="CC3300"/>
                </a:solidFill>
                <a:effectLst/>
                <a:latin typeface="Georgia" pitchFamily="18" charset="0"/>
                <a:cs typeface="Arial" pitchFamily="34" charset="0"/>
              </a:rPr>
              <a:t>C</a:t>
            </a:r>
            <a:endParaRPr kumimoji="0" lang="fr-FR" sz="4000" b="0" i="0" u="none" strike="noStrike" cap="none" normalizeH="0" baseline="0" dirty="0" smtClean="0">
              <a:ln>
                <a:noFill/>
              </a:ln>
              <a:solidFill>
                <a:schemeClr val="tx1"/>
              </a:solidFill>
              <a:effectLst/>
              <a:latin typeface="Georgia" pitchFamily="18" charset="0"/>
              <a:cs typeface="Arial" pitchFamily="34" charset="0"/>
            </a:endParaRPr>
          </a:p>
        </p:txBody>
      </p:sp>
      <p:cxnSp>
        <p:nvCxnSpPr>
          <p:cNvPr id="12" name="Connecteur droit 11"/>
          <p:cNvCxnSpPr/>
          <p:nvPr/>
        </p:nvCxnSpPr>
        <p:spPr>
          <a:xfrm>
            <a:off x="0" y="5877272"/>
            <a:ext cx="9144000" cy="0"/>
          </a:xfrm>
          <a:prstGeom prst="line">
            <a:avLst/>
          </a:prstGeom>
        </p:spPr>
        <p:style>
          <a:lnRef idx="1">
            <a:schemeClr val="accent1"/>
          </a:lnRef>
          <a:fillRef idx="0">
            <a:schemeClr val="accent1"/>
          </a:fillRef>
          <a:effectRef idx="0">
            <a:schemeClr val="accent1"/>
          </a:effectRef>
          <a:fontRef idx="minor">
            <a:schemeClr val="tx1"/>
          </a:fontRef>
        </p:style>
      </p:cxnSp>
      <p:sp>
        <p:nvSpPr>
          <p:cNvPr id="15" name="Espace réservé du numéro de diapositive 14"/>
          <p:cNvSpPr>
            <a:spLocks noGrp="1"/>
          </p:cNvSpPr>
          <p:nvPr>
            <p:ph type="sldNum" sz="quarter" idx="12"/>
          </p:nvPr>
        </p:nvSpPr>
        <p:spPr/>
        <p:txBody>
          <a:bodyPr/>
          <a:lstStyle/>
          <a:p>
            <a:fld id="{5F5DCEA8-5F9B-4527-9A8C-6F85EFC3D922}" type="slidenum">
              <a:rPr lang="fr-FR" smtClean="0"/>
              <a:pPr/>
              <a:t>3</a:t>
            </a:fld>
            <a:endParaRPr lang="fr-FR"/>
          </a:p>
        </p:txBody>
      </p:sp>
      <p:sp>
        <p:nvSpPr>
          <p:cNvPr id="16" name="ZoneTexte 15"/>
          <p:cNvSpPr txBox="1"/>
          <p:nvPr/>
        </p:nvSpPr>
        <p:spPr>
          <a:xfrm>
            <a:off x="2123728" y="6093296"/>
            <a:ext cx="6840760" cy="523220"/>
          </a:xfrm>
          <a:prstGeom prst="rect">
            <a:avLst/>
          </a:prstGeom>
          <a:solidFill>
            <a:schemeClr val="accent2">
              <a:lumMod val="20000"/>
              <a:lumOff val="80000"/>
            </a:schemeClr>
          </a:solidFill>
          <a:ln>
            <a:solidFill>
              <a:schemeClr val="accent1"/>
            </a:solidFill>
          </a:ln>
        </p:spPr>
        <p:txBody>
          <a:bodyPr wrap="square" rtlCol="0">
            <a:spAutoFit/>
          </a:bodyPr>
          <a:lstStyle/>
          <a:p>
            <a:pPr algn="ctr"/>
            <a:r>
              <a:rPr lang="en-US" sz="2800" b="1" dirty="0" smtClean="0">
                <a:solidFill>
                  <a:schemeClr val="tx2">
                    <a:lumMod val="75000"/>
                  </a:schemeClr>
                </a:solidFill>
                <a:latin typeface="Andalus" pitchFamily="18" charset="-78"/>
                <a:cs typeface="Andalus" pitchFamily="18" charset="-78"/>
              </a:rPr>
              <a:t>Approches financieres de l’investissement</a:t>
            </a:r>
            <a:endParaRPr lang="fr-FR" sz="2800" b="1" dirty="0">
              <a:solidFill>
                <a:srgbClr val="7E0000"/>
              </a:solidFill>
            </a:endParaRPr>
          </a:p>
        </p:txBody>
      </p:sp>
      <p:sp>
        <p:nvSpPr>
          <p:cNvPr id="17" name="ZoneTexte 16"/>
          <p:cNvSpPr txBox="1"/>
          <p:nvPr/>
        </p:nvSpPr>
        <p:spPr>
          <a:xfrm>
            <a:off x="179512" y="1124744"/>
            <a:ext cx="8712968" cy="523220"/>
          </a:xfrm>
          <a:prstGeom prst="rect">
            <a:avLst/>
          </a:prstGeom>
          <a:solidFill>
            <a:schemeClr val="accent2">
              <a:lumMod val="20000"/>
              <a:lumOff val="80000"/>
            </a:schemeClr>
          </a:solidFill>
          <a:ln>
            <a:solidFill>
              <a:schemeClr val="accent1"/>
            </a:solidFill>
          </a:ln>
        </p:spPr>
        <p:txBody>
          <a:bodyPr wrap="square" rtlCol="0">
            <a:spAutoFit/>
          </a:bodyPr>
          <a:lstStyle/>
          <a:p>
            <a:pPr algn="ctr"/>
            <a:r>
              <a:rPr lang="en-US" sz="2800" b="1" dirty="0" smtClean="0">
                <a:solidFill>
                  <a:schemeClr val="tx2">
                    <a:lumMod val="75000"/>
                  </a:schemeClr>
                </a:solidFill>
                <a:latin typeface="Andalus" pitchFamily="18" charset="-78"/>
                <a:cs typeface="Andalus" pitchFamily="18" charset="-78"/>
              </a:rPr>
              <a:t>Statistiques et données économiques</a:t>
            </a:r>
            <a:endParaRPr lang="fr-FR" sz="2800" b="1" dirty="0">
              <a:solidFill>
                <a:srgbClr val="7E0000"/>
              </a:solidFill>
            </a:endParaRPr>
          </a:p>
        </p:txBody>
      </p:sp>
      <p:pic>
        <p:nvPicPr>
          <p:cNvPr id="2050" name="Picture 2" descr="C:\Users\MounirBG\Desktop\Capture23.PNG"/>
          <p:cNvPicPr>
            <a:picLocks noChangeAspect="1" noChangeArrowheads="1"/>
          </p:cNvPicPr>
          <p:nvPr/>
        </p:nvPicPr>
        <p:blipFill>
          <a:blip r:embed="rId2" cstate="print"/>
          <a:srcRect/>
          <a:stretch>
            <a:fillRect/>
          </a:stretch>
        </p:blipFill>
        <p:spPr bwMode="auto">
          <a:xfrm>
            <a:off x="251520" y="1772816"/>
            <a:ext cx="8640960" cy="4024001"/>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3"/>
          <p:cNvGrpSpPr>
            <a:grpSpLocks/>
          </p:cNvGrpSpPr>
          <p:nvPr/>
        </p:nvGrpSpPr>
        <p:grpSpPr bwMode="auto">
          <a:xfrm>
            <a:off x="179512" y="6021288"/>
            <a:ext cx="684212" cy="593725"/>
            <a:chOff x="108743115" y="109286040"/>
            <a:chExt cx="466813" cy="534560"/>
          </a:xfrm>
        </p:grpSpPr>
        <p:sp>
          <p:nvSpPr>
            <p:cNvPr id="1028" name="Rectangle 4" hidden="1"/>
            <p:cNvSpPr>
              <a:spLocks noChangeArrowheads="1" noChangeShapeType="1"/>
            </p:cNvSpPr>
            <p:nvPr/>
          </p:nvSpPr>
          <p:spPr bwMode="auto">
            <a:xfrm>
              <a:off x="108743115" y="109286040"/>
              <a:ext cx="466813" cy="534560"/>
            </a:xfrm>
            <a:prstGeom prst="rect">
              <a:avLst/>
            </a:prstGeom>
            <a:solidFill>
              <a:srgbClr val="FFFFFF"/>
            </a:solidFill>
            <a:ln w="9525" algn="ctr">
              <a:noFill/>
              <a:round/>
              <a:headEnd/>
              <a:tailEnd/>
            </a:ln>
            <a:effectLst/>
          </p:spPr>
          <p:txBody>
            <a:bodyPr vert="horz" wrap="square" lIns="36576" tIns="36576" rIns="36576" bIns="36576" numCol="1" anchor="t" anchorCtr="0" compatLnSpc="1">
              <a:prstTxWarp prst="textNoShape">
                <a:avLst/>
              </a:prstTxWarp>
            </a:bodyPr>
            <a:lstStyle/>
            <a:p>
              <a:endParaRPr lang="fr-FR" dirty="0"/>
            </a:p>
          </p:txBody>
        </p:sp>
        <p:sp>
          <p:nvSpPr>
            <p:cNvPr id="1029" name="Rectangle 5"/>
            <p:cNvSpPr>
              <a:spLocks noChangeArrowheads="1" noChangeShapeType="1"/>
            </p:cNvSpPr>
            <p:nvPr/>
          </p:nvSpPr>
          <p:spPr bwMode="auto">
            <a:xfrm>
              <a:off x="108743115" y="109286040"/>
              <a:ext cx="466813" cy="534560"/>
            </a:xfrm>
            <a:prstGeom prst="rect">
              <a:avLst/>
            </a:prstGeom>
            <a:solidFill>
              <a:srgbClr val="330066"/>
            </a:solidFill>
            <a:ln w="0" algn="in">
              <a:noFill/>
              <a:miter lim="800000"/>
              <a:headEnd/>
              <a:tailEnd/>
            </a:ln>
            <a:effectLst/>
          </p:spPr>
          <p:txBody>
            <a:bodyPr vert="horz" wrap="square" lIns="36576" tIns="36576" rIns="36576" bIns="36576" numCol="1" anchor="t" anchorCtr="0" compatLnSpc="1">
              <a:prstTxWarp prst="textNoShape">
                <a:avLst/>
              </a:prstTxWarp>
            </a:bodyPr>
            <a:lstStyle/>
            <a:p>
              <a:endParaRPr lang="fr-FR" dirty="0"/>
            </a:p>
          </p:txBody>
        </p:sp>
        <p:sp>
          <p:nvSpPr>
            <p:cNvPr id="1030" name="Rectangle 6"/>
            <p:cNvSpPr>
              <a:spLocks noChangeArrowheads="1" noChangeShapeType="1"/>
            </p:cNvSpPr>
            <p:nvPr/>
          </p:nvSpPr>
          <p:spPr bwMode="auto">
            <a:xfrm>
              <a:off x="108898716" y="109464223"/>
              <a:ext cx="155601" cy="178189"/>
            </a:xfrm>
            <a:prstGeom prst="rect">
              <a:avLst/>
            </a:prstGeom>
            <a:solidFill>
              <a:srgbClr val="CC3300"/>
            </a:solidFill>
            <a:ln w="0" algn="in">
              <a:noFill/>
              <a:miter lim="800000"/>
              <a:headEnd/>
              <a:tailEnd/>
            </a:ln>
            <a:effectLst/>
          </p:spPr>
          <p:txBody>
            <a:bodyPr vert="horz" wrap="square" lIns="36576" tIns="36576" rIns="36576" bIns="36576" numCol="1" anchor="t" anchorCtr="0" compatLnSpc="1">
              <a:prstTxWarp prst="textNoShape">
                <a:avLst/>
              </a:prstTxWarp>
            </a:bodyPr>
            <a:lstStyle/>
            <a:p>
              <a:endParaRPr lang="fr-FR" dirty="0"/>
            </a:p>
          </p:txBody>
        </p:sp>
        <p:sp>
          <p:nvSpPr>
            <p:cNvPr id="1031" name="AutoShape 7"/>
            <p:cNvSpPr>
              <a:spLocks noChangeArrowheads="1" noChangeShapeType="1"/>
            </p:cNvSpPr>
            <p:nvPr/>
          </p:nvSpPr>
          <p:spPr bwMode="auto">
            <a:xfrm>
              <a:off x="108743115" y="109286040"/>
              <a:ext cx="466813" cy="534560"/>
            </a:xfrm>
            <a:prstGeom prst="rtTriangle">
              <a:avLst/>
            </a:prstGeom>
            <a:solidFill>
              <a:srgbClr val="CC3300"/>
            </a:solidFill>
            <a:ln w="0" algn="in">
              <a:noFill/>
              <a:miter lim="800000"/>
              <a:headEnd/>
              <a:tailEnd/>
            </a:ln>
            <a:effectLst/>
          </p:spPr>
          <p:txBody>
            <a:bodyPr vert="horz" wrap="square" lIns="36576" tIns="36576" rIns="36576" bIns="36576" numCol="1" anchor="t" anchorCtr="0" compatLnSpc="1">
              <a:prstTxWarp prst="textNoShape">
                <a:avLst/>
              </a:prstTxWarp>
            </a:bodyPr>
            <a:lstStyle/>
            <a:p>
              <a:endParaRPr lang="fr-FR" dirty="0"/>
            </a:p>
          </p:txBody>
        </p:sp>
        <p:sp>
          <p:nvSpPr>
            <p:cNvPr id="1032" name="AutoShape 8"/>
            <p:cNvSpPr>
              <a:spLocks noChangeArrowheads="1" noChangeShapeType="1"/>
            </p:cNvSpPr>
            <p:nvPr/>
          </p:nvSpPr>
          <p:spPr bwMode="auto">
            <a:xfrm>
              <a:off x="108898716" y="109464223"/>
              <a:ext cx="155606" cy="178189"/>
            </a:xfrm>
            <a:prstGeom prst="rtTriangle">
              <a:avLst/>
            </a:prstGeom>
            <a:solidFill>
              <a:srgbClr val="330066"/>
            </a:solidFill>
            <a:ln w="0" algn="in">
              <a:noFill/>
              <a:miter lim="800000"/>
              <a:headEnd/>
              <a:tailEnd/>
            </a:ln>
            <a:effectLst/>
          </p:spPr>
          <p:txBody>
            <a:bodyPr vert="horz" wrap="square" lIns="36576" tIns="36576" rIns="36576" bIns="36576" numCol="1" anchor="t" anchorCtr="0" compatLnSpc="1">
              <a:prstTxWarp prst="textNoShape">
                <a:avLst/>
              </a:prstTxWarp>
            </a:bodyPr>
            <a:lstStyle/>
            <a:p>
              <a:endParaRPr lang="fr-FR" dirty="0"/>
            </a:p>
          </p:txBody>
        </p:sp>
      </p:grpSp>
      <p:sp>
        <p:nvSpPr>
          <p:cNvPr id="1033" name="Text Box 9"/>
          <p:cNvSpPr txBox="1">
            <a:spLocks noChangeArrowheads="1" noChangeShapeType="1"/>
          </p:cNvSpPr>
          <p:nvPr/>
        </p:nvSpPr>
        <p:spPr bwMode="auto">
          <a:xfrm>
            <a:off x="971600" y="6021288"/>
            <a:ext cx="936104" cy="576833"/>
          </a:xfrm>
          <a:prstGeom prst="rect">
            <a:avLst/>
          </a:prstGeom>
          <a:noFill/>
          <a:ln w="0" algn="in">
            <a:noFill/>
            <a:miter lim="800000"/>
            <a:headEnd/>
            <a:tailEnd/>
          </a:ln>
          <a:effectLst/>
        </p:spPr>
        <p:txBody>
          <a:bodyPr vert="horz" wrap="square" lIns="18000" tIns="18000" rIns="18000" bIns="1800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4000" b="1" i="0" u="none" strike="noStrike" cap="none" normalizeH="0" baseline="0" dirty="0" smtClean="0">
                <a:ln>
                  <a:noFill/>
                </a:ln>
                <a:solidFill>
                  <a:srgbClr val="330066"/>
                </a:solidFill>
                <a:effectLst/>
                <a:latin typeface="Georgia" pitchFamily="18" charset="0"/>
                <a:cs typeface="Arial" pitchFamily="34" charset="0"/>
              </a:rPr>
              <a:t>M</a:t>
            </a:r>
            <a:r>
              <a:rPr kumimoji="0" lang="fr-FR" sz="4000" b="1" i="0" u="none" strike="noStrike" cap="none" normalizeH="0" baseline="0" dirty="0" smtClean="0">
                <a:ln>
                  <a:noFill/>
                </a:ln>
                <a:solidFill>
                  <a:srgbClr val="CC3300"/>
                </a:solidFill>
                <a:effectLst/>
                <a:latin typeface="Georgia" pitchFamily="18" charset="0"/>
                <a:cs typeface="Arial" pitchFamily="34" charset="0"/>
              </a:rPr>
              <a:t>C</a:t>
            </a:r>
            <a:endParaRPr kumimoji="0" lang="fr-FR" sz="4000" b="0" i="0" u="none" strike="noStrike" cap="none" normalizeH="0" baseline="0" dirty="0" smtClean="0">
              <a:ln>
                <a:noFill/>
              </a:ln>
              <a:solidFill>
                <a:schemeClr val="tx1"/>
              </a:solidFill>
              <a:effectLst/>
              <a:latin typeface="Georgia" pitchFamily="18" charset="0"/>
              <a:cs typeface="Arial" pitchFamily="34" charset="0"/>
            </a:endParaRPr>
          </a:p>
        </p:txBody>
      </p:sp>
      <p:cxnSp>
        <p:nvCxnSpPr>
          <p:cNvPr id="12" name="Connecteur droit 11"/>
          <p:cNvCxnSpPr/>
          <p:nvPr/>
        </p:nvCxnSpPr>
        <p:spPr>
          <a:xfrm>
            <a:off x="0" y="5877272"/>
            <a:ext cx="9144000" cy="0"/>
          </a:xfrm>
          <a:prstGeom prst="line">
            <a:avLst/>
          </a:prstGeom>
        </p:spPr>
        <p:style>
          <a:lnRef idx="1">
            <a:schemeClr val="accent1"/>
          </a:lnRef>
          <a:fillRef idx="0">
            <a:schemeClr val="accent1"/>
          </a:fillRef>
          <a:effectRef idx="0">
            <a:schemeClr val="accent1"/>
          </a:effectRef>
          <a:fontRef idx="minor">
            <a:schemeClr val="tx1"/>
          </a:fontRef>
        </p:style>
      </p:cxnSp>
      <p:sp>
        <p:nvSpPr>
          <p:cNvPr id="15" name="Espace réservé du numéro de diapositive 14"/>
          <p:cNvSpPr>
            <a:spLocks noGrp="1"/>
          </p:cNvSpPr>
          <p:nvPr>
            <p:ph type="sldNum" sz="quarter" idx="12"/>
          </p:nvPr>
        </p:nvSpPr>
        <p:spPr/>
        <p:txBody>
          <a:bodyPr/>
          <a:lstStyle/>
          <a:p>
            <a:fld id="{5F5DCEA8-5F9B-4527-9A8C-6F85EFC3D922}" type="slidenum">
              <a:rPr lang="fr-FR" smtClean="0"/>
              <a:pPr/>
              <a:t>4</a:t>
            </a:fld>
            <a:endParaRPr lang="fr-FR"/>
          </a:p>
        </p:txBody>
      </p:sp>
      <p:sp>
        <p:nvSpPr>
          <p:cNvPr id="16" name="ZoneTexte 15"/>
          <p:cNvSpPr txBox="1"/>
          <p:nvPr/>
        </p:nvSpPr>
        <p:spPr>
          <a:xfrm>
            <a:off x="2123728" y="6093296"/>
            <a:ext cx="6840760" cy="523220"/>
          </a:xfrm>
          <a:prstGeom prst="rect">
            <a:avLst/>
          </a:prstGeom>
          <a:solidFill>
            <a:schemeClr val="accent2">
              <a:lumMod val="20000"/>
              <a:lumOff val="80000"/>
            </a:schemeClr>
          </a:solidFill>
          <a:ln>
            <a:solidFill>
              <a:schemeClr val="accent1"/>
            </a:solidFill>
          </a:ln>
        </p:spPr>
        <p:txBody>
          <a:bodyPr wrap="square" rtlCol="0">
            <a:spAutoFit/>
          </a:bodyPr>
          <a:lstStyle/>
          <a:p>
            <a:pPr algn="ctr"/>
            <a:r>
              <a:rPr lang="en-US" sz="2800" b="1" dirty="0" smtClean="0">
                <a:solidFill>
                  <a:schemeClr val="tx2">
                    <a:lumMod val="75000"/>
                  </a:schemeClr>
                </a:solidFill>
                <a:latin typeface="Andalus" pitchFamily="18" charset="-78"/>
                <a:cs typeface="Andalus" pitchFamily="18" charset="-78"/>
              </a:rPr>
              <a:t>Approches financieres de l’investissement</a:t>
            </a:r>
            <a:endParaRPr lang="fr-FR" sz="2800" b="1" dirty="0">
              <a:solidFill>
                <a:srgbClr val="7E0000"/>
              </a:solidFill>
            </a:endParaRPr>
          </a:p>
        </p:txBody>
      </p:sp>
      <p:sp>
        <p:nvSpPr>
          <p:cNvPr id="17" name="ZoneTexte 16"/>
          <p:cNvSpPr txBox="1"/>
          <p:nvPr/>
        </p:nvSpPr>
        <p:spPr>
          <a:xfrm>
            <a:off x="179512" y="1124744"/>
            <a:ext cx="8712968" cy="523220"/>
          </a:xfrm>
          <a:prstGeom prst="rect">
            <a:avLst/>
          </a:prstGeom>
          <a:solidFill>
            <a:schemeClr val="accent2">
              <a:lumMod val="20000"/>
              <a:lumOff val="80000"/>
            </a:schemeClr>
          </a:solidFill>
          <a:ln>
            <a:solidFill>
              <a:schemeClr val="accent1"/>
            </a:solidFill>
          </a:ln>
        </p:spPr>
        <p:txBody>
          <a:bodyPr wrap="square" rtlCol="0">
            <a:spAutoFit/>
          </a:bodyPr>
          <a:lstStyle/>
          <a:p>
            <a:pPr algn="ctr"/>
            <a:r>
              <a:rPr lang="en-US" sz="2800" b="1" dirty="0" smtClean="0">
                <a:solidFill>
                  <a:schemeClr val="tx2">
                    <a:lumMod val="75000"/>
                  </a:schemeClr>
                </a:solidFill>
                <a:latin typeface="Andalus" pitchFamily="18" charset="-78"/>
                <a:cs typeface="Andalus" pitchFamily="18" charset="-78"/>
              </a:rPr>
              <a:t>Statistiques et données économiques</a:t>
            </a:r>
            <a:endParaRPr lang="fr-FR" sz="2800" b="1" dirty="0">
              <a:solidFill>
                <a:srgbClr val="7E0000"/>
              </a:solidFill>
            </a:endParaRPr>
          </a:p>
        </p:txBody>
      </p:sp>
      <p:pic>
        <p:nvPicPr>
          <p:cNvPr id="3074" name="Picture 2" descr="C:\Users\MounirBG\Desktop\Capture24.PNG"/>
          <p:cNvPicPr>
            <a:picLocks noChangeAspect="1" noChangeArrowheads="1"/>
          </p:cNvPicPr>
          <p:nvPr/>
        </p:nvPicPr>
        <p:blipFill>
          <a:blip r:embed="rId2" cstate="print"/>
          <a:srcRect/>
          <a:stretch>
            <a:fillRect/>
          </a:stretch>
        </p:blipFill>
        <p:spPr bwMode="auto">
          <a:xfrm>
            <a:off x="251520" y="2564904"/>
            <a:ext cx="8568952" cy="2520280"/>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3"/>
          <p:cNvGrpSpPr>
            <a:grpSpLocks/>
          </p:cNvGrpSpPr>
          <p:nvPr/>
        </p:nvGrpSpPr>
        <p:grpSpPr bwMode="auto">
          <a:xfrm>
            <a:off x="179512" y="6021288"/>
            <a:ext cx="684212" cy="593725"/>
            <a:chOff x="108743115" y="109286040"/>
            <a:chExt cx="466813" cy="534560"/>
          </a:xfrm>
        </p:grpSpPr>
        <p:sp>
          <p:nvSpPr>
            <p:cNvPr id="1028" name="Rectangle 4" hidden="1"/>
            <p:cNvSpPr>
              <a:spLocks noChangeArrowheads="1" noChangeShapeType="1"/>
            </p:cNvSpPr>
            <p:nvPr/>
          </p:nvSpPr>
          <p:spPr bwMode="auto">
            <a:xfrm>
              <a:off x="108743115" y="109286040"/>
              <a:ext cx="466813" cy="534560"/>
            </a:xfrm>
            <a:prstGeom prst="rect">
              <a:avLst/>
            </a:prstGeom>
            <a:solidFill>
              <a:srgbClr val="FFFFFF"/>
            </a:solidFill>
            <a:ln w="9525" algn="ctr">
              <a:noFill/>
              <a:round/>
              <a:headEnd/>
              <a:tailEnd/>
            </a:ln>
            <a:effectLst/>
          </p:spPr>
          <p:txBody>
            <a:bodyPr vert="horz" wrap="square" lIns="36576" tIns="36576" rIns="36576" bIns="36576" numCol="1" anchor="t" anchorCtr="0" compatLnSpc="1">
              <a:prstTxWarp prst="textNoShape">
                <a:avLst/>
              </a:prstTxWarp>
            </a:bodyPr>
            <a:lstStyle/>
            <a:p>
              <a:endParaRPr lang="fr-FR" dirty="0"/>
            </a:p>
          </p:txBody>
        </p:sp>
        <p:sp>
          <p:nvSpPr>
            <p:cNvPr id="1029" name="Rectangle 5"/>
            <p:cNvSpPr>
              <a:spLocks noChangeArrowheads="1" noChangeShapeType="1"/>
            </p:cNvSpPr>
            <p:nvPr/>
          </p:nvSpPr>
          <p:spPr bwMode="auto">
            <a:xfrm>
              <a:off x="108743115" y="109286040"/>
              <a:ext cx="466813" cy="534560"/>
            </a:xfrm>
            <a:prstGeom prst="rect">
              <a:avLst/>
            </a:prstGeom>
            <a:solidFill>
              <a:srgbClr val="330066"/>
            </a:solidFill>
            <a:ln w="0" algn="in">
              <a:noFill/>
              <a:miter lim="800000"/>
              <a:headEnd/>
              <a:tailEnd/>
            </a:ln>
            <a:effectLst/>
          </p:spPr>
          <p:txBody>
            <a:bodyPr vert="horz" wrap="square" lIns="36576" tIns="36576" rIns="36576" bIns="36576" numCol="1" anchor="t" anchorCtr="0" compatLnSpc="1">
              <a:prstTxWarp prst="textNoShape">
                <a:avLst/>
              </a:prstTxWarp>
            </a:bodyPr>
            <a:lstStyle/>
            <a:p>
              <a:endParaRPr lang="fr-FR" dirty="0"/>
            </a:p>
          </p:txBody>
        </p:sp>
        <p:sp>
          <p:nvSpPr>
            <p:cNvPr id="1030" name="Rectangle 6"/>
            <p:cNvSpPr>
              <a:spLocks noChangeArrowheads="1" noChangeShapeType="1"/>
            </p:cNvSpPr>
            <p:nvPr/>
          </p:nvSpPr>
          <p:spPr bwMode="auto">
            <a:xfrm>
              <a:off x="108898716" y="109464223"/>
              <a:ext cx="155601" cy="178189"/>
            </a:xfrm>
            <a:prstGeom prst="rect">
              <a:avLst/>
            </a:prstGeom>
            <a:solidFill>
              <a:srgbClr val="CC3300"/>
            </a:solidFill>
            <a:ln w="0" algn="in">
              <a:noFill/>
              <a:miter lim="800000"/>
              <a:headEnd/>
              <a:tailEnd/>
            </a:ln>
            <a:effectLst/>
          </p:spPr>
          <p:txBody>
            <a:bodyPr vert="horz" wrap="square" lIns="36576" tIns="36576" rIns="36576" bIns="36576" numCol="1" anchor="t" anchorCtr="0" compatLnSpc="1">
              <a:prstTxWarp prst="textNoShape">
                <a:avLst/>
              </a:prstTxWarp>
            </a:bodyPr>
            <a:lstStyle/>
            <a:p>
              <a:endParaRPr lang="fr-FR" dirty="0"/>
            </a:p>
          </p:txBody>
        </p:sp>
        <p:sp>
          <p:nvSpPr>
            <p:cNvPr id="1031" name="AutoShape 7"/>
            <p:cNvSpPr>
              <a:spLocks noChangeArrowheads="1" noChangeShapeType="1"/>
            </p:cNvSpPr>
            <p:nvPr/>
          </p:nvSpPr>
          <p:spPr bwMode="auto">
            <a:xfrm>
              <a:off x="108743115" y="109286040"/>
              <a:ext cx="466813" cy="534560"/>
            </a:xfrm>
            <a:prstGeom prst="rtTriangle">
              <a:avLst/>
            </a:prstGeom>
            <a:solidFill>
              <a:srgbClr val="CC3300"/>
            </a:solidFill>
            <a:ln w="0" algn="in">
              <a:noFill/>
              <a:miter lim="800000"/>
              <a:headEnd/>
              <a:tailEnd/>
            </a:ln>
            <a:effectLst/>
          </p:spPr>
          <p:txBody>
            <a:bodyPr vert="horz" wrap="square" lIns="36576" tIns="36576" rIns="36576" bIns="36576" numCol="1" anchor="t" anchorCtr="0" compatLnSpc="1">
              <a:prstTxWarp prst="textNoShape">
                <a:avLst/>
              </a:prstTxWarp>
            </a:bodyPr>
            <a:lstStyle/>
            <a:p>
              <a:endParaRPr lang="fr-FR" dirty="0"/>
            </a:p>
          </p:txBody>
        </p:sp>
        <p:sp>
          <p:nvSpPr>
            <p:cNvPr id="1032" name="AutoShape 8"/>
            <p:cNvSpPr>
              <a:spLocks noChangeArrowheads="1" noChangeShapeType="1"/>
            </p:cNvSpPr>
            <p:nvPr/>
          </p:nvSpPr>
          <p:spPr bwMode="auto">
            <a:xfrm>
              <a:off x="108898716" y="109464223"/>
              <a:ext cx="155606" cy="178189"/>
            </a:xfrm>
            <a:prstGeom prst="rtTriangle">
              <a:avLst/>
            </a:prstGeom>
            <a:solidFill>
              <a:srgbClr val="330066"/>
            </a:solidFill>
            <a:ln w="0" algn="in">
              <a:noFill/>
              <a:miter lim="800000"/>
              <a:headEnd/>
              <a:tailEnd/>
            </a:ln>
            <a:effectLst/>
          </p:spPr>
          <p:txBody>
            <a:bodyPr vert="horz" wrap="square" lIns="36576" tIns="36576" rIns="36576" bIns="36576" numCol="1" anchor="t" anchorCtr="0" compatLnSpc="1">
              <a:prstTxWarp prst="textNoShape">
                <a:avLst/>
              </a:prstTxWarp>
            </a:bodyPr>
            <a:lstStyle/>
            <a:p>
              <a:endParaRPr lang="fr-FR" dirty="0"/>
            </a:p>
          </p:txBody>
        </p:sp>
      </p:grpSp>
      <p:sp>
        <p:nvSpPr>
          <p:cNvPr id="1033" name="Text Box 9"/>
          <p:cNvSpPr txBox="1">
            <a:spLocks noChangeArrowheads="1" noChangeShapeType="1"/>
          </p:cNvSpPr>
          <p:nvPr/>
        </p:nvSpPr>
        <p:spPr bwMode="auto">
          <a:xfrm>
            <a:off x="971600" y="6021288"/>
            <a:ext cx="936104" cy="576833"/>
          </a:xfrm>
          <a:prstGeom prst="rect">
            <a:avLst/>
          </a:prstGeom>
          <a:noFill/>
          <a:ln w="0" algn="in">
            <a:noFill/>
            <a:miter lim="800000"/>
            <a:headEnd/>
            <a:tailEnd/>
          </a:ln>
          <a:effectLst/>
        </p:spPr>
        <p:txBody>
          <a:bodyPr vert="horz" wrap="square" lIns="18000" tIns="18000" rIns="18000" bIns="1800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4000" b="1" i="0" u="none" strike="noStrike" cap="none" normalizeH="0" baseline="0" dirty="0" smtClean="0">
                <a:ln>
                  <a:noFill/>
                </a:ln>
                <a:solidFill>
                  <a:srgbClr val="330066"/>
                </a:solidFill>
                <a:effectLst/>
                <a:latin typeface="Georgia" pitchFamily="18" charset="0"/>
                <a:cs typeface="Arial" pitchFamily="34" charset="0"/>
              </a:rPr>
              <a:t>M</a:t>
            </a:r>
            <a:r>
              <a:rPr kumimoji="0" lang="fr-FR" sz="4000" b="1" i="0" u="none" strike="noStrike" cap="none" normalizeH="0" baseline="0" dirty="0" smtClean="0">
                <a:ln>
                  <a:noFill/>
                </a:ln>
                <a:solidFill>
                  <a:srgbClr val="CC3300"/>
                </a:solidFill>
                <a:effectLst/>
                <a:latin typeface="Georgia" pitchFamily="18" charset="0"/>
                <a:cs typeface="Arial" pitchFamily="34" charset="0"/>
              </a:rPr>
              <a:t>C</a:t>
            </a:r>
            <a:endParaRPr kumimoji="0" lang="fr-FR" sz="4000" b="0" i="0" u="none" strike="noStrike" cap="none" normalizeH="0" baseline="0" dirty="0" smtClean="0">
              <a:ln>
                <a:noFill/>
              </a:ln>
              <a:solidFill>
                <a:schemeClr val="tx1"/>
              </a:solidFill>
              <a:effectLst/>
              <a:latin typeface="Georgia" pitchFamily="18" charset="0"/>
              <a:cs typeface="Arial" pitchFamily="34" charset="0"/>
            </a:endParaRPr>
          </a:p>
        </p:txBody>
      </p:sp>
      <p:cxnSp>
        <p:nvCxnSpPr>
          <p:cNvPr id="12" name="Connecteur droit 11"/>
          <p:cNvCxnSpPr/>
          <p:nvPr/>
        </p:nvCxnSpPr>
        <p:spPr>
          <a:xfrm>
            <a:off x="0" y="5877272"/>
            <a:ext cx="9144000" cy="0"/>
          </a:xfrm>
          <a:prstGeom prst="line">
            <a:avLst/>
          </a:prstGeom>
        </p:spPr>
        <p:style>
          <a:lnRef idx="1">
            <a:schemeClr val="accent1"/>
          </a:lnRef>
          <a:fillRef idx="0">
            <a:schemeClr val="accent1"/>
          </a:fillRef>
          <a:effectRef idx="0">
            <a:schemeClr val="accent1"/>
          </a:effectRef>
          <a:fontRef idx="minor">
            <a:schemeClr val="tx1"/>
          </a:fontRef>
        </p:style>
      </p:cxnSp>
      <p:sp>
        <p:nvSpPr>
          <p:cNvPr id="15" name="Espace réservé du numéro de diapositive 14"/>
          <p:cNvSpPr>
            <a:spLocks noGrp="1"/>
          </p:cNvSpPr>
          <p:nvPr>
            <p:ph type="sldNum" sz="quarter" idx="12"/>
          </p:nvPr>
        </p:nvSpPr>
        <p:spPr/>
        <p:txBody>
          <a:bodyPr/>
          <a:lstStyle/>
          <a:p>
            <a:fld id="{5F5DCEA8-5F9B-4527-9A8C-6F85EFC3D922}" type="slidenum">
              <a:rPr lang="fr-FR" smtClean="0"/>
              <a:pPr/>
              <a:t>5</a:t>
            </a:fld>
            <a:endParaRPr lang="fr-FR"/>
          </a:p>
        </p:txBody>
      </p:sp>
      <p:sp>
        <p:nvSpPr>
          <p:cNvPr id="16" name="ZoneTexte 15"/>
          <p:cNvSpPr txBox="1"/>
          <p:nvPr/>
        </p:nvSpPr>
        <p:spPr>
          <a:xfrm>
            <a:off x="2123728" y="6093296"/>
            <a:ext cx="6840760" cy="523220"/>
          </a:xfrm>
          <a:prstGeom prst="rect">
            <a:avLst/>
          </a:prstGeom>
          <a:solidFill>
            <a:schemeClr val="accent2">
              <a:lumMod val="20000"/>
              <a:lumOff val="80000"/>
            </a:schemeClr>
          </a:solidFill>
          <a:ln>
            <a:solidFill>
              <a:schemeClr val="accent1"/>
            </a:solidFill>
          </a:ln>
        </p:spPr>
        <p:txBody>
          <a:bodyPr wrap="square" rtlCol="0">
            <a:spAutoFit/>
          </a:bodyPr>
          <a:lstStyle/>
          <a:p>
            <a:pPr algn="ctr"/>
            <a:r>
              <a:rPr lang="en-US" sz="2800" b="1" dirty="0" smtClean="0">
                <a:solidFill>
                  <a:schemeClr val="tx2">
                    <a:lumMod val="75000"/>
                  </a:schemeClr>
                </a:solidFill>
                <a:latin typeface="Andalus" pitchFamily="18" charset="-78"/>
                <a:cs typeface="Andalus" pitchFamily="18" charset="-78"/>
              </a:rPr>
              <a:t>Approches financieres de l’investissement</a:t>
            </a:r>
            <a:endParaRPr lang="fr-FR" sz="2800" b="1" dirty="0">
              <a:solidFill>
                <a:srgbClr val="7E0000"/>
              </a:solidFill>
            </a:endParaRPr>
          </a:p>
        </p:txBody>
      </p:sp>
      <p:sp>
        <p:nvSpPr>
          <p:cNvPr id="17" name="ZoneTexte 16"/>
          <p:cNvSpPr txBox="1"/>
          <p:nvPr/>
        </p:nvSpPr>
        <p:spPr>
          <a:xfrm>
            <a:off x="179512" y="1124744"/>
            <a:ext cx="8712968" cy="523220"/>
          </a:xfrm>
          <a:prstGeom prst="rect">
            <a:avLst/>
          </a:prstGeom>
          <a:solidFill>
            <a:schemeClr val="accent2">
              <a:lumMod val="20000"/>
              <a:lumOff val="80000"/>
            </a:schemeClr>
          </a:solidFill>
          <a:ln>
            <a:solidFill>
              <a:schemeClr val="accent1"/>
            </a:solidFill>
          </a:ln>
        </p:spPr>
        <p:txBody>
          <a:bodyPr wrap="square" rtlCol="0">
            <a:spAutoFit/>
          </a:bodyPr>
          <a:lstStyle/>
          <a:p>
            <a:pPr algn="ctr"/>
            <a:r>
              <a:rPr lang="en-US" sz="2800" b="1" dirty="0" smtClean="0">
                <a:solidFill>
                  <a:schemeClr val="tx2">
                    <a:lumMod val="75000"/>
                  </a:schemeClr>
                </a:solidFill>
                <a:latin typeface="Andalus" pitchFamily="18" charset="-78"/>
                <a:cs typeface="Andalus" pitchFamily="18" charset="-78"/>
              </a:rPr>
              <a:t>Statistiques et données économiques</a:t>
            </a:r>
            <a:endParaRPr lang="fr-FR" sz="2800" b="1" dirty="0">
              <a:solidFill>
                <a:srgbClr val="7E0000"/>
              </a:solidFill>
            </a:endParaRPr>
          </a:p>
        </p:txBody>
      </p:sp>
      <p:pic>
        <p:nvPicPr>
          <p:cNvPr id="4098" name="Picture 2" descr="C:\Users\MounirBG\Desktop\Capture25.PNG"/>
          <p:cNvPicPr>
            <a:picLocks noChangeAspect="1" noChangeArrowheads="1"/>
          </p:cNvPicPr>
          <p:nvPr/>
        </p:nvPicPr>
        <p:blipFill>
          <a:blip r:embed="rId2" cstate="print"/>
          <a:srcRect/>
          <a:stretch>
            <a:fillRect/>
          </a:stretch>
        </p:blipFill>
        <p:spPr bwMode="auto">
          <a:xfrm>
            <a:off x="251520" y="2204864"/>
            <a:ext cx="8660148" cy="3024336"/>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3"/>
          <p:cNvGrpSpPr>
            <a:grpSpLocks/>
          </p:cNvGrpSpPr>
          <p:nvPr/>
        </p:nvGrpSpPr>
        <p:grpSpPr bwMode="auto">
          <a:xfrm>
            <a:off x="179512" y="6021288"/>
            <a:ext cx="684212" cy="593725"/>
            <a:chOff x="108743115" y="109286040"/>
            <a:chExt cx="466813" cy="534560"/>
          </a:xfrm>
        </p:grpSpPr>
        <p:sp>
          <p:nvSpPr>
            <p:cNvPr id="1028" name="Rectangle 4" hidden="1"/>
            <p:cNvSpPr>
              <a:spLocks noChangeArrowheads="1" noChangeShapeType="1"/>
            </p:cNvSpPr>
            <p:nvPr/>
          </p:nvSpPr>
          <p:spPr bwMode="auto">
            <a:xfrm>
              <a:off x="108743115" y="109286040"/>
              <a:ext cx="466813" cy="534560"/>
            </a:xfrm>
            <a:prstGeom prst="rect">
              <a:avLst/>
            </a:prstGeom>
            <a:solidFill>
              <a:srgbClr val="FFFFFF"/>
            </a:solidFill>
            <a:ln w="9525" algn="ctr">
              <a:noFill/>
              <a:round/>
              <a:headEnd/>
              <a:tailEnd/>
            </a:ln>
            <a:effectLst/>
          </p:spPr>
          <p:txBody>
            <a:bodyPr vert="horz" wrap="square" lIns="36576" tIns="36576" rIns="36576" bIns="36576" numCol="1" anchor="t" anchorCtr="0" compatLnSpc="1">
              <a:prstTxWarp prst="textNoShape">
                <a:avLst/>
              </a:prstTxWarp>
            </a:bodyPr>
            <a:lstStyle/>
            <a:p>
              <a:endParaRPr lang="fr-FR" dirty="0"/>
            </a:p>
          </p:txBody>
        </p:sp>
        <p:sp>
          <p:nvSpPr>
            <p:cNvPr id="1029" name="Rectangle 5"/>
            <p:cNvSpPr>
              <a:spLocks noChangeArrowheads="1" noChangeShapeType="1"/>
            </p:cNvSpPr>
            <p:nvPr/>
          </p:nvSpPr>
          <p:spPr bwMode="auto">
            <a:xfrm>
              <a:off x="108743115" y="109286040"/>
              <a:ext cx="466813" cy="534560"/>
            </a:xfrm>
            <a:prstGeom prst="rect">
              <a:avLst/>
            </a:prstGeom>
            <a:solidFill>
              <a:srgbClr val="330066"/>
            </a:solidFill>
            <a:ln w="0" algn="in">
              <a:noFill/>
              <a:miter lim="800000"/>
              <a:headEnd/>
              <a:tailEnd/>
            </a:ln>
            <a:effectLst/>
          </p:spPr>
          <p:txBody>
            <a:bodyPr vert="horz" wrap="square" lIns="36576" tIns="36576" rIns="36576" bIns="36576" numCol="1" anchor="t" anchorCtr="0" compatLnSpc="1">
              <a:prstTxWarp prst="textNoShape">
                <a:avLst/>
              </a:prstTxWarp>
            </a:bodyPr>
            <a:lstStyle/>
            <a:p>
              <a:endParaRPr lang="fr-FR" dirty="0"/>
            </a:p>
          </p:txBody>
        </p:sp>
        <p:sp>
          <p:nvSpPr>
            <p:cNvPr id="1030" name="Rectangle 6"/>
            <p:cNvSpPr>
              <a:spLocks noChangeArrowheads="1" noChangeShapeType="1"/>
            </p:cNvSpPr>
            <p:nvPr/>
          </p:nvSpPr>
          <p:spPr bwMode="auto">
            <a:xfrm>
              <a:off x="108898716" y="109464223"/>
              <a:ext cx="155601" cy="178189"/>
            </a:xfrm>
            <a:prstGeom prst="rect">
              <a:avLst/>
            </a:prstGeom>
            <a:solidFill>
              <a:srgbClr val="CC3300"/>
            </a:solidFill>
            <a:ln w="0" algn="in">
              <a:noFill/>
              <a:miter lim="800000"/>
              <a:headEnd/>
              <a:tailEnd/>
            </a:ln>
            <a:effectLst/>
          </p:spPr>
          <p:txBody>
            <a:bodyPr vert="horz" wrap="square" lIns="36576" tIns="36576" rIns="36576" bIns="36576" numCol="1" anchor="t" anchorCtr="0" compatLnSpc="1">
              <a:prstTxWarp prst="textNoShape">
                <a:avLst/>
              </a:prstTxWarp>
            </a:bodyPr>
            <a:lstStyle/>
            <a:p>
              <a:endParaRPr lang="fr-FR" dirty="0"/>
            </a:p>
          </p:txBody>
        </p:sp>
        <p:sp>
          <p:nvSpPr>
            <p:cNvPr id="1031" name="AutoShape 7"/>
            <p:cNvSpPr>
              <a:spLocks noChangeArrowheads="1" noChangeShapeType="1"/>
            </p:cNvSpPr>
            <p:nvPr/>
          </p:nvSpPr>
          <p:spPr bwMode="auto">
            <a:xfrm>
              <a:off x="108743115" y="109286040"/>
              <a:ext cx="466813" cy="534560"/>
            </a:xfrm>
            <a:prstGeom prst="rtTriangle">
              <a:avLst/>
            </a:prstGeom>
            <a:solidFill>
              <a:srgbClr val="CC3300"/>
            </a:solidFill>
            <a:ln w="0" algn="in">
              <a:noFill/>
              <a:miter lim="800000"/>
              <a:headEnd/>
              <a:tailEnd/>
            </a:ln>
            <a:effectLst/>
          </p:spPr>
          <p:txBody>
            <a:bodyPr vert="horz" wrap="square" lIns="36576" tIns="36576" rIns="36576" bIns="36576" numCol="1" anchor="t" anchorCtr="0" compatLnSpc="1">
              <a:prstTxWarp prst="textNoShape">
                <a:avLst/>
              </a:prstTxWarp>
            </a:bodyPr>
            <a:lstStyle/>
            <a:p>
              <a:endParaRPr lang="fr-FR" dirty="0"/>
            </a:p>
          </p:txBody>
        </p:sp>
        <p:sp>
          <p:nvSpPr>
            <p:cNvPr id="1032" name="AutoShape 8"/>
            <p:cNvSpPr>
              <a:spLocks noChangeArrowheads="1" noChangeShapeType="1"/>
            </p:cNvSpPr>
            <p:nvPr/>
          </p:nvSpPr>
          <p:spPr bwMode="auto">
            <a:xfrm>
              <a:off x="108898716" y="109464223"/>
              <a:ext cx="155606" cy="178189"/>
            </a:xfrm>
            <a:prstGeom prst="rtTriangle">
              <a:avLst/>
            </a:prstGeom>
            <a:solidFill>
              <a:srgbClr val="330066"/>
            </a:solidFill>
            <a:ln w="0" algn="in">
              <a:noFill/>
              <a:miter lim="800000"/>
              <a:headEnd/>
              <a:tailEnd/>
            </a:ln>
            <a:effectLst/>
          </p:spPr>
          <p:txBody>
            <a:bodyPr vert="horz" wrap="square" lIns="36576" tIns="36576" rIns="36576" bIns="36576" numCol="1" anchor="t" anchorCtr="0" compatLnSpc="1">
              <a:prstTxWarp prst="textNoShape">
                <a:avLst/>
              </a:prstTxWarp>
            </a:bodyPr>
            <a:lstStyle/>
            <a:p>
              <a:endParaRPr lang="fr-FR" dirty="0"/>
            </a:p>
          </p:txBody>
        </p:sp>
      </p:grpSp>
      <p:sp>
        <p:nvSpPr>
          <p:cNvPr id="1033" name="Text Box 9"/>
          <p:cNvSpPr txBox="1">
            <a:spLocks noChangeArrowheads="1" noChangeShapeType="1"/>
          </p:cNvSpPr>
          <p:nvPr/>
        </p:nvSpPr>
        <p:spPr bwMode="auto">
          <a:xfrm>
            <a:off x="971600" y="6021288"/>
            <a:ext cx="936104" cy="576833"/>
          </a:xfrm>
          <a:prstGeom prst="rect">
            <a:avLst/>
          </a:prstGeom>
          <a:noFill/>
          <a:ln w="0" algn="in">
            <a:noFill/>
            <a:miter lim="800000"/>
            <a:headEnd/>
            <a:tailEnd/>
          </a:ln>
          <a:effectLst/>
        </p:spPr>
        <p:txBody>
          <a:bodyPr vert="horz" wrap="square" lIns="18000" tIns="18000" rIns="18000" bIns="1800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4000" b="1" i="0" u="none" strike="noStrike" cap="none" normalizeH="0" baseline="0" dirty="0" smtClean="0">
                <a:ln>
                  <a:noFill/>
                </a:ln>
                <a:solidFill>
                  <a:srgbClr val="330066"/>
                </a:solidFill>
                <a:effectLst/>
                <a:latin typeface="Georgia" pitchFamily="18" charset="0"/>
                <a:cs typeface="Arial" pitchFamily="34" charset="0"/>
              </a:rPr>
              <a:t>M</a:t>
            </a:r>
            <a:r>
              <a:rPr kumimoji="0" lang="fr-FR" sz="4000" b="1" i="0" u="none" strike="noStrike" cap="none" normalizeH="0" baseline="0" dirty="0" smtClean="0">
                <a:ln>
                  <a:noFill/>
                </a:ln>
                <a:solidFill>
                  <a:srgbClr val="CC3300"/>
                </a:solidFill>
                <a:effectLst/>
                <a:latin typeface="Georgia" pitchFamily="18" charset="0"/>
                <a:cs typeface="Arial" pitchFamily="34" charset="0"/>
              </a:rPr>
              <a:t>C</a:t>
            </a:r>
            <a:endParaRPr kumimoji="0" lang="fr-FR" sz="4000" b="0" i="0" u="none" strike="noStrike" cap="none" normalizeH="0" baseline="0" dirty="0" smtClean="0">
              <a:ln>
                <a:noFill/>
              </a:ln>
              <a:solidFill>
                <a:schemeClr val="tx1"/>
              </a:solidFill>
              <a:effectLst/>
              <a:latin typeface="Georgia" pitchFamily="18" charset="0"/>
              <a:cs typeface="Arial" pitchFamily="34" charset="0"/>
            </a:endParaRPr>
          </a:p>
        </p:txBody>
      </p:sp>
      <p:cxnSp>
        <p:nvCxnSpPr>
          <p:cNvPr id="12" name="Connecteur droit 11"/>
          <p:cNvCxnSpPr/>
          <p:nvPr/>
        </p:nvCxnSpPr>
        <p:spPr>
          <a:xfrm>
            <a:off x="0" y="5877272"/>
            <a:ext cx="9144000" cy="0"/>
          </a:xfrm>
          <a:prstGeom prst="line">
            <a:avLst/>
          </a:prstGeom>
        </p:spPr>
        <p:style>
          <a:lnRef idx="1">
            <a:schemeClr val="accent1"/>
          </a:lnRef>
          <a:fillRef idx="0">
            <a:schemeClr val="accent1"/>
          </a:fillRef>
          <a:effectRef idx="0">
            <a:schemeClr val="accent1"/>
          </a:effectRef>
          <a:fontRef idx="minor">
            <a:schemeClr val="tx1"/>
          </a:fontRef>
        </p:style>
      </p:cxnSp>
      <p:sp>
        <p:nvSpPr>
          <p:cNvPr id="15" name="Espace réservé du numéro de diapositive 14"/>
          <p:cNvSpPr>
            <a:spLocks noGrp="1"/>
          </p:cNvSpPr>
          <p:nvPr>
            <p:ph type="sldNum" sz="quarter" idx="12"/>
          </p:nvPr>
        </p:nvSpPr>
        <p:spPr/>
        <p:txBody>
          <a:bodyPr/>
          <a:lstStyle/>
          <a:p>
            <a:fld id="{5F5DCEA8-5F9B-4527-9A8C-6F85EFC3D922}" type="slidenum">
              <a:rPr lang="fr-FR" smtClean="0"/>
              <a:pPr/>
              <a:t>6</a:t>
            </a:fld>
            <a:endParaRPr lang="fr-FR"/>
          </a:p>
        </p:txBody>
      </p:sp>
      <p:sp>
        <p:nvSpPr>
          <p:cNvPr id="16" name="ZoneTexte 15"/>
          <p:cNvSpPr txBox="1"/>
          <p:nvPr/>
        </p:nvSpPr>
        <p:spPr>
          <a:xfrm>
            <a:off x="2123728" y="6093296"/>
            <a:ext cx="6840760" cy="523220"/>
          </a:xfrm>
          <a:prstGeom prst="rect">
            <a:avLst/>
          </a:prstGeom>
          <a:solidFill>
            <a:schemeClr val="accent2">
              <a:lumMod val="20000"/>
              <a:lumOff val="80000"/>
            </a:schemeClr>
          </a:solidFill>
          <a:ln>
            <a:solidFill>
              <a:schemeClr val="accent1"/>
            </a:solidFill>
          </a:ln>
        </p:spPr>
        <p:txBody>
          <a:bodyPr wrap="square" rtlCol="0">
            <a:spAutoFit/>
          </a:bodyPr>
          <a:lstStyle/>
          <a:p>
            <a:pPr algn="ctr"/>
            <a:r>
              <a:rPr lang="en-US" sz="2800" b="1" dirty="0" smtClean="0">
                <a:solidFill>
                  <a:schemeClr val="tx2">
                    <a:lumMod val="75000"/>
                  </a:schemeClr>
                </a:solidFill>
                <a:latin typeface="Andalus" pitchFamily="18" charset="-78"/>
                <a:cs typeface="Andalus" pitchFamily="18" charset="-78"/>
              </a:rPr>
              <a:t>Approches financieres de l’investissement</a:t>
            </a:r>
            <a:endParaRPr lang="fr-FR" sz="2800" b="1" dirty="0">
              <a:solidFill>
                <a:srgbClr val="7E0000"/>
              </a:solidFill>
            </a:endParaRPr>
          </a:p>
        </p:txBody>
      </p:sp>
      <p:sp>
        <p:nvSpPr>
          <p:cNvPr id="17" name="ZoneTexte 16"/>
          <p:cNvSpPr txBox="1"/>
          <p:nvPr/>
        </p:nvSpPr>
        <p:spPr>
          <a:xfrm>
            <a:off x="179512" y="1124744"/>
            <a:ext cx="8712968" cy="523220"/>
          </a:xfrm>
          <a:prstGeom prst="rect">
            <a:avLst/>
          </a:prstGeom>
          <a:solidFill>
            <a:schemeClr val="accent2">
              <a:lumMod val="20000"/>
              <a:lumOff val="80000"/>
            </a:schemeClr>
          </a:solidFill>
          <a:ln>
            <a:solidFill>
              <a:schemeClr val="accent1"/>
            </a:solidFill>
          </a:ln>
        </p:spPr>
        <p:txBody>
          <a:bodyPr wrap="square" rtlCol="0">
            <a:spAutoFit/>
          </a:bodyPr>
          <a:lstStyle/>
          <a:p>
            <a:pPr algn="ctr"/>
            <a:r>
              <a:rPr lang="en-US" sz="2800" b="1" dirty="0" smtClean="0">
                <a:solidFill>
                  <a:schemeClr val="tx2">
                    <a:lumMod val="75000"/>
                  </a:schemeClr>
                </a:solidFill>
                <a:latin typeface="Andalus" pitchFamily="18" charset="-78"/>
                <a:cs typeface="Andalus" pitchFamily="18" charset="-78"/>
              </a:rPr>
              <a:t>Statistiques et données économiques</a:t>
            </a:r>
            <a:endParaRPr lang="fr-FR" sz="2800" b="1" dirty="0">
              <a:solidFill>
                <a:srgbClr val="7E0000"/>
              </a:solidFill>
            </a:endParaRPr>
          </a:p>
        </p:txBody>
      </p:sp>
      <p:pic>
        <p:nvPicPr>
          <p:cNvPr id="5122" name="Picture 2" descr="C:\Users\MounirBG\Desktop\Capture26.PNG"/>
          <p:cNvPicPr>
            <a:picLocks noChangeAspect="1" noChangeArrowheads="1"/>
          </p:cNvPicPr>
          <p:nvPr/>
        </p:nvPicPr>
        <p:blipFill>
          <a:blip r:embed="rId2" cstate="print"/>
          <a:srcRect/>
          <a:stretch>
            <a:fillRect/>
          </a:stretch>
        </p:blipFill>
        <p:spPr bwMode="auto">
          <a:xfrm>
            <a:off x="179512" y="1873250"/>
            <a:ext cx="8640960" cy="3860006"/>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3"/>
          <p:cNvGrpSpPr>
            <a:grpSpLocks/>
          </p:cNvGrpSpPr>
          <p:nvPr/>
        </p:nvGrpSpPr>
        <p:grpSpPr bwMode="auto">
          <a:xfrm>
            <a:off x="179512" y="6021288"/>
            <a:ext cx="684212" cy="593725"/>
            <a:chOff x="108743115" y="109286040"/>
            <a:chExt cx="466813" cy="534560"/>
          </a:xfrm>
        </p:grpSpPr>
        <p:sp>
          <p:nvSpPr>
            <p:cNvPr id="1028" name="Rectangle 4" hidden="1"/>
            <p:cNvSpPr>
              <a:spLocks noChangeArrowheads="1" noChangeShapeType="1"/>
            </p:cNvSpPr>
            <p:nvPr/>
          </p:nvSpPr>
          <p:spPr bwMode="auto">
            <a:xfrm>
              <a:off x="108743115" y="109286040"/>
              <a:ext cx="466813" cy="534560"/>
            </a:xfrm>
            <a:prstGeom prst="rect">
              <a:avLst/>
            </a:prstGeom>
            <a:solidFill>
              <a:srgbClr val="FFFFFF"/>
            </a:solidFill>
            <a:ln w="9525" algn="ctr">
              <a:noFill/>
              <a:round/>
              <a:headEnd/>
              <a:tailEnd/>
            </a:ln>
            <a:effectLst/>
          </p:spPr>
          <p:txBody>
            <a:bodyPr vert="horz" wrap="square" lIns="36576" tIns="36576" rIns="36576" bIns="36576" numCol="1" anchor="t" anchorCtr="0" compatLnSpc="1">
              <a:prstTxWarp prst="textNoShape">
                <a:avLst/>
              </a:prstTxWarp>
            </a:bodyPr>
            <a:lstStyle/>
            <a:p>
              <a:endParaRPr lang="fr-FR" dirty="0"/>
            </a:p>
          </p:txBody>
        </p:sp>
        <p:sp>
          <p:nvSpPr>
            <p:cNvPr id="1029" name="Rectangle 5"/>
            <p:cNvSpPr>
              <a:spLocks noChangeArrowheads="1" noChangeShapeType="1"/>
            </p:cNvSpPr>
            <p:nvPr/>
          </p:nvSpPr>
          <p:spPr bwMode="auto">
            <a:xfrm>
              <a:off x="108743115" y="109286040"/>
              <a:ext cx="466813" cy="534560"/>
            </a:xfrm>
            <a:prstGeom prst="rect">
              <a:avLst/>
            </a:prstGeom>
            <a:solidFill>
              <a:srgbClr val="330066"/>
            </a:solidFill>
            <a:ln w="0" algn="in">
              <a:noFill/>
              <a:miter lim="800000"/>
              <a:headEnd/>
              <a:tailEnd/>
            </a:ln>
            <a:effectLst/>
          </p:spPr>
          <p:txBody>
            <a:bodyPr vert="horz" wrap="square" lIns="36576" tIns="36576" rIns="36576" bIns="36576" numCol="1" anchor="t" anchorCtr="0" compatLnSpc="1">
              <a:prstTxWarp prst="textNoShape">
                <a:avLst/>
              </a:prstTxWarp>
            </a:bodyPr>
            <a:lstStyle/>
            <a:p>
              <a:endParaRPr lang="fr-FR" dirty="0"/>
            </a:p>
          </p:txBody>
        </p:sp>
        <p:sp>
          <p:nvSpPr>
            <p:cNvPr id="1030" name="Rectangle 6"/>
            <p:cNvSpPr>
              <a:spLocks noChangeArrowheads="1" noChangeShapeType="1"/>
            </p:cNvSpPr>
            <p:nvPr/>
          </p:nvSpPr>
          <p:spPr bwMode="auto">
            <a:xfrm>
              <a:off x="108898716" y="109464223"/>
              <a:ext cx="155601" cy="178189"/>
            </a:xfrm>
            <a:prstGeom prst="rect">
              <a:avLst/>
            </a:prstGeom>
            <a:solidFill>
              <a:srgbClr val="CC3300"/>
            </a:solidFill>
            <a:ln w="0" algn="in">
              <a:noFill/>
              <a:miter lim="800000"/>
              <a:headEnd/>
              <a:tailEnd/>
            </a:ln>
            <a:effectLst/>
          </p:spPr>
          <p:txBody>
            <a:bodyPr vert="horz" wrap="square" lIns="36576" tIns="36576" rIns="36576" bIns="36576" numCol="1" anchor="t" anchorCtr="0" compatLnSpc="1">
              <a:prstTxWarp prst="textNoShape">
                <a:avLst/>
              </a:prstTxWarp>
            </a:bodyPr>
            <a:lstStyle/>
            <a:p>
              <a:endParaRPr lang="fr-FR" dirty="0"/>
            </a:p>
          </p:txBody>
        </p:sp>
        <p:sp>
          <p:nvSpPr>
            <p:cNvPr id="1031" name="AutoShape 7"/>
            <p:cNvSpPr>
              <a:spLocks noChangeArrowheads="1" noChangeShapeType="1"/>
            </p:cNvSpPr>
            <p:nvPr/>
          </p:nvSpPr>
          <p:spPr bwMode="auto">
            <a:xfrm>
              <a:off x="108743115" y="109286040"/>
              <a:ext cx="466813" cy="534560"/>
            </a:xfrm>
            <a:prstGeom prst="rtTriangle">
              <a:avLst/>
            </a:prstGeom>
            <a:solidFill>
              <a:srgbClr val="CC3300"/>
            </a:solidFill>
            <a:ln w="0" algn="in">
              <a:noFill/>
              <a:miter lim="800000"/>
              <a:headEnd/>
              <a:tailEnd/>
            </a:ln>
            <a:effectLst/>
          </p:spPr>
          <p:txBody>
            <a:bodyPr vert="horz" wrap="square" lIns="36576" tIns="36576" rIns="36576" bIns="36576" numCol="1" anchor="t" anchorCtr="0" compatLnSpc="1">
              <a:prstTxWarp prst="textNoShape">
                <a:avLst/>
              </a:prstTxWarp>
            </a:bodyPr>
            <a:lstStyle/>
            <a:p>
              <a:endParaRPr lang="fr-FR" dirty="0"/>
            </a:p>
          </p:txBody>
        </p:sp>
        <p:sp>
          <p:nvSpPr>
            <p:cNvPr id="1032" name="AutoShape 8"/>
            <p:cNvSpPr>
              <a:spLocks noChangeArrowheads="1" noChangeShapeType="1"/>
            </p:cNvSpPr>
            <p:nvPr/>
          </p:nvSpPr>
          <p:spPr bwMode="auto">
            <a:xfrm>
              <a:off x="108898716" y="109464223"/>
              <a:ext cx="155606" cy="178189"/>
            </a:xfrm>
            <a:prstGeom prst="rtTriangle">
              <a:avLst/>
            </a:prstGeom>
            <a:solidFill>
              <a:srgbClr val="330066"/>
            </a:solidFill>
            <a:ln w="0" algn="in">
              <a:noFill/>
              <a:miter lim="800000"/>
              <a:headEnd/>
              <a:tailEnd/>
            </a:ln>
            <a:effectLst/>
          </p:spPr>
          <p:txBody>
            <a:bodyPr vert="horz" wrap="square" lIns="36576" tIns="36576" rIns="36576" bIns="36576" numCol="1" anchor="t" anchorCtr="0" compatLnSpc="1">
              <a:prstTxWarp prst="textNoShape">
                <a:avLst/>
              </a:prstTxWarp>
            </a:bodyPr>
            <a:lstStyle/>
            <a:p>
              <a:endParaRPr lang="fr-FR" dirty="0"/>
            </a:p>
          </p:txBody>
        </p:sp>
      </p:grpSp>
      <p:sp>
        <p:nvSpPr>
          <p:cNvPr id="1033" name="Text Box 9"/>
          <p:cNvSpPr txBox="1">
            <a:spLocks noChangeArrowheads="1" noChangeShapeType="1"/>
          </p:cNvSpPr>
          <p:nvPr/>
        </p:nvSpPr>
        <p:spPr bwMode="auto">
          <a:xfrm>
            <a:off x="971600" y="6021288"/>
            <a:ext cx="936104" cy="576833"/>
          </a:xfrm>
          <a:prstGeom prst="rect">
            <a:avLst/>
          </a:prstGeom>
          <a:noFill/>
          <a:ln w="0" algn="in">
            <a:noFill/>
            <a:miter lim="800000"/>
            <a:headEnd/>
            <a:tailEnd/>
          </a:ln>
          <a:effectLst/>
        </p:spPr>
        <p:txBody>
          <a:bodyPr vert="horz" wrap="square" lIns="18000" tIns="18000" rIns="18000" bIns="1800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4000" b="1" i="0" u="none" strike="noStrike" cap="none" normalizeH="0" baseline="0" dirty="0" smtClean="0">
                <a:ln>
                  <a:noFill/>
                </a:ln>
                <a:solidFill>
                  <a:srgbClr val="330066"/>
                </a:solidFill>
                <a:effectLst/>
                <a:latin typeface="Georgia" pitchFamily="18" charset="0"/>
                <a:cs typeface="Arial" pitchFamily="34" charset="0"/>
              </a:rPr>
              <a:t>M</a:t>
            </a:r>
            <a:r>
              <a:rPr kumimoji="0" lang="fr-FR" sz="4000" b="1" i="0" u="none" strike="noStrike" cap="none" normalizeH="0" baseline="0" dirty="0" smtClean="0">
                <a:ln>
                  <a:noFill/>
                </a:ln>
                <a:solidFill>
                  <a:srgbClr val="CC3300"/>
                </a:solidFill>
                <a:effectLst/>
                <a:latin typeface="Georgia" pitchFamily="18" charset="0"/>
                <a:cs typeface="Arial" pitchFamily="34" charset="0"/>
              </a:rPr>
              <a:t>C</a:t>
            </a:r>
            <a:endParaRPr kumimoji="0" lang="fr-FR" sz="4000" b="0" i="0" u="none" strike="noStrike" cap="none" normalizeH="0" baseline="0" dirty="0" smtClean="0">
              <a:ln>
                <a:noFill/>
              </a:ln>
              <a:solidFill>
                <a:schemeClr val="tx1"/>
              </a:solidFill>
              <a:effectLst/>
              <a:latin typeface="Georgia" pitchFamily="18" charset="0"/>
              <a:cs typeface="Arial" pitchFamily="34" charset="0"/>
            </a:endParaRPr>
          </a:p>
        </p:txBody>
      </p:sp>
      <p:cxnSp>
        <p:nvCxnSpPr>
          <p:cNvPr id="12" name="Connecteur droit 11"/>
          <p:cNvCxnSpPr/>
          <p:nvPr/>
        </p:nvCxnSpPr>
        <p:spPr>
          <a:xfrm>
            <a:off x="0" y="5877272"/>
            <a:ext cx="9144000" cy="0"/>
          </a:xfrm>
          <a:prstGeom prst="line">
            <a:avLst/>
          </a:prstGeom>
        </p:spPr>
        <p:style>
          <a:lnRef idx="1">
            <a:schemeClr val="accent1"/>
          </a:lnRef>
          <a:fillRef idx="0">
            <a:schemeClr val="accent1"/>
          </a:fillRef>
          <a:effectRef idx="0">
            <a:schemeClr val="accent1"/>
          </a:effectRef>
          <a:fontRef idx="minor">
            <a:schemeClr val="tx1"/>
          </a:fontRef>
        </p:style>
      </p:cxnSp>
      <p:sp>
        <p:nvSpPr>
          <p:cNvPr id="15" name="Espace réservé du numéro de diapositive 14"/>
          <p:cNvSpPr>
            <a:spLocks noGrp="1"/>
          </p:cNvSpPr>
          <p:nvPr>
            <p:ph type="sldNum" sz="quarter" idx="12"/>
          </p:nvPr>
        </p:nvSpPr>
        <p:spPr/>
        <p:txBody>
          <a:bodyPr/>
          <a:lstStyle/>
          <a:p>
            <a:fld id="{5F5DCEA8-5F9B-4527-9A8C-6F85EFC3D922}" type="slidenum">
              <a:rPr lang="fr-FR" smtClean="0"/>
              <a:pPr/>
              <a:t>7</a:t>
            </a:fld>
            <a:endParaRPr lang="fr-FR"/>
          </a:p>
        </p:txBody>
      </p:sp>
      <p:sp>
        <p:nvSpPr>
          <p:cNvPr id="16" name="ZoneTexte 15"/>
          <p:cNvSpPr txBox="1"/>
          <p:nvPr/>
        </p:nvSpPr>
        <p:spPr>
          <a:xfrm>
            <a:off x="2123728" y="6093296"/>
            <a:ext cx="6840760" cy="523220"/>
          </a:xfrm>
          <a:prstGeom prst="rect">
            <a:avLst/>
          </a:prstGeom>
          <a:solidFill>
            <a:schemeClr val="accent2">
              <a:lumMod val="20000"/>
              <a:lumOff val="80000"/>
            </a:schemeClr>
          </a:solidFill>
          <a:ln>
            <a:solidFill>
              <a:schemeClr val="accent1"/>
            </a:solidFill>
          </a:ln>
        </p:spPr>
        <p:txBody>
          <a:bodyPr wrap="square" rtlCol="0">
            <a:spAutoFit/>
          </a:bodyPr>
          <a:lstStyle/>
          <a:p>
            <a:pPr algn="ctr"/>
            <a:r>
              <a:rPr lang="en-US" sz="2800" b="1" dirty="0" smtClean="0">
                <a:solidFill>
                  <a:schemeClr val="tx2">
                    <a:lumMod val="75000"/>
                  </a:schemeClr>
                </a:solidFill>
                <a:latin typeface="Andalus" pitchFamily="18" charset="-78"/>
                <a:cs typeface="Andalus" pitchFamily="18" charset="-78"/>
              </a:rPr>
              <a:t>Approches financieres de l’investissement</a:t>
            </a:r>
            <a:endParaRPr lang="fr-FR" sz="2800" b="1" dirty="0">
              <a:solidFill>
                <a:srgbClr val="7E0000"/>
              </a:solidFill>
            </a:endParaRPr>
          </a:p>
        </p:txBody>
      </p:sp>
      <p:sp>
        <p:nvSpPr>
          <p:cNvPr id="17" name="ZoneTexte 16"/>
          <p:cNvSpPr txBox="1"/>
          <p:nvPr/>
        </p:nvSpPr>
        <p:spPr>
          <a:xfrm>
            <a:off x="179512" y="1124744"/>
            <a:ext cx="8712968" cy="523220"/>
          </a:xfrm>
          <a:prstGeom prst="rect">
            <a:avLst/>
          </a:prstGeom>
          <a:solidFill>
            <a:schemeClr val="accent2">
              <a:lumMod val="20000"/>
              <a:lumOff val="80000"/>
            </a:schemeClr>
          </a:solidFill>
          <a:ln>
            <a:solidFill>
              <a:schemeClr val="accent1"/>
            </a:solidFill>
          </a:ln>
        </p:spPr>
        <p:txBody>
          <a:bodyPr wrap="square" rtlCol="0">
            <a:spAutoFit/>
          </a:bodyPr>
          <a:lstStyle/>
          <a:p>
            <a:pPr algn="ctr"/>
            <a:r>
              <a:rPr lang="en-US" sz="2800" b="1" dirty="0" smtClean="0">
                <a:solidFill>
                  <a:schemeClr val="tx2">
                    <a:lumMod val="75000"/>
                  </a:schemeClr>
                </a:solidFill>
                <a:latin typeface="Andalus" pitchFamily="18" charset="-78"/>
                <a:cs typeface="Andalus" pitchFamily="18" charset="-78"/>
              </a:rPr>
              <a:t>Statistiques et données économiques</a:t>
            </a:r>
            <a:endParaRPr lang="fr-FR" sz="2800" b="1" dirty="0">
              <a:solidFill>
                <a:srgbClr val="7E0000"/>
              </a:solidFill>
            </a:endParaRPr>
          </a:p>
        </p:txBody>
      </p:sp>
      <p:pic>
        <p:nvPicPr>
          <p:cNvPr id="6146" name="Picture 2" descr="C:\Users\MounirBG\Desktop\Capture.PNG"/>
          <p:cNvPicPr>
            <a:picLocks noChangeAspect="1" noChangeArrowheads="1"/>
          </p:cNvPicPr>
          <p:nvPr/>
        </p:nvPicPr>
        <p:blipFill>
          <a:blip r:embed="rId2" cstate="print"/>
          <a:srcRect/>
          <a:stretch>
            <a:fillRect/>
          </a:stretch>
        </p:blipFill>
        <p:spPr bwMode="auto">
          <a:xfrm>
            <a:off x="251520" y="1801813"/>
            <a:ext cx="8568952" cy="3931443"/>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3"/>
          <p:cNvGrpSpPr>
            <a:grpSpLocks/>
          </p:cNvGrpSpPr>
          <p:nvPr/>
        </p:nvGrpSpPr>
        <p:grpSpPr bwMode="auto">
          <a:xfrm>
            <a:off x="179512" y="6021288"/>
            <a:ext cx="684212" cy="593725"/>
            <a:chOff x="108743115" y="109286040"/>
            <a:chExt cx="466813" cy="534560"/>
          </a:xfrm>
        </p:grpSpPr>
        <p:sp>
          <p:nvSpPr>
            <p:cNvPr id="1028" name="Rectangle 4" hidden="1"/>
            <p:cNvSpPr>
              <a:spLocks noChangeArrowheads="1" noChangeShapeType="1"/>
            </p:cNvSpPr>
            <p:nvPr/>
          </p:nvSpPr>
          <p:spPr bwMode="auto">
            <a:xfrm>
              <a:off x="108743115" y="109286040"/>
              <a:ext cx="466813" cy="534560"/>
            </a:xfrm>
            <a:prstGeom prst="rect">
              <a:avLst/>
            </a:prstGeom>
            <a:solidFill>
              <a:srgbClr val="FFFFFF"/>
            </a:solidFill>
            <a:ln w="9525" algn="ctr">
              <a:noFill/>
              <a:round/>
              <a:headEnd/>
              <a:tailEnd/>
            </a:ln>
            <a:effectLst/>
          </p:spPr>
          <p:txBody>
            <a:bodyPr vert="horz" wrap="square" lIns="36576" tIns="36576" rIns="36576" bIns="36576" numCol="1" anchor="t" anchorCtr="0" compatLnSpc="1">
              <a:prstTxWarp prst="textNoShape">
                <a:avLst/>
              </a:prstTxWarp>
            </a:bodyPr>
            <a:lstStyle/>
            <a:p>
              <a:endParaRPr lang="fr-FR" dirty="0"/>
            </a:p>
          </p:txBody>
        </p:sp>
        <p:sp>
          <p:nvSpPr>
            <p:cNvPr id="1029" name="Rectangle 5"/>
            <p:cNvSpPr>
              <a:spLocks noChangeArrowheads="1" noChangeShapeType="1"/>
            </p:cNvSpPr>
            <p:nvPr/>
          </p:nvSpPr>
          <p:spPr bwMode="auto">
            <a:xfrm>
              <a:off x="108743115" y="109286040"/>
              <a:ext cx="466813" cy="534560"/>
            </a:xfrm>
            <a:prstGeom prst="rect">
              <a:avLst/>
            </a:prstGeom>
            <a:solidFill>
              <a:srgbClr val="330066"/>
            </a:solidFill>
            <a:ln w="0" algn="in">
              <a:noFill/>
              <a:miter lim="800000"/>
              <a:headEnd/>
              <a:tailEnd/>
            </a:ln>
            <a:effectLst/>
          </p:spPr>
          <p:txBody>
            <a:bodyPr vert="horz" wrap="square" lIns="36576" tIns="36576" rIns="36576" bIns="36576" numCol="1" anchor="t" anchorCtr="0" compatLnSpc="1">
              <a:prstTxWarp prst="textNoShape">
                <a:avLst/>
              </a:prstTxWarp>
            </a:bodyPr>
            <a:lstStyle/>
            <a:p>
              <a:endParaRPr lang="fr-FR" dirty="0"/>
            </a:p>
          </p:txBody>
        </p:sp>
        <p:sp>
          <p:nvSpPr>
            <p:cNvPr id="1030" name="Rectangle 6"/>
            <p:cNvSpPr>
              <a:spLocks noChangeArrowheads="1" noChangeShapeType="1"/>
            </p:cNvSpPr>
            <p:nvPr/>
          </p:nvSpPr>
          <p:spPr bwMode="auto">
            <a:xfrm>
              <a:off x="108898716" y="109464223"/>
              <a:ext cx="155601" cy="178189"/>
            </a:xfrm>
            <a:prstGeom prst="rect">
              <a:avLst/>
            </a:prstGeom>
            <a:solidFill>
              <a:srgbClr val="CC3300"/>
            </a:solidFill>
            <a:ln w="0" algn="in">
              <a:noFill/>
              <a:miter lim="800000"/>
              <a:headEnd/>
              <a:tailEnd/>
            </a:ln>
            <a:effectLst/>
          </p:spPr>
          <p:txBody>
            <a:bodyPr vert="horz" wrap="square" lIns="36576" tIns="36576" rIns="36576" bIns="36576" numCol="1" anchor="t" anchorCtr="0" compatLnSpc="1">
              <a:prstTxWarp prst="textNoShape">
                <a:avLst/>
              </a:prstTxWarp>
            </a:bodyPr>
            <a:lstStyle/>
            <a:p>
              <a:endParaRPr lang="fr-FR" dirty="0"/>
            </a:p>
          </p:txBody>
        </p:sp>
        <p:sp>
          <p:nvSpPr>
            <p:cNvPr id="1031" name="AutoShape 7"/>
            <p:cNvSpPr>
              <a:spLocks noChangeArrowheads="1" noChangeShapeType="1"/>
            </p:cNvSpPr>
            <p:nvPr/>
          </p:nvSpPr>
          <p:spPr bwMode="auto">
            <a:xfrm>
              <a:off x="108743115" y="109286040"/>
              <a:ext cx="466813" cy="534560"/>
            </a:xfrm>
            <a:prstGeom prst="rtTriangle">
              <a:avLst/>
            </a:prstGeom>
            <a:solidFill>
              <a:srgbClr val="CC3300"/>
            </a:solidFill>
            <a:ln w="0" algn="in">
              <a:noFill/>
              <a:miter lim="800000"/>
              <a:headEnd/>
              <a:tailEnd/>
            </a:ln>
            <a:effectLst/>
          </p:spPr>
          <p:txBody>
            <a:bodyPr vert="horz" wrap="square" lIns="36576" tIns="36576" rIns="36576" bIns="36576" numCol="1" anchor="t" anchorCtr="0" compatLnSpc="1">
              <a:prstTxWarp prst="textNoShape">
                <a:avLst/>
              </a:prstTxWarp>
            </a:bodyPr>
            <a:lstStyle/>
            <a:p>
              <a:endParaRPr lang="fr-FR" dirty="0"/>
            </a:p>
          </p:txBody>
        </p:sp>
        <p:sp>
          <p:nvSpPr>
            <p:cNvPr id="1032" name="AutoShape 8"/>
            <p:cNvSpPr>
              <a:spLocks noChangeArrowheads="1" noChangeShapeType="1"/>
            </p:cNvSpPr>
            <p:nvPr/>
          </p:nvSpPr>
          <p:spPr bwMode="auto">
            <a:xfrm>
              <a:off x="108898716" y="109464223"/>
              <a:ext cx="155606" cy="178189"/>
            </a:xfrm>
            <a:prstGeom prst="rtTriangle">
              <a:avLst/>
            </a:prstGeom>
            <a:solidFill>
              <a:srgbClr val="330066"/>
            </a:solidFill>
            <a:ln w="0" algn="in">
              <a:noFill/>
              <a:miter lim="800000"/>
              <a:headEnd/>
              <a:tailEnd/>
            </a:ln>
            <a:effectLst/>
          </p:spPr>
          <p:txBody>
            <a:bodyPr vert="horz" wrap="square" lIns="36576" tIns="36576" rIns="36576" bIns="36576" numCol="1" anchor="t" anchorCtr="0" compatLnSpc="1">
              <a:prstTxWarp prst="textNoShape">
                <a:avLst/>
              </a:prstTxWarp>
            </a:bodyPr>
            <a:lstStyle/>
            <a:p>
              <a:endParaRPr lang="fr-FR" dirty="0"/>
            </a:p>
          </p:txBody>
        </p:sp>
      </p:grpSp>
      <p:sp>
        <p:nvSpPr>
          <p:cNvPr id="1033" name="Text Box 9"/>
          <p:cNvSpPr txBox="1">
            <a:spLocks noChangeArrowheads="1" noChangeShapeType="1"/>
          </p:cNvSpPr>
          <p:nvPr/>
        </p:nvSpPr>
        <p:spPr bwMode="auto">
          <a:xfrm>
            <a:off x="971600" y="6021288"/>
            <a:ext cx="936104" cy="576833"/>
          </a:xfrm>
          <a:prstGeom prst="rect">
            <a:avLst/>
          </a:prstGeom>
          <a:noFill/>
          <a:ln w="0" algn="in">
            <a:noFill/>
            <a:miter lim="800000"/>
            <a:headEnd/>
            <a:tailEnd/>
          </a:ln>
          <a:effectLst/>
        </p:spPr>
        <p:txBody>
          <a:bodyPr vert="horz" wrap="square" lIns="18000" tIns="18000" rIns="18000" bIns="1800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4000" b="1" i="0" u="none" strike="noStrike" cap="none" normalizeH="0" baseline="0" dirty="0" smtClean="0">
                <a:ln>
                  <a:noFill/>
                </a:ln>
                <a:solidFill>
                  <a:srgbClr val="330066"/>
                </a:solidFill>
                <a:effectLst/>
                <a:latin typeface="Georgia" pitchFamily="18" charset="0"/>
                <a:cs typeface="Arial" pitchFamily="34" charset="0"/>
              </a:rPr>
              <a:t>M</a:t>
            </a:r>
            <a:r>
              <a:rPr kumimoji="0" lang="fr-FR" sz="4000" b="1" i="0" u="none" strike="noStrike" cap="none" normalizeH="0" baseline="0" dirty="0" smtClean="0">
                <a:ln>
                  <a:noFill/>
                </a:ln>
                <a:solidFill>
                  <a:srgbClr val="CC3300"/>
                </a:solidFill>
                <a:effectLst/>
                <a:latin typeface="Georgia" pitchFamily="18" charset="0"/>
                <a:cs typeface="Arial" pitchFamily="34" charset="0"/>
              </a:rPr>
              <a:t>C</a:t>
            </a:r>
            <a:endParaRPr kumimoji="0" lang="fr-FR" sz="4000" b="0" i="0" u="none" strike="noStrike" cap="none" normalizeH="0" baseline="0" dirty="0" smtClean="0">
              <a:ln>
                <a:noFill/>
              </a:ln>
              <a:solidFill>
                <a:schemeClr val="tx1"/>
              </a:solidFill>
              <a:effectLst/>
              <a:latin typeface="Georgia" pitchFamily="18" charset="0"/>
              <a:cs typeface="Arial" pitchFamily="34" charset="0"/>
            </a:endParaRPr>
          </a:p>
        </p:txBody>
      </p:sp>
      <p:cxnSp>
        <p:nvCxnSpPr>
          <p:cNvPr id="12" name="Connecteur droit 11"/>
          <p:cNvCxnSpPr/>
          <p:nvPr/>
        </p:nvCxnSpPr>
        <p:spPr>
          <a:xfrm>
            <a:off x="0" y="5877272"/>
            <a:ext cx="9144000" cy="0"/>
          </a:xfrm>
          <a:prstGeom prst="line">
            <a:avLst/>
          </a:prstGeom>
        </p:spPr>
        <p:style>
          <a:lnRef idx="1">
            <a:schemeClr val="accent1"/>
          </a:lnRef>
          <a:fillRef idx="0">
            <a:schemeClr val="accent1"/>
          </a:fillRef>
          <a:effectRef idx="0">
            <a:schemeClr val="accent1"/>
          </a:effectRef>
          <a:fontRef idx="minor">
            <a:schemeClr val="tx1"/>
          </a:fontRef>
        </p:style>
      </p:cxnSp>
      <p:sp>
        <p:nvSpPr>
          <p:cNvPr id="15" name="Espace réservé du numéro de diapositive 14"/>
          <p:cNvSpPr>
            <a:spLocks noGrp="1"/>
          </p:cNvSpPr>
          <p:nvPr>
            <p:ph type="sldNum" sz="quarter" idx="12"/>
          </p:nvPr>
        </p:nvSpPr>
        <p:spPr/>
        <p:txBody>
          <a:bodyPr/>
          <a:lstStyle/>
          <a:p>
            <a:fld id="{5F5DCEA8-5F9B-4527-9A8C-6F85EFC3D922}" type="slidenum">
              <a:rPr lang="fr-FR" smtClean="0"/>
              <a:pPr/>
              <a:t>8</a:t>
            </a:fld>
            <a:endParaRPr lang="fr-FR"/>
          </a:p>
        </p:txBody>
      </p:sp>
      <p:sp>
        <p:nvSpPr>
          <p:cNvPr id="16" name="ZoneTexte 15"/>
          <p:cNvSpPr txBox="1"/>
          <p:nvPr/>
        </p:nvSpPr>
        <p:spPr>
          <a:xfrm>
            <a:off x="2123728" y="6093296"/>
            <a:ext cx="6840760" cy="523220"/>
          </a:xfrm>
          <a:prstGeom prst="rect">
            <a:avLst/>
          </a:prstGeom>
          <a:solidFill>
            <a:schemeClr val="accent2">
              <a:lumMod val="20000"/>
              <a:lumOff val="80000"/>
            </a:schemeClr>
          </a:solidFill>
          <a:ln>
            <a:solidFill>
              <a:schemeClr val="accent1"/>
            </a:solidFill>
          </a:ln>
        </p:spPr>
        <p:txBody>
          <a:bodyPr wrap="square" rtlCol="0">
            <a:spAutoFit/>
          </a:bodyPr>
          <a:lstStyle/>
          <a:p>
            <a:pPr algn="ctr"/>
            <a:r>
              <a:rPr lang="en-US" sz="2800" b="1" dirty="0" smtClean="0">
                <a:solidFill>
                  <a:schemeClr val="tx2">
                    <a:lumMod val="75000"/>
                  </a:schemeClr>
                </a:solidFill>
                <a:latin typeface="Andalus" pitchFamily="18" charset="-78"/>
                <a:cs typeface="Andalus" pitchFamily="18" charset="-78"/>
              </a:rPr>
              <a:t>Approches financieres de l’investissement</a:t>
            </a:r>
            <a:endParaRPr lang="fr-FR" sz="2800" b="1" dirty="0">
              <a:solidFill>
                <a:srgbClr val="7E0000"/>
              </a:solidFill>
            </a:endParaRPr>
          </a:p>
        </p:txBody>
      </p:sp>
      <p:sp>
        <p:nvSpPr>
          <p:cNvPr id="17" name="ZoneTexte 16"/>
          <p:cNvSpPr txBox="1"/>
          <p:nvPr/>
        </p:nvSpPr>
        <p:spPr>
          <a:xfrm>
            <a:off x="179512" y="1124744"/>
            <a:ext cx="8712968" cy="523220"/>
          </a:xfrm>
          <a:prstGeom prst="rect">
            <a:avLst/>
          </a:prstGeom>
          <a:solidFill>
            <a:schemeClr val="accent2">
              <a:lumMod val="20000"/>
              <a:lumOff val="80000"/>
            </a:schemeClr>
          </a:solidFill>
          <a:ln>
            <a:solidFill>
              <a:schemeClr val="accent1"/>
            </a:solidFill>
          </a:ln>
        </p:spPr>
        <p:txBody>
          <a:bodyPr wrap="square" rtlCol="0">
            <a:spAutoFit/>
          </a:bodyPr>
          <a:lstStyle/>
          <a:p>
            <a:pPr algn="ctr"/>
            <a:r>
              <a:rPr lang="en-US" sz="2800" b="1" dirty="0" smtClean="0">
                <a:solidFill>
                  <a:schemeClr val="tx2">
                    <a:lumMod val="75000"/>
                  </a:schemeClr>
                </a:solidFill>
                <a:latin typeface="Andalus" pitchFamily="18" charset="-78"/>
                <a:cs typeface="Andalus" pitchFamily="18" charset="-78"/>
              </a:rPr>
              <a:t>Statistiques et données économiques</a:t>
            </a:r>
            <a:endParaRPr lang="fr-FR" sz="2800" b="1" dirty="0">
              <a:solidFill>
                <a:srgbClr val="7E0000"/>
              </a:solidFill>
            </a:endParaRPr>
          </a:p>
        </p:txBody>
      </p:sp>
      <p:pic>
        <p:nvPicPr>
          <p:cNvPr id="7170" name="Picture 2" descr="C:\Users\MounirBG\Desktop\Capture2.PNG"/>
          <p:cNvPicPr>
            <a:picLocks noChangeAspect="1" noChangeArrowheads="1"/>
          </p:cNvPicPr>
          <p:nvPr/>
        </p:nvPicPr>
        <p:blipFill>
          <a:blip r:embed="rId2" cstate="print"/>
          <a:srcRect/>
          <a:stretch>
            <a:fillRect/>
          </a:stretch>
        </p:blipFill>
        <p:spPr bwMode="auto">
          <a:xfrm>
            <a:off x="179512" y="1676400"/>
            <a:ext cx="8712968" cy="4056856"/>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3"/>
          <p:cNvGrpSpPr>
            <a:grpSpLocks/>
          </p:cNvGrpSpPr>
          <p:nvPr/>
        </p:nvGrpSpPr>
        <p:grpSpPr bwMode="auto">
          <a:xfrm>
            <a:off x="179512" y="6021288"/>
            <a:ext cx="684212" cy="593725"/>
            <a:chOff x="108743115" y="109286040"/>
            <a:chExt cx="466813" cy="534560"/>
          </a:xfrm>
        </p:grpSpPr>
        <p:sp>
          <p:nvSpPr>
            <p:cNvPr id="1028" name="Rectangle 4" hidden="1"/>
            <p:cNvSpPr>
              <a:spLocks noChangeArrowheads="1" noChangeShapeType="1"/>
            </p:cNvSpPr>
            <p:nvPr/>
          </p:nvSpPr>
          <p:spPr bwMode="auto">
            <a:xfrm>
              <a:off x="108743115" y="109286040"/>
              <a:ext cx="466813" cy="534560"/>
            </a:xfrm>
            <a:prstGeom prst="rect">
              <a:avLst/>
            </a:prstGeom>
            <a:solidFill>
              <a:srgbClr val="FFFFFF"/>
            </a:solidFill>
            <a:ln w="9525" algn="ctr">
              <a:noFill/>
              <a:round/>
              <a:headEnd/>
              <a:tailEnd/>
            </a:ln>
            <a:effectLst/>
          </p:spPr>
          <p:txBody>
            <a:bodyPr vert="horz" wrap="square" lIns="36576" tIns="36576" rIns="36576" bIns="36576" numCol="1" anchor="t" anchorCtr="0" compatLnSpc="1">
              <a:prstTxWarp prst="textNoShape">
                <a:avLst/>
              </a:prstTxWarp>
            </a:bodyPr>
            <a:lstStyle/>
            <a:p>
              <a:endParaRPr lang="fr-FR" dirty="0"/>
            </a:p>
          </p:txBody>
        </p:sp>
        <p:sp>
          <p:nvSpPr>
            <p:cNvPr id="1029" name="Rectangle 5"/>
            <p:cNvSpPr>
              <a:spLocks noChangeArrowheads="1" noChangeShapeType="1"/>
            </p:cNvSpPr>
            <p:nvPr/>
          </p:nvSpPr>
          <p:spPr bwMode="auto">
            <a:xfrm>
              <a:off x="108743115" y="109286040"/>
              <a:ext cx="466813" cy="534560"/>
            </a:xfrm>
            <a:prstGeom prst="rect">
              <a:avLst/>
            </a:prstGeom>
            <a:solidFill>
              <a:srgbClr val="330066"/>
            </a:solidFill>
            <a:ln w="0" algn="in">
              <a:noFill/>
              <a:miter lim="800000"/>
              <a:headEnd/>
              <a:tailEnd/>
            </a:ln>
            <a:effectLst/>
          </p:spPr>
          <p:txBody>
            <a:bodyPr vert="horz" wrap="square" lIns="36576" tIns="36576" rIns="36576" bIns="36576" numCol="1" anchor="t" anchorCtr="0" compatLnSpc="1">
              <a:prstTxWarp prst="textNoShape">
                <a:avLst/>
              </a:prstTxWarp>
            </a:bodyPr>
            <a:lstStyle/>
            <a:p>
              <a:endParaRPr lang="fr-FR" dirty="0"/>
            </a:p>
          </p:txBody>
        </p:sp>
        <p:sp>
          <p:nvSpPr>
            <p:cNvPr id="1030" name="Rectangle 6"/>
            <p:cNvSpPr>
              <a:spLocks noChangeArrowheads="1" noChangeShapeType="1"/>
            </p:cNvSpPr>
            <p:nvPr/>
          </p:nvSpPr>
          <p:spPr bwMode="auto">
            <a:xfrm>
              <a:off x="108898716" y="109464223"/>
              <a:ext cx="155601" cy="178189"/>
            </a:xfrm>
            <a:prstGeom prst="rect">
              <a:avLst/>
            </a:prstGeom>
            <a:solidFill>
              <a:srgbClr val="CC3300"/>
            </a:solidFill>
            <a:ln w="0" algn="in">
              <a:noFill/>
              <a:miter lim="800000"/>
              <a:headEnd/>
              <a:tailEnd/>
            </a:ln>
            <a:effectLst/>
          </p:spPr>
          <p:txBody>
            <a:bodyPr vert="horz" wrap="square" lIns="36576" tIns="36576" rIns="36576" bIns="36576" numCol="1" anchor="t" anchorCtr="0" compatLnSpc="1">
              <a:prstTxWarp prst="textNoShape">
                <a:avLst/>
              </a:prstTxWarp>
            </a:bodyPr>
            <a:lstStyle/>
            <a:p>
              <a:endParaRPr lang="fr-FR" dirty="0"/>
            </a:p>
          </p:txBody>
        </p:sp>
        <p:sp>
          <p:nvSpPr>
            <p:cNvPr id="1031" name="AutoShape 7"/>
            <p:cNvSpPr>
              <a:spLocks noChangeArrowheads="1" noChangeShapeType="1"/>
            </p:cNvSpPr>
            <p:nvPr/>
          </p:nvSpPr>
          <p:spPr bwMode="auto">
            <a:xfrm>
              <a:off x="108743115" y="109286040"/>
              <a:ext cx="466813" cy="534560"/>
            </a:xfrm>
            <a:prstGeom prst="rtTriangle">
              <a:avLst/>
            </a:prstGeom>
            <a:solidFill>
              <a:srgbClr val="CC3300"/>
            </a:solidFill>
            <a:ln w="0" algn="in">
              <a:noFill/>
              <a:miter lim="800000"/>
              <a:headEnd/>
              <a:tailEnd/>
            </a:ln>
            <a:effectLst/>
          </p:spPr>
          <p:txBody>
            <a:bodyPr vert="horz" wrap="square" lIns="36576" tIns="36576" rIns="36576" bIns="36576" numCol="1" anchor="t" anchorCtr="0" compatLnSpc="1">
              <a:prstTxWarp prst="textNoShape">
                <a:avLst/>
              </a:prstTxWarp>
            </a:bodyPr>
            <a:lstStyle/>
            <a:p>
              <a:endParaRPr lang="fr-FR" dirty="0"/>
            </a:p>
          </p:txBody>
        </p:sp>
        <p:sp>
          <p:nvSpPr>
            <p:cNvPr id="1032" name="AutoShape 8"/>
            <p:cNvSpPr>
              <a:spLocks noChangeArrowheads="1" noChangeShapeType="1"/>
            </p:cNvSpPr>
            <p:nvPr/>
          </p:nvSpPr>
          <p:spPr bwMode="auto">
            <a:xfrm>
              <a:off x="108898716" y="109464223"/>
              <a:ext cx="155606" cy="178189"/>
            </a:xfrm>
            <a:prstGeom prst="rtTriangle">
              <a:avLst/>
            </a:prstGeom>
            <a:solidFill>
              <a:srgbClr val="330066"/>
            </a:solidFill>
            <a:ln w="0" algn="in">
              <a:noFill/>
              <a:miter lim="800000"/>
              <a:headEnd/>
              <a:tailEnd/>
            </a:ln>
            <a:effectLst/>
          </p:spPr>
          <p:txBody>
            <a:bodyPr vert="horz" wrap="square" lIns="36576" tIns="36576" rIns="36576" bIns="36576" numCol="1" anchor="t" anchorCtr="0" compatLnSpc="1">
              <a:prstTxWarp prst="textNoShape">
                <a:avLst/>
              </a:prstTxWarp>
            </a:bodyPr>
            <a:lstStyle/>
            <a:p>
              <a:endParaRPr lang="fr-FR" dirty="0"/>
            </a:p>
          </p:txBody>
        </p:sp>
      </p:grpSp>
      <p:sp>
        <p:nvSpPr>
          <p:cNvPr id="1033" name="Text Box 9"/>
          <p:cNvSpPr txBox="1">
            <a:spLocks noChangeArrowheads="1" noChangeShapeType="1"/>
          </p:cNvSpPr>
          <p:nvPr/>
        </p:nvSpPr>
        <p:spPr bwMode="auto">
          <a:xfrm>
            <a:off x="971600" y="6021288"/>
            <a:ext cx="936104" cy="576833"/>
          </a:xfrm>
          <a:prstGeom prst="rect">
            <a:avLst/>
          </a:prstGeom>
          <a:noFill/>
          <a:ln w="0" algn="in">
            <a:noFill/>
            <a:miter lim="800000"/>
            <a:headEnd/>
            <a:tailEnd/>
          </a:ln>
          <a:effectLst/>
        </p:spPr>
        <p:txBody>
          <a:bodyPr vert="horz" wrap="square" lIns="18000" tIns="18000" rIns="18000" bIns="1800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4000" b="1" i="0" u="none" strike="noStrike" cap="none" normalizeH="0" baseline="0" dirty="0" smtClean="0">
                <a:ln>
                  <a:noFill/>
                </a:ln>
                <a:solidFill>
                  <a:srgbClr val="330066"/>
                </a:solidFill>
                <a:effectLst/>
                <a:latin typeface="Georgia" pitchFamily="18" charset="0"/>
                <a:cs typeface="Arial" pitchFamily="34" charset="0"/>
              </a:rPr>
              <a:t>M</a:t>
            </a:r>
            <a:r>
              <a:rPr kumimoji="0" lang="fr-FR" sz="4000" b="1" i="0" u="none" strike="noStrike" cap="none" normalizeH="0" baseline="0" dirty="0" smtClean="0">
                <a:ln>
                  <a:noFill/>
                </a:ln>
                <a:solidFill>
                  <a:srgbClr val="CC3300"/>
                </a:solidFill>
                <a:effectLst/>
                <a:latin typeface="Georgia" pitchFamily="18" charset="0"/>
                <a:cs typeface="Arial" pitchFamily="34" charset="0"/>
              </a:rPr>
              <a:t>C</a:t>
            </a:r>
            <a:endParaRPr kumimoji="0" lang="fr-FR" sz="4000" b="0" i="0" u="none" strike="noStrike" cap="none" normalizeH="0" baseline="0" dirty="0" smtClean="0">
              <a:ln>
                <a:noFill/>
              </a:ln>
              <a:solidFill>
                <a:schemeClr val="tx1"/>
              </a:solidFill>
              <a:effectLst/>
              <a:latin typeface="Georgia" pitchFamily="18" charset="0"/>
              <a:cs typeface="Arial" pitchFamily="34" charset="0"/>
            </a:endParaRPr>
          </a:p>
        </p:txBody>
      </p:sp>
      <p:cxnSp>
        <p:nvCxnSpPr>
          <p:cNvPr id="12" name="Connecteur droit 11"/>
          <p:cNvCxnSpPr/>
          <p:nvPr/>
        </p:nvCxnSpPr>
        <p:spPr>
          <a:xfrm>
            <a:off x="0" y="5877272"/>
            <a:ext cx="9144000" cy="0"/>
          </a:xfrm>
          <a:prstGeom prst="line">
            <a:avLst/>
          </a:prstGeom>
        </p:spPr>
        <p:style>
          <a:lnRef idx="1">
            <a:schemeClr val="accent1"/>
          </a:lnRef>
          <a:fillRef idx="0">
            <a:schemeClr val="accent1"/>
          </a:fillRef>
          <a:effectRef idx="0">
            <a:schemeClr val="accent1"/>
          </a:effectRef>
          <a:fontRef idx="minor">
            <a:schemeClr val="tx1"/>
          </a:fontRef>
        </p:style>
      </p:cxnSp>
      <p:sp>
        <p:nvSpPr>
          <p:cNvPr id="15" name="Espace réservé du numéro de diapositive 14"/>
          <p:cNvSpPr>
            <a:spLocks noGrp="1"/>
          </p:cNvSpPr>
          <p:nvPr>
            <p:ph type="sldNum" sz="quarter" idx="12"/>
          </p:nvPr>
        </p:nvSpPr>
        <p:spPr/>
        <p:txBody>
          <a:bodyPr/>
          <a:lstStyle/>
          <a:p>
            <a:fld id="{5F5DCEA8-5F9B-4527-9A8C-6F85EFC3D922}" type="slidenum">
              <a:rPr lang="fr-FR" smtClean="0"/>
              <a:pPr/>
              <a:t>9</a:t>
            </a:fld>
            <a:endParaRPr lang="fr-FR"/>
          </a:p>
        </p:txBody>
      </p:sp>
      <p:sp>
        <p:nvSpPr>
          <p:cNvPr id="16" name="ZoneTexte 15"/>
          <p:cNvSpPr txBox="1"/>
          <p:nvPr/>
        </p:nvSpPr>
        <p:spPr>
          <a:xfrm>
            <a:off x="2123728" y="6093296"/>
            <a:ext cx="6840760" cy="523220"/>
          </a:xfrm>
          <a:prstGeom prst="rect">
            <a:avLst/>
          </a:prstGeom>
          <a:solidFill>
            <a:schemeClr val="accent2">
              <a:lumMod val="20000"/>
              <a:lumOff val="80000"/>
            </a:schemeClr>
          </a:solidFill>
          <a:ln>
            <a:solidFill>
              <a:schemeClr val="accent1"/>
            </a:solidFill>
          </a:ln>
        </p:spPr>
        <p:txBody>
          <a:bodyPr wrap="square" rtlCol="0">
            <a:spAutoFit/>
          </a:bodyPr>
          <a:lstStyle/>
          <a:p>
            <a:pPr algn="ctr"/>
            <a:r>
              <a:rPr lang="en-US" sz="2800" b="1" dirty="0" smtClean="0">
                <a:solidFill>
                  <a:schemeClr val="tx2">
                    <a:lumMod val="75000"/>
                  </a:schemeClr>
                </a:solidFill>
                <a:latin typeface="Andalus" pitchFamily="18" charset="-78"/>
                <a:cs typeface="Andalus" pitchFamily="18" charset="-78"/>
              </a:rPr>
              <a:t>Approches financieres de l’investissement</a:t>
            </a:r>
            <a:endParaRPr lang="fr-FR" sz="2800" b="1" dirty="0">
              <a:solidFill>
                <a:srgbClr val="7E0000"/>
              </a:solidFill>
            </a:endParaRPr>
          </a:p>
        </p:txBody>
      </p:sp>
      <p:sp>
        <p:nvSpPr>
          <p:cNvPr id="17" name="ZoneTexte 16"/>
          <p:cNvSpPr txBox="1"/>
          <p:nvPr/>
        </p:nvSpPr>
        <p:spPr>
          <a:xfrm>
            <a:off x="179512" y="836712"/>
            <a:ext cx="8712968" cy="523220"/>
          </a:xfrm>
          <a:prstGeom prst="rect">
            <a:avLst/>
          </a:prstGeom>
          <a:solidFill>
            <a:schemeClr val="accent2">
              <a:lumMod val="20000"/>
              <a:lumOff val="80000"/>
            </a:schemeClr>
          </a:solidFill>
          <a:ln>
            <a:solidFill>
              <a:schemeClr val="accent1"/>
            </a:solidFill>
          </a:ln>
        </p:spPr>
        <p:txBody>
          <a:bodyPr wrap="square" rtlCol="0">
            <a:spAutoFit/>
          </a:bodyPr>
          <a:lstStyle/>
          <a:p>
            <a:pPr algn="ctr"/>
            <a:r>
              <a:rPr lang="en-US" sz="2800" b="1" dirty="0" smtClean="0">
                <a:solidFill>
                  <a:schemeClr val="tx2">
                    <a:lumMod val="75000"/>
                  </a:schemeClr>
                </a:solidFill>
                <a:latin typeface="Andalus" pitchFamily="18" charset="-78"/>
                <a:cs typeface="Andalus" pitchFamily="18" charset="-78"/>
              </a:rPr>
              <a:t>Statistiques et données économiques</a:t>
            </a:r>
            <a:endParaRPr lang="fr-FR" sz="2800" b="1" dirty="0">
              <a:solidFill>
                <a:srgbClr val="7E0000"/>
              </a:solidFill>
            </a:endParaRPr>
          </a:p>
        </p:txBody>
      </p:sp>
      <p:sp>
        <p:nvSpPr>
          <p:cNvPr id="14" name="ZoneTexte 13"/>
          <p:cNvSpPr txBox="1"/>
          <p:nvPr/>
        </p:nvSpPr>
        <p:spPr>
          <a:xfrm>
            <a:off x="179512" y="1484784"/>
            <a:ext cx="8712968" cy="4278094"/>
          </a:xfrm>
          <a:prstGeom prst="rect">
            <a:avLst/>
          </a:prstGeom>
          <a:solidFill>
            <a:schemeClr val="accent2">
              <a:lumMod val="20000"/>
              <a:lumOff val="80000"/>
            </a:schemeClr>
          </a:solidFill>
          <a:ln>
            <a:solidFill>
              <a:schemeClr val="accent1"/>
            </a:solidFill>
          </a:ln>
        </p:spPr>
        <p:txBody>
          <a:bodyPr wrap="square" rtlCol="0">
            <a:spAutoFit/>
          </a:bodyPr>
          <a:lstStyle/>
          <a:p>
            <a:r>
              <a:rPr lang="fr-FR" sz="1600" dirty="0" smtClean="0">
                <a:latin typeface="Arial" pitchFamily="34" charset="0"/>
                <a:cs typeface="Arial" pitchFamily="34" charset="0"/>
              </a:rPr>
              <a:t>Citant une étude réalisée par l'Union des banques maghrébines (UBM), pour ce qui est du réseau bancaire, le Maroc arrive en tête avec 2.632 agences, suivi de l'Algérie (1.131 agences) et de la Tunisie (1.102), mais rapporté à la taille du marché, le réseau algérien reste le moins développé de la région. </a:t>
            </a:r>
            <a:br>
              <a:rPr lang="fr-FR" sz="1600" dirty="0" smtClean="0">
                <a:latin typeface="Arial" pitchFamily="34" charset="0"/>
                <a:cs typeface="Arial" pitchFamily="34" charset="0"/>
              </a:rPr>
            </a:br>
            <a:r>
              <a:rPr lang="fr-FR" sz="1600" dirty="0" smtClean="0">
                <a:latin typeface="Arial" pitchFamily="34" charset="0"/>
                <a:cs typeface="Arial" pitchFamily="34" charset="0"/>
              </a:rPr>
              <a:t/>
            </a:r>
            <a:br>
              <a:rPr lang="fr-FR" sz="1600" dirty="0" smtClean="0">
                <a:latin typeface="Arial" pitchFamily="34" charset="0"/>
                <a:cs typeface="Arial" pitchFamily="34" charset="0"/>
              </a:rPr>
            </a:br>
            <a:r>
              <a:rPr lang="fr-FR" sz="1600" dirty="0" smtClean="0">
                <a:latin typeface="Arial" pitchFamily="34" charset="0"/>
                <a:cs typeface="Arial" pitchFamily="34" charset="0"/>
              </a:rPr>
              <a:t>Concernant le taux de bancarisation, l'Algérie ne dispose que d'un point bancaire pour 25.000 habitants, contre un point bancaire pour 12.540 habitants au Maroc et 9.530 habitants pour la Tunisie, la norme internationale étant un point pour 8.000 habitants. </a:t>
            </a:r>
            <a:br>
              <a:rPr lang="fr-FR" sz="1600" dirty="0" smtClean="0">
                <a:latin typeface="Arial" pitchFamily="34" charset="0"/>
                <a:cs typeface="Arial" pitchFamily="34" charset="0"/>
              </a:rPr>
            </a:br>
            <a:r>
              <a:rPr lang="fr-FR" sz="1600" dirty="0" smtClean="0">
                <a:latin typeface="Arial" pitchFamily="34" charset="0"/>
                <a:cs typeface="Arial" pitchFamily="34" charset="0"/>
              </a:rPr>
              <a:t/>
            </a:r>
            <a:br>
              <a:rPr lang="fr-FR" sz="1600" dirty="0" smtClean="0">
                <a:latin typeface="Arial" pitchFamily="34" charset="0"/>
                <a:cs typeface="Arial" pitchFamily="34" charset="0"/>
              </a:rPr>
            </a:br>
            <a:r>
              <a:rPr lang="fr-FR" sz="1600" dirty="0" smtClean="0">
                <a:latin typeface="Arial" pitchFamily="34" charset="0"/>
                <a:cs typeface="Arial" pitchFamily="34" charset="0"/>
              </a:rPr>
              <a:t>L'étude souligne aussi que l'effectif par guichet en Algérie reste le plus élevé de la région, avec une moyenne de 28 agents, contre 24 en Libye, 22 en Mauritanie, 16 en Tunisie et seulement 11 au Maroc, notant que "la taille des effectifs par guichet se répercute inévitablement sur les performances de la banque". </a:t>
            </a:r>
            <a:br>
              <a:rPr lang="fr-FR" sz="1600" dirty="0" smtClean="0">
                <a:latin typeface="Arial" pitchFamily="34" charset="0"/>
                <a:cs typeface="Arial" pitchFamily="34" charset="0"/>
              </a:rPr>
            </a:br>
            <a:r>
              <a:rPr lang="fr-FR" sz="1600" dirty="0" smtClean="0">
                <a:latin typeface="Arial" pitchFamily="34" charset="0"/>
                <a:cs typeface="Arial" pitchFamily="34" charset="0"/>
              </a:rPr>
              <a:t/>
            </a:r>
            <a:br>
              <a:rPr lang="fr-FR" sz="1600" dirty="0" smtClean="0">
                <a:latin typeface="Arial" pitchFamily="34" charset="0"/>
                <a:cs typeface="Arial" pitchFamily="34" charset="0"/>
              </a:rPr>
            </a:br>
            <a:r>
              <a:rPr lang="fr-FR" sz="1600" dirty="0" smtClean="0">
                <a:latin typeface="Arial" pitchFamily="34" charset="0"/>
                <a:cs typeface="Arial" pitchFamily="34" charset="0"/>
              </a:rPr>
              <a:t>Pour ce qui est de l'octroi de crédits, il ressort de l'étude qu'il est le plus faible en Algérie, avec une moyenne de 53 pc, ce qui veut dire qu'une demande sur deux seulement est acceptée, signalant que ce taux se situe à 68 pc au Maroc et 96 pc en Tunisie. </a:t>
            </a:r>
            <a:endParaRPr lang="fr-FR" sz="1600" b="1" dirty="0">
              <a:solidFill>
                <a:srgbClr val="7E0000"/>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ébit">
  <a:themeElements>
    <a:clrScheme name="Débit">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Débit">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Débit">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4413</TotalTime>
  <Words>569</Words>
  <Application>Microsoft Office PowerPoint</Application>
  <PresentationFormat>Affichage à l'écran (4:3)</PresentationFormat>
  <Paragraphs>144</Paragraphs>
  <Slides>23</Slides>
  <Notes>0</Notes>
  <HiddenSlides>0</HiddenSlides>
  <MMClips>0</MMClips>
  <ScaleCrop>false</ScaleCrop>
  <HeadingPairs>
    <vt:vector size="4" baseType="variant">
      <vt:variant>
        <vt:lpstr>Thème</vt:lpstr>
      </vt:variant>
      <vt:variant>
        <vt:i4>1</vt:i4>
      </vt:variant>
      <vt:variant>
        <vt:lpstr>Titres des diapositives</vt:lpstr>
      </vt:variant>
      <vt:variant>
        <vt:i4>23</vt:i4>
      </vt:variant>
    </vt:vector>
  </HeadingPairs>
  <TitlesOfParts>
    <vt:vector size="24" baseType="lpstr">
      <vt:lpstr>Débit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MOUNIR</dc:creator>
  <cp:lastModifiedBy>AHRASBUROTEC</cp:lastModifiedBy>
  <cp:revision>200</cp:revision>
  <dcterms:created xsi:type="dcterms:W3CDTF">2012-05-03T10:00:08Z</dcterms:created>
  <dcterms:modified xsi:type="dcterms:W3CDTF">2015-12-09T03:51:35Z</dcterms:modified>
</cp:coreProperties>
</file>