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handoutMasterIdLst>
    <p:handoutMasterId r:id="rId26"/>
  </p:handoutMasterIdLst>
  <p:sldIdLst>
    <p:sldId id="257" r:id="rId2"/>
    <p:sldId id="312" r:id="rId3"/>
    <p:sldId id="313" r:id="rId4"/>
    <p:sldId id="314" r:id="rId5"/>
    <p:sldId id="315" r:id="rId6"/>
    <p:sldId id="316" r:id="rId7"/>
    <p:sldId id="317" r:id="rId8"/>
    <p:sldId id="319" r:id="rId9"/>
    <p:sldId id="318" r:id="rId10"/>
    <p:sldId id="320" r:id="rId11"/>
    <p:sldId id="321" r:id="rId12"/>
    <p:sldId id="322" r:id="rId13"/>
    <p:sldId id="323" r:id="rId14"/>
    <p:sldId id="324" r:id="rId15"/>
    <p:sldId id="325" r:id="rId16"/>
    <p:sldId id="326" r:id="rId17"/>
    <p:sldId id="327" r:id="rId18"/>
    <p:sldId id="328" r:id="rId19"/>
    <p:sldId id="329" r:id="rId20"/>
    <p:sldId id="330" r:id="rId21"/>
    <p:sldId id="331" r:id="rId22"/>
    <p:sldId id="332" r:id="rId23"/>
    <p:sldId id="309"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5529"/>
    <a:srgbClr val="E9DBE9"/>
    <a:srgbClr val="FFBDBD"/>
    <a:srgbClr val="E1E3E3"/>
    <a:srgbClr val="7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15" autoAdjust="0"/>
  </p:normalViewPr>
  <p:slideViewPr>
    <p:cSldViewPr>
      <p:cViewPr>
        <p:scale>
          <a:sx n="73" d="100"/>
          <a:sy n="73" d="100"/>
        </p:scale>
        <p:origin x="-1278"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0121D37-2754-436A-B439-E3ABBA9E30D5}" type="datetimeFigureOut">
              <a:rPr lang="fr-FR" smtClean="0"/>
              <a:pPr/>
              <a:t>07/12/2015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EB716A6-49BD-4E6D-ACAD-71101A52949C}" type="slidenum">
              <a:rPr lang="fr-FR" smtClean="0"/>
              <a:pPr/>
              <a:t>‹N°›</a:t>
            </a:fld>
            <a:endParaRPr lang="fr-FR"/>
          </a:p>
        </p:txBody>
      </p:sp>
    </p:spTree>
    <p:extLst>
      <p:ext uri="{BB962C8B-B14F-4D97-AF65-F5344CB8AC3E}">
        <p14:creationId xmlns:p14="http://schemas.microsoft.com/office/powerpoint/2010/main" val="13170954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9C7923-B5F7-4F6D-8ED5-F2691686DB7F}" type="datetimeFigureOut">
              <a:rPr lang="fr-FR" smtClean="0"/>
              <a:pPr/>
              <a:t>07/12/2015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0E259B-10E8-4F99-AA60-84251CBB6434}" type="slidenum">
              <a:rPr lang="fr-FR" smtClean="0"/>
              <a:pPr/>
              <a:t>‹N°›</a:t>
            </a:fld>
            <a:endParaRPr lang="fr-FR"/>
          </a:p>
        </p:txBody>
      </p:sp>
    </p:spTree>
    <p:extLst>
      <p:ext uri="{BB962C8B-B14F-4D97-AF65-F5344CB8AC3E}">
        <p14:creationId xmlns:p14="http://schemas.microsoft.com/office/powerpoint/2010/main" val="2390872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B89126EF-F19D-49A4-A96E-9C19FB0E08F6}" type="datetime1">
              <a:rPr lang="fr-FR" smtClean="0"/>
              <a:pPr/>
              <a:t>07/12/2015</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5F5DCEA8-5F9B-4527-9A8C-6F85EFC3D92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C7E4D71-3DF8-41FF-973D-0E6290FCDDC5}" type="datetime1">
              <a:rPr lang="fr-FR" smtClean="0"/>
              <a:pPr/>
              <a:t>07/12/2015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5DCEA8-5F9B-4527-9A8C-6F85EFC3D92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EB13426-47CD-475D-A8C3-F1F2476575A0}" type="datetime1">
              <a:rPr lang="fr-FR" smtClean="0"/>
              <a:pPr/>
              <a:t>07/12/2015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5DCEA8-5F9B-4527-9A8C-6F85EFC3D92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026A65F-3CCD-4C1D-8886-95CF150107B5}" type="datetime1">
              <a:rPr lang="fr-FR" smtClean="0"/>
              <a:pPr/>
              <a:t>07/12/2015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5DCEA8-5F9B-4527-9A8C-6F85EFC3D92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68D59003-30FF-47DA-AAF7-490D00B78601}" type="datetime1">
              <a:rPr lang="fr-FR" smtClean="0"/>
              <a:pPr/>
              <a:t>07/12/2015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5DCEA8-5F9B-4527-9A8C-6F85EFC3D92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D1A5BCB-5D54-4FDB-8A86-E785699EF3DE}" type="datetime1">
              <a:rPr lang="fr-FR" smtClean="0"/>
              <a:pPr/>
              <a:t>07/12/2015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5DCEA8-5F9B-4527-9A8C-6F85EFC3D92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01DDBA68-8B0F-4CB0-BD4B-2F400F05B06A}" type="datetime1">
              <a:rPr lang="fr-FR" smtClean="0"/>
              <a:pPr/>
              <a:t>07/12/2015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F5DCEA8-5F9B-4527-9A8C-6F85EFC3D92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6423E18F-D216-4138-992A-032451BAE872}" type="datetime1">
              <a:rPr lang="fr-FR" smtClean="0"/>
              <a:pPr/>
              <a:t>07/12/2015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F5DCEA8-5F9B-4527-9A8C-6F85EFC3D92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9AD099B-ADC9-4F29-A7B5-EB077C7ED6E6}" type="datetime1">
              <a:rPr lang="fr-FR" smtClean="0"/>
              <a:pPr/>
              <a:t>07/12/2015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F5DCEA8-5F9B-4527-9A8C-6F85EFC3D92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9BE933D-1193-40F5-9032-0EA36BF119FA}" type="datetime1">
              <a:rPr lang="fr-FR" smtClean="0"/>
              <a:pPr/>
              <a:t>07/12/2015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5DCEA8-5F9B-4527-9A8C-6F85EFC3D92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B500CACD-18B5-43AA-8519-4D8553F668B7}" type="datetime1">
              <a:rPr lang="fr-FR" smtClean="0"/>
              <a:pPr/>
              <a:t>07/12/2015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5F5DCEA8-5F9B-4527-9A8C-6F85EFC3D922}"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1FF4795-24ED-4E80-95B6-1D0C15E9296F}" type="datetime1">
              <a:rPr lang="fr-FR" smtClean="0"/>
              <a:pPr/>
              <a:t>07/12/2015</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F5DCEA8-5F9B-4527-9A8C-6F85EFC3D922}"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7"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251520" y="980728"/>
            <a:ext cx="8640960" cy="954107"/>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fr-FR" sz="2800" b="1" dirty="0" smtClean="0">
                <a:latin typeface="Arial" pitchFamily="34" charset="0"/>
                <a:cs typeface="Arial" pitchFamily="34" charset="0"/>
              </a:rPr>
              <a:t>Séminaire sur l'Entreprise et l'investissement:</a:t>
            </a:r>
            <a:br>
              <a:rPr lang="fr-FR" sz="2800" b="1" dirty="0" smtClean="0">
                <a:latin typeface="Arial" pitchFamily="34" charset="0"/>
                <a:cs typeface="Arial" pitchFamily="34" charset="0"/>
              </a:rPr>
            </a:br>
            <a:r>
              <a:rPr lang="fr-FR" sz="2800" b="1" dirty="0" smtClean="0">
                <a:latin typeface="Arial" pitchFamily="34" charset="0"/>
                <a:cs typeface="Arial" pitchFamily="34" charset="0"/>
              </a:rPr>
              <a:t>Vision et Opportunités</a:t>
            </a:r>
            <a:endParaRPr lang="fr-FR" sz="2800" b="1" dirty="0">
              <a:solidFill>
                <a:srgbClr val="7E0000"/>
              </a:solidFill>
              <a:latin typeface="Arial" pitchFamily="34" charset="0"/>
              <a:cs typeface="Arial" pitchFamily="34" charset="0"/>
            </a:endParaRPr>
          </a:p>
        </p:txBody>
      </p:sp>
      <p:sp>
        <p:nvSpPr>
          <p:cNvPr id="14" name="ZoneTexte 13"/>
          <p:cNvSpPr txBox="1"/>
          <p:nvPr/>
        </p:nvSpPr>
        <p:spPr>
          <a:xfrm>
            <a:off x="1979712" y="6021288"/>
            <a:ext cx="6948264" cy="584775"/>
          </a:xfrm>
          <a:prstGeom prst="rect">
            <a:avLst/>
          </a:prstGeom>
          <a:noFill/>
          <a:ln>
            <a:solidFill>
              <a:schemeClr val="accent1"/>
            </a:solidFill>
          </a:ln>
        </p:spPr>
        <p:txBody>
          <a:bodyPr wrap="square" rtlCol="0">
            <a:spAutoFit/>
          </a:bodyPr>
          <a:lstStyle/>
          <a:p>
            <a:r>
              <a:rPr lang="en-US" sz="1600" b="1" dirty="0" smtClean="0">
                <a:solidFill>
                  <a:schemeClr val="tx2">
                    <a:lumMod val="75000"/>
                  </a:schemeClr>
                </a:solidFill>
              </a:rPr>
              <a:t>Mounir BEN GUIRAT</a:t>
            </a:r>
          </a:p>
          <a:p>
            <a:r>
              <a:rPr lang="en-US" sz="1600" b="1" dirty="0" smtClean="0">
                <a:solidFill>
                  <a:srgbClr val="002060"/>
                </a:solidFill>
              </a:rPr>
              <a:t>Consultant Economique: </a:t>
            </a:r>
            <a:r>
              <a:rPr lang="fr-FR" sz="1600" b="1" dirty="0" smtClean="0">
                <a:solidFill>
                  <a:srgbClr val="002060"/>
                </a:solidFill>
              </a:rPr>
              <a:t>Développement du secteur prive et des PME</a:t>
            </a:r>
            <a:endParaRPr lang="fr-FR" sz="1600" dirty="0" smtClean="0">
              <a:solidFill>
                <a:srgbClr val="002060"/>
              </a:solidFill>
            </a:endParaRPr>
          </a:p>
        </p:txBody>
      </p: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1</a:t>
            </a:fld>
            <a:endParaRPr lang="fr-FR"/>
          </a:p>
        </p:txBody>
      </p:sp>
      <p:sp>
        <p:nvSpPr>
          <p:cNvPr id="16" name="ZoneTexte 15"/>
          <p:cNvSpPr txBox="1"/>
          <p:nvPr/>
        </p:nvSpPr>
        <p:spPr>
          <a:xfrm>
            <a:off x="323528" y="3140968"/>
            <a:ext cx="8640960"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Approches financieres de l’investissement</a:t>
            </a:r>
            <a:endParaRPr lang="fr-FR" sz="3600" b="1" dirty="0">
              <a:solidFill>
                <a:srgbClr val="7E0000"/>
              </a:solidFill>
            </a:endParaRPr>
          </a:p>
        </p:txBody>
      </p:sp>
      <p:sp>
        <p:nvSpPr>
          <p:cNvPr id="17" name="ZoneTexte 16"/>
          <p:cNvSpPr txBox="1"/>
          <p:nvPr/>
        </p:nvSpPr>
        <p:spPr>
          <a:xfrm>
            <a:off x="323528" y="5013176"/>
            <a:ext cx="8640960" cy="461665"/>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400" b="1" dirty="0" smtClean="0">
                <a:solidFill>
                  <a:schemeClr val="tx2">
                    <a:lumMod val="75000"/>
                  </a:schemeClr>
                </a:solidFill>
                <a:latin typeface="Andalus" pitchFamily="18" charset="-78"/>
                <a:cs typeface="Andalus" pitchFamily="18" charset="-78"/>
              </a:rPr>
              <a:t>Souk Ahras – Algérie.  9 décembre 2015</a:t>
            </a:r>
            <a:endParaRPr lang="fr-FR" sz="2400" b="1" dirty="0">
              <a:solidFill>
                <a:srgbClr val="7E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10</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8" name="ZoneTexte 17"/>
          <p:cNvSpPr txBox="1"/>
          <p:nvPr/>
        </p:nvSpPr>
        <p:spPr>
          <a:xfrm>
            <a:off x="323528" y="3140968"/>
            <a:ext cx="8640960"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Approches financieres de l’investissement</a:t>
            </a:r>
            <a:endParaRPr lang="fr-FR" sz="3600" b="1" dirty="0">
              <a:solidFill>
                <a:srgbClr val="7E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11</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8" name="ZoneTexte 17"/>
          <p:cNvSpPr txBox="1"/>
          <p:nvPr/>
        </p:nvSpPr>
        <p:spPr>
          <a:xfrm>
            <a:off x="251520" y="1124744"/>
            <a:ext cx="8640960"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Cycle de vie de l’entreprise</a:t>
            </a:r>
            <a:endParaRPr lang="fr-FR" sz="3600" b="1" dirty="0">
              <a:solidFill>
                <a:srgbClr val="7E0000"/>
              </a:solidFill>
            </a:endParaRPr>
          </a:p>
        </p:txBody>
      </p:sp>
      <p:sp>
        <p:nvSpPr>
          <p:cNvPr id="13" name="ZoneTexte 12"/>
          <p:cNvSpPr txBox="1"/>
          <p:nvPr/>
        </p:nvSpPr>
        <p:spPr>
          <a:xfrm>
            <a:off x="2555776" y="2420888"/>
            <a:ext cx="3664024"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Création</a:t>
            </a:r>
            <a:endParaRPr lang="fr-FR" sz="3600" b="1" dirty="0">
              <a:solidFill>
                <a:srgbClr val="7E0000"/>
              </a:solidFill>
            </a:endParaRPr>
          </a:p>
        </p:txBody>
      </p:sp>
      <p:sp>
        <p:nvSpPr>
          <p:cNvPr id="14" name="ZoneTexte 13"/>
          <p:cNvSpPr txBox="1"/>
          <p:nvPr/>
        </p:nvSpPr>
        <p:spPr>
          <a:xfrm>
            <a:off x="2555776" y="3429000"/>
            <a:ext cx="3664024"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Production</a:t>
            </a:r>
            <a:endParaRPr lang="fr-FR" sz="3600" b="1" dirty="0">
              <a:solidFill>
                <a:srgbClr val="7E0000"/>
              </a:solidFill>
            </a:endParaRPr>
          </a:p>
        </p:txBody>
      </p:sp>
      <p:sp>
        <p:nvSpPr>
          <p:cNvPr id="17" name="ZoneTexte 16"/>
          <p:cNvSpPr txBox="1"/>
          <p:nvPr/>
        </p:nvSpPr>
        <p:spPr>
          <a:xfrm>
            <a:off x="2555776" y="4581128"/>
            <a:ext cx="3664024"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Croissance</a:t>
            </a:r>
            <a:endParaRPr lang="fr-FR" sz="3600" b="1" dirty="0">
              <a:solidFill>
                <a:srgbClr val="7E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12</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3" name="ZoneTexte 12"/>
          <p:cNvSpPr txBox="1"/>
          <p:nvPr/>
        </p:nvSpPr>
        <p:spPr>
          <a:xfrm>
            <a:off x="251520" y="980728"/>
            <a:ext cx="8496944"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Création</a:t>
            </a:r>
            <a:endParaRPr lang="fr-FR" sz="3600" b="1" dirty="0">
              <a:solidFill>
                <a:srgbClr val="7E0000"/>
              </a:solidFill>
            </a:endParaRPr>
          </a:p>
        </p:txBody>
      </p:sp>
      <p:pic>
        <p:nvPicPr>
          <p:cNvPr id="8195" name="Picture 3"/>
          <p:cNvPicPr>
            <a:picLocks noChangeAspect="1" noChangeArrowheads="1"/>
          </p:cNvPicPr>
          <p:nvPr/>
        </p:nvPicPr>
        <p:blipFill>
          <a:blip r:embed="rId2" cstate="print"/>
          <a:srcRect/>
          <a:stretch>
            <a:fillRect/>
          </a:stretch>
        </p:blipFill>
        <p:spPr bwMode="auto">
          <a:xfrm>
            <a:off x="1043608" y="1844824"/>
            <a:ext cx="6552728" cy="390743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13</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3" name="ZoneTexte 12"/>
          <p:cNvSpPr txBox="1"/>
          <p:nvPr/>
        </p:nvSpPr>
        <p:spPr>
          <a:xfrm>
            <a:off x="251520" y="980728"/>
            <a:ext cx="8496944"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Création - Intervenants</a:t>
            </a:r>
            <a:endParaRPr lang="fr-FR" sz="3600" b="1" dirty="0">
              <a:solidFill>
                <a:srgbClr val="7E0000"/>
              </a:solidFill>
            </a:endParaRPr>
          </a:p>
        </p:txBody>
      </p:sp>
      <p:sp>
        <p:nvSpPr>
          <p:cNvPr id="14" name="ZoneTexte 13"/>
          <p:cNvSpPr txBox="1"/>
          <p:nvPr/>
        </p:nvSpPr>
        <p:spPr>
          <a:xfrm>
            <a:off x="251520" y="2060848"/>
            <a:ext cx="8496944" cy="2862322"/>
          </a:xfrm>
          <a:prstGeom prst="rect">
            <a:avLst/>
          </a:prstGeom>
          <a:solidFill>
            <a:schemeClr val="accent2">
              <a:lumMod val="20000"/>
              <a:lumOff val="80000"/>
            </a:schemeClr>
          </a:solidFill>
          <a:ln>
            <a:solidFill>
              <a:schemeClr val="accent1"/>
            </a:solidFill>
          </a:ln>
        </p:spPr>
        <p:txBody>
          <a:bodyPr wrap="square" rtlCol="0">
            <a:spAutoFit/>
          </a:bodyPr>
          <a:lstStyle/>
          <a:p>
            <a:r>
              <a:rPr lang="en-US" sz="3600" b="1" dirty="0" smtClean="0">
                <a:solidFill>
                  <a:schemeClr val="tx2">
                    <a:lumMod val="75000"/>
                  </a:schemeClr>
                </a:solidFill>
                <a:latin typeface="Andalus" pitchFamily="18" charset="-78"/>
                <a:cs typeface="Andalus" pitchFamily="18" charset="-78"/>
              </a:rPr>
              <a:t>Fonds propres:</a:t>
            </a:r>
          </a:p>
          <a:p>
            <a:pPr>
              <a:buFontTx/>
              <a:buChar char="-"/>
            </a:pPr>
            <a:r>
              <a:rPr lang="en-US" sz="3600" b="1" dirty="0" smtClean="0">
                <a:solidFill>
                  <a:schemeClr val="tx2">
                    <a:lumMod val="75000"/>
                  </a:schemeClr>
                </a:solidFill>
                <a:latin typeface="Andalus" pitchFamily="18" charset="-78"/>
                <a:cs typeface="Andalus" pitchFamily="18" charset="-78"/>
              </a:rPr>
              <a:t>Autofinancement du promoteur</a:t>
            </a:r>
          </a:p>
          <a:p>
            <a:pPr>
              <a:buFontTx/>
              <a:buChar char="-"/>
            </a:pPr>
            <a:r>
              <a:rPr lang="en-US" sz="3600" b="1" dirty="0" smtClean="0">
                <a:solidFill>
                  <a:schemeClr val="tx2">
                    <a:lumMod val="75000"/>
                  </a:schemeClr>
                </a:solidFill>
                <a:latin typeface="Andalus" pitchFamily="18" charset="-78"/>
                <a:cs typeface="Andalus" pitchFamily="18" charset="-78"/>
              </a:rPr>
              <a:t>Apport des associes</a:t>
            </a:r>
          </a:p>
          <a:p>
            <a:pPr>
              <a:buFontTx/>
              <a:buChar char="-"/>
            </a:pPr>
            <a:r>
              <a:rPr lang="en-US" sz="3600" b="1" dirty="0" smtClean="0">
                <a:solidFill>
                  <a:schemeClr val="tx2">
                    <a:lumMod val="75000"/>
                  </a:schemeClr>
                </a:solidFill>
                <a:latin typeface="Andalus" pitchFamily="18" charset="-78"/>
                <a:cs typeface="Andalus" pitchFamily="18" charset="-78"/>
              </a:rPr>
              <a:t> Les SICARs,</a:t>
            </a:r>
          </a:p>
          <a:p>
            <a:pPr>
              <a:buFontTx/>
              <a:buChar char="-"/>
            </a:pPr>
            <a:r>
              <a:rPr lang="en-US" sz="3600" b="1" dirty="0" smtClean="0">
                <a:solidFill>
                  <a:schemeClr val="tx2">
                    <a:lumMod val="75000"/>
                  </a:schemeClr>
                </a:solidFill>
                <a:latin typeface="Andalus" pitchFamily="18" charset="-78"/>
                <a:cs typeface="Andalus" pitchFamily="18" charset="-78"/>
              </a:rPr>
              <a:t>Les Fonds speciaux d’investissements</a:t>
            </a:r>
            <a:endParaRPr lang="fr-FR" sz="3600" b="1" dirty="0">
              <a:solidFill>
                <a:srgbClr val="7E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14</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3" name="ZoneTexte 12"/>
          <p:cNvSpPr txBox="1"/>
          <p:nvPr/>
        </p:nvSpPr>
        <p:spPr>
          <a:xfrm>
            <a:off x="251520" y="980728"/>
            <a:ext cx="8496944"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Création - Intervenants</a:t>
            </a:r>
            <a:endParaRPr lang="fr-FR" sz="3600" b="1" dirty="0">
              <a:solidFill>
                <a:srgbClr val="7E0000"/>
              </a:solidFill>
            </a:endParaRPr>
          </a:p>
        </p:txBody>
      </p:sp>
      <p:sp>
        <p:nvSpPr>
          <p:cNvPr id="14" name="ZoneTexte 13"/>
          <p:cNvSpPr txBox="1"/>
          <p:nvPr/>
        </p:nvSpPr>
        <p:spPr>
          <a:xfrm>
            <a:off x="251520" y="2780928"/>
            <a:ext cx="8496944" cy="1754326"/>
          </a:xfrm>
          <a:prstGeom prst="rect">
            <a:avLst/>
          </a:prstGeom>
          <a:solidFill>
            <a:schemeClr val="accent2">
              <a:lumMod val="20000"/>
              <a:lumOff val="80000"/>
            </a:schemeClr>
          </a:solidFill>
          <a:ln>
            <a:solidFill>
              <a:schemeClr val="accent1"/>
            </a:solidFill>
          </a:ln>
        </p:spPr>
        <p:txBody>
          <a:bodyPr wrap="square" rtlCol="0">
            <a:spAutoFit/>
          </a:bodyPr>
          <a:lstStyle/>
          <a:p>
            <a:r>
              <a:rPr lang="en-US" sz="3600" b="1" dirty="0" smtClean="0">
                <a:solidFill>
                  <a:schemeClr val="tx2">
                    <a:lumMod val="75000"/>
                  </a:schemeClr>
                </a:solidFill>
                <a:latin typeface="Andalus" pitchFamily="18" charset="-78"/>
                <a:cs typeface="Andalus" pitchFamily="18" charset="-78"/>
              </a:rPr>
              <a:t>Credits ou financement externe:</a:t>
            </a:r>
          </a:p>
          <a:p>
            <a:pPr>
              <a:buFontTx/>
              <a:buChar char="-"/>
            </a:pPr>
            <a:r>
              <a:rPr lang="en-US" sz="3600" b="1" dirty="0" smtClean="0">
                <a:solidFill>
                  <a:schemeClr val="tx2">
                    <a:lumMod val="75000"/>
                  </a:schemeClr>
                </a:solidFill>
                <a:latin typeface="Andalus" pitchFamily="18" charset="-78"/>
                <a:cs typeface="Andalus" pitchFamily="18" charset="-78"/>
              </a:rPr>
              <a:t>Credits bancaires</a:t>
            </a:r>
          </a:p>
          <a:p>
            <a:pPr>
              <a:buFontTx/>
              <a:buChar char="-"/>
            </a:pPr>
            <a:r>
              <a:rPr lang="en-US" sz="3600" b="1" dirty="0" smtClean="0">
                <a:solidFill>
                  <a:schemeClr val="tx2">
                    <a:lumMod val="75000"/>
                  </a:schemeClr>
                </a:solidFill>
                <a:latin typeface="Andalus" pitchFamily="18" charset="-78"/>
                <a:cs typeface="Andalus" pitchFamily="18" charset="-78"/>
              </a:rPr>
              <a:t>Leasing ou credit bail</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15</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3" name="ZoneTexte 12"/>
          <p:cNvSpPr txBox="1"/>
          <p:nvPr/>
        </p:nvSpPr>
        <p:spPr>
          <a:xfrm>
            <a:off x="251520" y="980728"/>
            <a:ext cx="8496944"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Création - Intervenants</a:t>
            </a:r>
            <a:endParaRPr lang="fr-FR" sz="3600" b="1" dirty="0">
              <a:solidFill>
                <a:srgbClr val="7E0000"/>
              </a:solidFill>
            </a:endParaRPr>
          </a:p>
        </p:txBody>
      </p:sp>
      <p:sp>
        <p:nvSpPr>
          <p:cNvPr id="14" name="ZoneTexte 13"/>
          <p:cNvSpPr txBox="1"/>
          <p:nvPr/>
        </p:nvSpPr>
        <p:spPr>
          <a:xfrm>
            <a:off x="251520" y="1772816"/>
            <a:ext cx="8496944" cy="3970318"/>
          </a:xfrm>
          <a:prstGeom prst="rect">
            <a:avLst/>
          </a:prstGeom>
          <a:solidFill>
            <a:schemeClr val="accent2">
              <a:lumMod val="20000"/>
              <a:lumOff val="80000"/>
            </a:schemeClr>
          </a:solidFill>
          <a:ln>
            <a:solidFill>
              <a:schemeClr val="accent1"/>
            </a:solidFill>
          </a:ln>
        </p:spPr>
        <p:txBody>
          <a:bodyPr wrap="square" rtlCol="0">
            <a:spAutoFit/>
          </a:bodyPr>
          <a:lstStyle/>
          <a:p>
            <a:pPr>
              <a:buFontTx/>
              <a:buChar char="-"/>
            </a:pPr>
            <a:r>
              <a:rPr lang="en-US" sz="3600" b="1" dirty="0" smtClean="0">
                <a:solidFill>
                  <a:schemeClr val="tx2">
                    <a:lumMod val="75000"/>
                  </a:schemeClr>
                </a:solidFill>
                <a:latin typeface="Andalus" pitchFamily="18" charset="-78"/>
                <a:cs typeface="Andalus" pitchFamily="18" charset="-78"/>
              </a:rPr>
              <a:t>Les Fonds d’amorçage (Seed Funds), </a:t>
            </a:r>
          </a:p>
          <a:p>
            <a:pPr>
              <a:buFontTx/>
              <a:buChar char="-"/>
            </a:pPr>
            <a:r>
              <a:rPr lang="en-US" sz="3600" b="1" dirty="0" smtClean="0">
                <a:solidFill>
                  <a:schemeClr val="tx2">
                    <a:lumMod val="75000"/>
                  </a:schemeClr>
                </a:solidFill>
                <a:latin typeface="Andalus" pitchFamily="18" charset="-78"/>
                <a:cs typeface="Andalus" pitchFamily="18" charset="-78"/>
              </a:rPr>
              <a:t> Les Fonds de garantie,</a:t>
            </a:r>
          </a:p>
          <a:p>
            <a:pPr>
              <a:buFontTx/>
              <a:buChar char="-"/>
            </a:pPr>
            <a:r>
              <a:rPr lang="en-US" sz="3600" b="1" dirty="0" smtClean="0">
                <a:solidFill>
                  <a:schemeClr val="tx2">
                    <a:lumMod val="75000"/>
                  </a:schemeClr>
                </a:solidFill>
                <a:latin typeface="Andalus" pitchFamily="18" charset="-78"/>
                <a:cs typeface="Andalus" pitchFamily="18" charset="-78"/>
              </a:rPr>
              <a:t>Les Societés d’Investissements a Capital Risque (SICAR),</a:t>
            </a:r>
          </a:p>
          <a:p>
            <a:pPr>
              <a:buFontTx/>
              <a:buChar char="-"/>
            </a:pPr>
            <a:r>
              <a:rPr lang="en-US" sz="3600" b="1" dirty="0" smtClean="0">
                <a:solidFill>
                  <a:schemeClr val="tx2">
                    <a:lumMod val="75000"/>
                  </a:schemeClr>
                </a:solidFill>
                <a:latin typeface="Andalus" pitchFamily="18" charset="-78"/>
                <a:cs typeface="Andalus" pitchFamily="18" charset="-78"/>
              </a:rPr>
              <a:t>Les Etablissements de Micro Finance (EMF)</a:t>
            </a:r>
          </a:p>
          <a:p>
            <a:pPr>
              <a:buFontTx/>
              <a:buChar char="-"/>
            </a:pPr>
            <a:r>
              <a:rPr lang="en-US" sz="3600" b="1" dirty="0" smtClean="0">
                <a:solidFill>
                  <a:schemeClr val="tx2">
                    <a:lumMod val="75000"/>
                  </a:schemeClr>
                </a:solidFill>
                <a:latin typeface="Andalus" pitchFamily="18" charset="-78"/>
                <a:cs typeface="Andalus" pitchFamily="18" charset="-78"/>
              </a:rPr>
              <a:t> Les programmes speciaux d’investissements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16</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3" name="ZoneTexte 12"/>
          <p:cNvSpPr txBox="1"/>
          <p:nvPr/>
        </p:nvSpPr>
        <p:spPr>
          <a:xfrm>
            <a:off x="251520" y="980728"/>
            <a:ext cx="8496944"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Création - Intervenants</a:t>
            </a:r>
            <a:endParaRPr lang="fr-FR" sz="3600" b="1" dirty="0">
              <a:solidFill>
                <a:srgbClr val="7E0000"/>
              </a:solidFill>
            </a:endParaRPr>
          </a:p>
        </p:txBody>
      </p:sp>
      <p:sp>
        <p:nvSpPr>
          <p:cNvPr id="14" name="ZoneTexte 13"/>
          <p:cNvSpPr txBox="1"/>
          <p:nvPr/>
        </p:nvSpPr>
        <p:spPr>
          <a:xfrm>
            <a:off x="251520" y="2420888"/>
            <a:ext cx="8496944" cy="1754326"/>
          </a:xfrm>
          <a:prstGeom prst="rect">
            <a:avLst/>
          </a:prstGeom>
          <a:solidFill>
            <a:schemeClr val="accent2">
              <a:lumMod val="20000"/>
              <a:lumOff val="80000"/>
            </a:schemeClr>
          </a:solidFill>
          <a:ln>
            <a:solidFill>
              <a:schemeClr val="accent1"/>
            </a:solidFill>
          </a:ln>
        </p:spPr>
        <p:txBody>
          <a:bodyPr wrap="square" rtlCol="0">
            <a:spAutoFit/>
          </a:bodyPr>
          <a:lstStyle/>
          <a:p>
            <a:pPr>
              <a:buFontTx/>
              <a:buChar char="-"/>
            </a:pPr>
            <a:r>
              <a:rPr lang="en-US" sz="3600" b="1" dirty="0" smtClean="0">
                <a:solidFill>
                  <a:schemeClr val="tx2">
                    <a:lumMod val="75000"/>
                  </a:schemeClr>
                </a:solidFill>
                <a:latin typeface="Andalus" pitchFamily="18" charset="-78"/>
                <a:cs typeface="Andalus" pitchFamily="18" charset="-78"/>
              </a:rPr>
              <a:t>Les Business Angels,</a:t>
            </a:r>
          </a:p>
          <a:p>
            <a:pPr>
              <a:buFontTx/>
              <a:buChar char="-"/>
            </a:pPr>
            <a:r>
              <a:rPr lang="en-US" sz="3600" b="1" dirty="0" smtClean="0">
                <a:solidFill>
                  <a:schemeClr val="tx2">
                    <a:lumMod val="75000"/>
                  </a:schemeClr>
                </a:solidFill>
                <a:latin typeface="Andalus" pitchFamily="18" charset="-78"/>
                <a:cs typeface="Andalus" pitchFamily="18" charset="-78"/>
              </a:rPr>
              <a:t> Le financement participatif (Croud funding)</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17</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3" name="ZoneTexte 12"/>
          <p:cNvSpPr txBox="1"/>
          <p:nvPr/>
        </p:nvSpPr>
        <p:spPr>
          <a:xfrm>
            <a:off x="251520" y="980728"/>
            <a:ext cx="8496944"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Production- Intervenants</a:t>
            </a:r>
            <a:endParaRPr lang="fr-FR" sz="3600" b="1" dirty="0">
              <a:solidFill>
                <a:srgbClr val="7E0000"/>
              </a:solidFill>
            </a:endParaRPr>
          </a:p>
        </p:txBody>
      </p:sp>
      <p:sp>
        <p:nvSpPr>
          <p:cNvPr id="14" name="ZoneTexte 13"/>
          <p:cNvSpPr txBox="1"/>
          <p:nvPr/>
        </p:nvSpPr>
        <p:spPr>
          <a:xfrm>
            <a:off x="251520" y="2204864"/>
            <a:ext cx="8496944" cy="3416320"/>
          </a:xfrm>
          <a:prstGeom prst="rect">
            <a:avLst/>
          </a:prstGeom>
          <a:solidFill>
            <a:schemeClr val="accent2">
              <a:lumMod val="20000"/>
              <a:lumOff val="80000"/>
            </a:schemeClr>
          </a:solidFill>
          <a:ln>
            <a:solidFill>
              <a:schemeClr val="accent1"/>
            </a:solidFill>
          </a:ln>
        </p:spPr>
        <p:txBody>
          <a:bodyPr wrap="square" rtlCol="0">
            <a:spAutoFit/>
          </a:bodyPr>
          <a:lstStyle/>
          <a:p>
            <a:pPr>
              <a:buFontTx/>
              <a:buChar char="-"/>
            </a:pPr>
            <a:r>
              <a:rPr lang="en-US" sz="3600" b="1" dirty="0" smtClean="0">
                <a:solidFill>
                  <a:schemeClr val="tx2">
                    <a:lumMod val="75000"/>
                  </a:schemeClr>
                </a:solidFill>
                <a:latin typeface="Andalus" pitchFamily="18" charset="-78"/>
                <a:cs typeface="Andalus" pitchFamily="18" charset="-78"/>
              </a:rPr>
              <a:t>Les Banques commerciales,</a:t>
            </a:r>
          </a:p>
          <a:p>
            <a:pPr>
              <a:buFontTx/>
              <a:buChar char="-"/>
            </a:pPr>
            <a:r>
              <a:rPr lang="en-US" sz="3600" b="1" dirty="0" smtClean="0">
                <a:solidFill>
                  <a:schemeClr val="tx2">
                    <a:lumMod val="75000"/>
                  </a:schemeClr>
                </a:solidFill>
                <a:latin typeface="Andalus" pitchFamily="18" charset="-78"/>
                <a:cs typeface="Andalus" pitchFamily="18" charset="-78"/>
              </a:rPr>
              <a:t>Les societes de leasing ou de credit-bail,</a:t>
            </a:r>
          </a:p>
          <a:p>
            <a:pPr>
              <a:buFontTx/>
              <a:buChar char="-"/>
            </a:pPr>
            <a:r>
              <a:rPr lang="en-US" sz="3600" b="1" dirty="0" smtClean="0">
                <a:solidFill>
                  <a:schemeClr val="tx2">
                    <a:lumMod val="75000"/>
                  </a:schemeClr>
                </a:solidFill>
                <a:latin typeface="Andalus" pitchFamily="18" charset="-78"/>
                <a:cs typeface="Andalus" pitchFamily="18" charset="-78"/>
              </a:rPr>
              <a:t> les Etablissements de Micro Finance,</a:t>
            </a:r>
          </a:p>
          <a:p>
            <a:pPr>
              <a:buFontTx/>
              <a:buChar char="-"/>
            </a:pPr>
            <a:r>
              <a:rPr lang="en-US" sz="3600" b="1" dirty="0" smtClean="0">
                <a:solidFill>
                  <a:schemeClr val="tx2">
                    <a:lumMod val="75000"/>
                  </a:schemeClr>
                </a:solidFill>
                <a:latin typeface="Andalus" pitchFamily="18" charset="-78"/>
                <a:cs typeface="Andalus" pitchFamily="18" charset="-78"/>
              </a:rPr>
              <a:t> les Fonds spéciaux d’investissement,</a:t>
            </a:r>
          </a:p>
          <a:p>
            <a:pPr>
              <a:buFontTx/>
              <a:buChar char="-"/>
            </a:pPr>
            <a:r>
              <a:rPr lang="en-US" sz="3600" b="1" dirty="0" smtClean="0">
                <a:solidFill>
                  <a:schemeClr val="tx2">
                    <a:lumMod val="75000"/>
                  </a:schemeClr>
                </a:solidFill>
                <a:latin typeface="Andalus" pitchFamily="18" charset="-78"/>
                <a:cs typeface="Andalus" pitchFamily="18" charset="-78"/>
              </a:rPr>
              <a:t> le Croud Funding,</a:t>
            </a:r>
          </a:p>
          <a:p>
            <a:pPr>
              <a:buFontTx/>
              <a:buChar char="-"/>
            </a:pPr>
            <a:r>
              <a:rPr lang="en-US" sz="3600" b="1" dirty="0" smtClean="0">
                <a:solidFill>
                  <a:schemeClr val="tx2">
                    <a:lumMod val="75000"/>
                  </a:schemeClr>
                </a:solidFill>
                <a:latin typeface="Andalus" pitchFamily="18" charset="-78"/>
                <a:cs typeface="Andalus" pitchFamily="18" charset="-78"/>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18</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3" name="ZoneTexte 12"/>
          <p:cNvSpPr txBox="1"/>
          <p:nvPr/>
        </p:nvSpPr>
        <p:spPr>
          <a:xfrm>
            <a:off x="251520" y="404664"/>
            <a:ext cx="8496944"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Croissance – extension - Intervenants</a:t>
            </a:r>
            <a:endParaRPr lang="fr-FR" sz="3600" b="1" dirty="0">
              <a:solidFill>
                <a:srgbClr val="7E0000"/>
              </a:solidFill>
            </a:endParaRPr>
          </a:p>
        </p:txBody>
      </p:sp>
      <p:sp>
        <p:nvSpPr>
          <p:cNvPr id="14" name="ZoneTexte 13"/>
          <p:cNvSpPr txBox="1"/>
          <p:nvPr/>
        </p:nvSpPr>
        <p:spPr>
          <a:xfrm>
            <a:off x="251520" y="1196752"/>
            <a:ext cx="8496944" cy="4524315"/>
          </a:xfrm>
          <a:prstGeom prst="rect">
            <a:avLst/>
          </a:prstGeom>
          <a:solidFill>
            <a:schemeClr val="accent2">
              <a:lumMod val="20000"/>
              <a:lumOff val="80000"/>
            </a:schemeClr>
          </a:solidFill>
          <a:ln>
            <a:solidFill>
              <a:schemeClr val="accent1"/>
            </a:solidFill>
          </a:ln>
        </p:spPr>
        <p:txBody>
          <a:bodyPr wrap="square" rtlCol="0">
            <a:spAutoFit/>
          </a:bodyPr>
          <a:lstStyle/>
          <a:p>
            <a:pPr>
              <a:buFontTx/>
              <a:buChar char="-"/>
            </a:pPr>
            <a:r>
              <a:rPr lang="en-US" sz="3600" b="1" dirty="0" smtClean="0">
                <a:solidFill>
                  <a:schemeClr val="tx2">
                    <a:lumMod val="75000"/>
                  </a:schemeClr>
                </a:solidFill>
                <a:latin typeface="Andalus" pitchFamily="18" charset="-78"/>
                <a:cs typeface="Andalus" pitchFamily="18" charset="-78"/>
              </a:rPr>
              <a:t>Les Banques commerciales,</a:t>
            </a:r>
          </a:p>
          <a:p>
            <a:pPr>
              <a:buFontTx/>
              <a:buChar char="-"/>
            </a:pPr>
            <a:r>
              <a:rPr lang="en-US" sz="3600" b="1" dirty="0" smtClean="0">
                <a:solidFill>
                  <a:schemeClr val="tx2">
                    <a:lumMod val="75000"/>
                  </a:schemeClr>
                </a:solidFill>
                <a:latin typeface="Andalus" pitchFamily="18" charset="-78"/>
                <a:cs typeface="Andalus" pitchFamily="18" charset="-78"/>
              </a:rPr>
              <a:t> Les banques de developpement,</a:t>
            </a:r>
          </a:p>
          <a:p>
            <a:pPr>
              <a:buFontTx/>
              <a:buChar char="-"/>
            </a:pPr>
            <a:r>
              <a:rPr lang="en-US" sz="3600" b="1" dirty="0" smtClean="0">
                <a:solidFill>
                  <a:schemeClr val="tx2">
                    <a:lumMod val="75000"/>
                  </a:schemeClr>
                </a:solidFill>
                <a:latin typeface="Andalus" pitchFamily="18" charset="-78"/>
                <a:cs typeface="Andalus" pitchFamily="18" charset="-78"/>
              </a:rPr>
              <a:t>Les SICARs, </a:t>
            </a:r>
          </a:p>
          <a:p>
            <a:pPr>
              <a:buFontTx/>
              <a:buChar char="-"/>
            </a:pPr>
            <a:r>
              <a:rPr lang="en-US" sz="3600" b="1" dirty="0" smtClean="0">
                <a:solidFill>
                  <a:schemeClr val="tx2">
                    <a:lumMod val="75000"/>
                  </a:schemeClr>
                </a:solidFill>
                <a:latin typeface="Andalus" pitchFamily="18" charset="-78"/>
                <a:cs typeface="Andalus" pitchFamily="18" charset="-78"/>
              </a:rPr>
              <a:t>Les societes de leasing ou de credit-bail,</a:t>
            </a:r>
          </a:p>
          <a:p>
            <a:pPr>
              <a:buFontTx/>
              <a:buChar char="-"/>
            </a:pPr>
            <a:r>
              <a:rPr lang="en-US" sz="3600" b="1" dirty="0" smtClean="0">
                <a:solidFill>
                  <a:schemeClr val="tx2">
                    <a:lumMod val="75000"/>
                  </a:schemeClr>
                </a:solidFill>
                <a:latin typeface="Andalus" pitchFamily="18" charset="-78"/>
                <a:cs typeface="Andalus" pitchFamily="18" charset="-78"/>
              </a:rPr>
              <a:t> les Etablissements de Micro Finance,</a:t>
            </a:r>
          </a:p>
          <a:p>
            <a:pPr>
              <a:buFontTx/>
              <a:buChar char="-"/>
            </a:pPr>
            <a:r>
              <a:rPr lang="en-US" sz="3600" b="1" dirty="0" smtClean="0">
                <a:solidFill>
                  <a:schemeClr val="tx2">
                    <a:lumMod val="75000"/>
                  </a:schemeClr>
                </a:solidFill>
                <a:latin typeface="Andalus" pitchFamily="18" charset="-78"/>
                <a:cs typeface="Andalus" pitchFamily="18" charset="-78"/>
              </a:rPr>
              <a:t> les Fonds speciaux d’investissement,</a:t>
            </a:r>
          </a:p>
          <a:p>
            <a:pPr>
              <a:buFontTx/>
              <a:buChar char="-"/>
            </a:pPr>
            <a:r>
              <a:rPr lang="en-US" sz="3600" b="1" dirty="0" smtClean="0">
                <a:solidFill>
                  <a:schemeClr val="tx2">
                    <a:lumMod val="75000"/>
                  </a:schemeClr>
                </a:solidFill>
                <a:latin typeface="Andalus" pitchFamily="18" charset="-78"/>
                <a:cs typeface="Andalus" pitchFamily="18" charset="-78"/>
              </a:rPr>
              <a:t> le Croud Funding,</a:t>
            </a:r>
          </a:p>
          <a:p>
            <a:pPr>
              <a:buFontTx/>
              <a:buChar char="-"/>
            </a:pPr>
            <a:r>
              <a:rPr lang="en-US" sz="3600" b="1" dirty="0" smtClean="0">
                <a:solidFill>
                  <a:schemeClr val="tx2">
                    <a:lumMod val="75000"/>
                  </a:schemeClr>
                </a:solidFill>
                <a:latin typeface="Andalus" pitchFamily="18" charset="-78"/>
                <a:cs typeface="Andalus" pitchFamily="18" charset="-78"/>
              </a:rPr>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19</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3" name="ZoneTexte 12"/>
          <p:cNvSpPr txBox="1"/>
          <p:nvPr/>
        </p:nvSpPr>
        <p:spPr>
          <a:xfrm>
            <a:off x="179512" y="3140968"/>
            <a:ext cx="8496944"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Accompagnement de l’Investissement</a:t>
            </a:r>
            <a:endParaRPr lang="fr-FR" sz="3600" b="1" dirty="0">
              <a:solidFill>
                <a:srgbClr val="7E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2</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7" name="ZoneTexte 16"/>
          <p:cNvSpPr txBox="1"/>
          <p:nvPr/>
        </p:nvSpPr>
        <p:spPr>
          <a:xfrm>
            <a:off x="179512" y="1124744"/>
            <a:ext cx="8712968"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Statistiques et données économiques</a:t>
            </a:r>
            <a:endParaRPr lang="fr-FR" sz="2800" b="1" dirty="0">
              <a:solidFill>
                <a:srgbClr val="7E0000"/>
              </a:solidFill>
            </a:endParaRPr>
          </a:p>
        </p:txBody>
      </p:sp>
      <p:pic>
        <p:nvPicPr>
          <p:cNvPr id="1026" name="Picture 2" descr="C:\Users\MounirBG\Desktop\Capture22.PNG"/>
          <p:cNvPicPr>
            <a:picLocks noChangeAspect="1" noChangeArrowheads="1"/>
          </p:cNvPicPr>
          <p:nvPr/>
        </p:nvPicPr>
        <p:blipFill>
          <a:blip r:embed="rId2" cstate="print"/>
          <a:srcRect/>
          <a:stretch>
            <a:fillRect/>
          </a:stretch>
        </p:blipFill>
        <p:spPr bwMode="auto">
          <a:xfrm>
            <a:off x="251520" y="2348880"/>
            <a:ext cx="8568025" cy="2664296"/>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20</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3" name="ZoneTexte 12"/>
          <p:cNvSpPr txBox="1"/>
          <p:nvPr/>
        </p:nvSpPr>
        <p:spPr>
          <a:xfrm>
            <a:off x="251520" y="980728"/>
            <a:ext cx="8496944"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Investissement - Etapes</a:t>
            </a:r>
            <a:endParaRPr lang="fr-FR" sz="3600" b="1" dirty="0">
              <a:solidFill>
                <a:srgbClr val="7E0000"/>
              </a:solidFill>
            </a:endParaRPr>
          </a:p>
        </p:txBody>
      </p:sp>
      <p:sp>
        <p:nvSpPr>
          <p:cNvPr id="14" name="ZoneTexte 13"/>
          <p:cNvSpPr txBox="1"/>
          <p:nvPr/>
        </p:nvSpPr>
        <p:spPr>
          <a:xfrm>
            <a:off x="251520" y="1844824"/>
            <a:ext cx="8496944" cy="3970318"/>
          </a:xfrm>
          <a:prstGeom prst="rect">
            <a:avLst/>
          </a:prstGeom>
          <a:solidFill>
            <a:schemeClr val="accent2">
              <a:lumMod val="20000"/>
              <a:lumOff val="80000"/>
            </a:schemeClr>
          </a:solidFill>
          <a:ln>
            <a:solidFill>
              <a:schemeClr val="accent1"/>
            </a:solidFill>
          </a:ln>
        </p:spPr>
        <p:txBody>
          <a:bodyPr wrap="square" rtlCol="0">
            <a:spAutoFit/>
          </a:bodyPr>
          <a:lstStyle/>
          <a:p>
            <a:pPr>
              <a:buFontTx/>
              <a:buChar char="-"/>
            </a:pPr>
            <a:r>
              <a:rPr lang="en-US" sz="3600" b="1" dirty="0" smtClean="0">
                <a:solidFill>
                  <a:schemeClr val="tx2">
                    <a:lumMod val="75000"/>
                  </a:schemeClr>
                </a:solidFill>
                <a:latin typeface="Andalus" pitchFamily="18" charset="-78"/>
                <a:cs typeface="Andalus" pitchFamily="18" charset="-78"/>
              </a:rPr>
              <a:t>Opportunite dinvestissement (Idee),</a:t>
            </a:r>
          </a:p>
          <a:p>
            <a:pPr>
              <a:buFontTx/>
              <a:buChar char="-"/>
            </a:pPr>
            <a:r>
              <a:rPr lang="en-US" sz="3600" b="1" dirty="0" smtClean="0">
                <a:solidFill>
                  <a:schemeClr val="tx2">
                    <a:lumMod val="75000"/>
                  </a:schemeClr>
                </a:solidFill>
                <a:latin typeface="Andalus" pitchFamily="18" charset="-78"/>
                <a:cs typeface="Andalus" pitchFamily="18" charset="-78"/>
              </a:rPr>
              <a:t> La formation du promoteur,</a:t>
            </a:r>
          </a:p>
          <a:p>
            <a:pPr>
              <a:buFontTx/>
              <a:buChar char="-"/>
            </a:pPr>
            <a:r>
              <a:rPr lang="en-US" sz="3600" b="1" dirty="0" smtClean="0">
                <a:solidFill>
                  <a:schemeClr val="tx2">
                    <a:lumMod val="75000"/>
                  </a:schemeClr>
                </a:solidFill>
                <a:latin typeface="Andalus" pitchFamily="18" charset="-78"/>
                <a:cs typeface="Andalus" pitchFamily="18" charset="-78"/>
              </a:rPr>
              <a:t> L’etude de faisabilite et le coaching du promoteur,</a:t>
            </a:r>
          </a:p>
          <a:p>
            <a:pPr>
              <a:buFontTx/>
              <a:buChar char="-"/>
            </a:pPr>
            <a:r>
              <a:rPr lang="en-US" sz="3600" b="1" dirty="0" smtClean="0">
                <a:solidFill>
                  <a:schemeClr val="tx2">
                    <a:lumMod val="75000"/>
                  </a:schemeClr>
                </a:solidFill>
                <a:latin typeface="Andalus" pitchFamily="18" charset="-78"/>
                <a:cs typeface="Andalus" pitchFamily="18" charset="-78"/>
              </a:rPr>
              <a:t> Etude financière et financement,</a:t>
            </a:r>
          </a:p>
          <a:p>
            <a:pPr>
              <a:buFontTx/>
              <a:buChar char="-"/>
            </a:pPr>
            <a:r>
              <a:rPr lang="en-US" sz="3600" b="1" dirty="0" smtClean="0">
                <a:solidFill>
                  <a:schemeClr val="tx2">
                    <a:lumMod val="75000"/>
                  </a:schemeClr>
                </a:solidFill>
                <a:latin typeface="Andalus" pitchFamily="18" charset="-78"/>
                <a:cs typeface="Andalus" pitchFamily="18" charset="-78"/>
              </a:rPr>
              <a:t>Procedures administratives et juridiques,</a:t>
            </a:r>
          </a:p>
          <a:p>
            <a:pPr>
              <a:buFontTx/>
              <a:buChar char="-"/>
            </a:pPr>
            <a:r>
              <a:rPr lang="en-US" sz="3600" b="1" dirty="0" smtClean="0">
                <a:solidFill>
                  <a:schemeClr val="tx2">
                    <a:lumMod val="75000"/>
                  </a:schemeClr>
                </a:solidFill>
                <a:latin typeface="Andalus" pitchFamily="18" charset="-78"/>
                <a:cs typeface="Andalus" pitchFamily="18" charset="-78"/>
              </a:rPr>
              <a:t>Lancement de l’activite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21</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3" name="ZoneTexte 12"/>
          <p:cNvSpPr txBox="1"/>
          <p:nvPr/>
        </p:nvSpPr>
        <p:spPr>
          <a:xfrm>
            <a:off x="251520" y="980728"/>
            <a:ext cx="8496944"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Investissement - Etapes</a:t>
            </a:r>
            <a:endParaRPr lang="fr-FR" sz="3600" b="1" dirty="0">
              <a:solidFill>
                <a:srgbClr val="7E0000"/>
              </a:solidFill>
            </a:endParaRPr>
          </a:p>
        </p:txBody>
      </p:sp>
      <p:sp>
        <p:nvSpPr>
          <p:cNvPr id="14" name="ZoneTexte 13"/>
          <p:cNvSpPr txBox="1"/>
          <p:nvPr/>
        </p:nvSpPr>
        <p:spPr>
          <a:xfrm>
            <a:off x="251520" y="1844824"/>
            <a:ext cx="8496944" cy="2862322"/>
          </a:xfrm>
          <a:prstGeom prst="rect">
            <a:avLst/>
          </a:prstGeom>
          <a:solidFill>
            <a:schemeClr val="accent2">
              <a:lumMod val="20000"/>
              <a:lumOff val="80000"/>
            </a:schemeClr>
          </a:solidFill>
          <a:ln>
            <a:solidFill>
              <a:schemeClr val="accent1"/>
            </a:solidFill>
          </a:ln>
        </p:spPr>
        <p:txBody>
          <a:bodyPr wrap="square" rtlCol="0">
            <a:spAutoFit/>
          </a:bodyPr>
          <a:lstStyle/>
          <a:p>
            <a:r>
              <a:rPr lang="en-US" sz="3600" b="1" dirty="0" smtClean="0">
                <a:solidFill>
                  <a:schemeClr val="tx2">
                    <a:lumMod val="75000"/>
                  </a:schemeClr>
                </a:solidFill>
                <a:latin typeface="Andalus" pitchFamily="18" charset="-78"/>
                <a:cs typeface="Andalus" pitchFamily="18" charset="-78"/>
              </a:rPr>
              <a:t>A chacune de ces étapes il faut avoir des programmes et des structures d’accompagnement dédiés, le promoteur doit trouver ai l’information, le coaching et les facilités.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22</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3" name="ZoneTexte 12"/>
          <p:cNvSpPr txBox="1"/>
          <p:nvPr/>
        </p:nvSpPr>
        <p:spPr>
          <a:xfrm>
            <a:off x="251520" y="980728"/>
            <a:ext cx="8496944" cy="646331"/>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3600" b="1" dirty="0" smtClean="0">
                <a:solidFill>
                  <a:schemeClr val="tx2">
                    <a:lumMod val="75000"/>
                  </a:schemeClr>
                </a:solidFill>
                <a:latin typeface="Andalus" pitchFamily="18" charset="-78"/>
                <a:cs typeface="Andalus" pitchFamily="18" charset="-78"/>
              </a:rPr>
              <a:t>Investissement - Etapes</a:t>
            </a:r>
            <a:endParaRPr lang="fr-FR" sz="3600" b="1" dirty="0">
              <a:solidFill>
                <a:srgbClr val="7E0000"/>
              </a:solidFill>
            </a:endParaRPr>
          </a:p>
        </p:txBody>
      </p:sp>
      <p:sp>
        <p:nvSpPr>
          <p:cNvPr id="14" name="ZoneTexte 13"/>
          <p:cNvSpPr txBox="1"/>
          <p:nvPr/>
        </p:nvSpPr>
        <p:spPr>
          <a:xfrm>
            <a:off x="251520" y="2132856"/>
            <a:ext cx="8496944" cy="2862322"/>
          </a:xfrm>
          <a:prstGeom prst="rect">
            <a:avLst/>
          </a:prstGeom>
          <a:solidFill>
            <a:schemeClr val="accent2">
              <a:lumMod val="20000"/>
              <a:lumOff val="80000"/>
            </a:schemeClr>
          </a:solidFill>
          <a:ln>
            <a:solidFill>
              <a:schemeClr val="accent1"/>
            </a:solidFill>
          </a:ln>
        </p:spPr>
        <p:txBody>
          <a:bodyPr wrap="square" rtlCol="0">
            <a:spAutoFit/>
          </a:bodyPr>
          <a:lstStyle/>
          <a:p>
            <a:r>
              <a:rPr lang="en-US" sz="3600" b="1" dirty="0" smtClean="0">
                <a:solidFill>
                  <a:schemeClr val="tx2">
                    <a:lumMod val="75000"/>
                  </a:schemeClr>
                </a:solidFill>
                <a:latin typeface="Andalus" pitchFamily="18" charset="-78"/>
                <a:cs typeface="Andalus" pitchFamily="18" charset="-78"/>
              </a:rPr>
              <a:t>La decision d’investissement n’est pas dependante seulement de la disponibilité des financements. C’est le climat d’investissement ou le climat des affaires en globalite qui est pris en consideration.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ZoneTexte 15"/>
          <p:cNvSpPr txBox="1"/>
          <p:nvPr/>
        </p:nvSpPr>
        <p:spPr>
          <a:xfrm>
            <a:off x="467544" y="1196752"/>
            <a:ext cx="7992888" cy="4154984"/>
          </a:xfrm>
          <a:prstGeom prst="rect">
            <a:avLst/>
          </a:prstGeom>
          <a:solidFill>
            <a:schemeClr val="accent2">
              <a:lumMod val="20000"/>
              <a:lumOff val="80000"/>
            </a:schemeClr>
          </a:solidFill>
          <a:ln>
            <a:solidFill>
              <a:schemeClr val="accent1"/>
            </a:solidFill>
          </a:ln>
        </p:spPr>
        <p:txBody>
          <a:bodyPr wrap="square" rtlCol="0">
            <a:spAutoFit/>
          </a:bodyPr>
          <a:lstStyle/>
          <a:p>
            <a:pPr algn="ctr" rtl="1"/>
            <a:endParaRPr lang="fr-FR" sz="2800" b="1" dirty="0" smtClean="0">
              <a:solidFill>
                <a:schemeClr val="accent1">
                  <a:lumMod val="50000"/>
                </a:schemeClr>
              </a:solidFill>
              <a:latin typeface="Arial" pitchFamily="34" charset="0"/>
              <a:cs typeface="Arial" pitchFamily="34" charset="0"/>
            </a:endParaRPr>
          </a:p>
          <a:p>
            <a:pPr algn="ctr" rtl="1"/>
            <a:r>
              <a:rPr lang="ar-TN" sz="3600" b="1" dirty="0" smtClean="0">
                <a:solidFill>
                  <a:schemeClr val="accent1">
                    <a:lumMod val="50000"/>
                  </a:schemeClr>
                </a:solidFill>
                <a:latin typeface="Arial" pitchFamily="34" charset="0"/>
                <a:cs typeface="Arial" pitchFamily="34" charset="0"/>
              </a:rPr>
              <a:t>منير بن قيراط</a:t>
            </a:r>
          </a:p>
          <a:p>
            <a:pPr algn="ctr" rtl="1"/>
            <a:r>
              <a:rPr lang="fr-FR" sz="2400" b="1" dirty="0" smtClean="0">
                <a:solidFill>
                  <a:schemeClr val="accent1">
                    <a:lumMod val="50000"/>
                  </a:schemeClr>
                </a:solidFill>
                <a:latin typeface="Arial" pitchFamily="34" charset="0"/>
                <a:cs typeface="Arial" pitchFamily="34" charset="0"/>
              </a:rPr>
              <a:t>Mounir BEN GUIRAT</a:t>
            </a:r>
          </a:p>
          <a:p>
            <a:pPr algn="ctr" rtl="1"/>
            <a:endParaRPr lang="fr-FR" sz="2800" b="1" dirty="0" smtClean="0">
              <a:solidFill>
                <a:schemeClr val="accent1">
                  <a:lumMod val="50000"/>
                </a:schemeClr>
              </a:solidFill>
              <a:latin typeface="Arial" pitchFamily="34" charset="0"/>
              <a:cs typeface="Arial" pitchFamily="34" charset="0"/>
            </a:endParaRPr>
          </a:p>
          <a:p>
            <a:pPr algn="ctr" rtl="1"/>
            <a:r>
              <a:rPr lang="ar-TN" sz="2200" b="1" dirty="0" smtClean="0">
                <a:solidFill>
                  <a:schemeClr val="accent1">
                    <a:lumMod val="50000"/>
                  </a:schemeClr>
                </a:solidFill>
                <a:latin typeface="Arial" pitchFamily="34" charset="0"/>
                <a:cs typeface="Arial" pitchFamily="34" charset="0"/>
              </a:rPr>
              <a:t>مستشار اقتصادي تنمية المشروعات الصغرى والمتوسط وتطوير القطاع الخاص</a:t>
            </a:r>
          </a:p>
          <a:p>
            <a:pPr algn="ctr" rtl="1"/>
            <a:r>
              <a:rPr lang="fr-FR" sz="2200" b="1" dirty="0" smtClean="0">
                <a:solidFill>
                  <a:schemeClr val="accent1">
                    <a:lumMod val="50000"/>
                  </a:schemeClr>
                </a:solidFill>
                <a:latin typeface="Arial" pitchFamily="34" charset="0"/>
                <a:cs typeface="Arial" pitchFamily="34" charset="0"/>
              </a:rPr>
              <a:t>Consultant Private Sector, SMEs Development Programs</a:t>
            </a:r>
            <a:endParaRPr lang="ar-TN" sz="2200" b="1" dirty="0" smtClean="0">
              <a:solidFill>
                <a:schemeClr val="accent1">
                  <a:lumMod val="50000"/>
                </a:schemeClr>
              </a:solidFill>
              <a:latin typeface="Arial" pitchFamily="34" charset="0"/>
              <a:cs typeface="Arial" pitchFamily="34" charset="0"/>
            </a:endParaRPr>
          </a:p>
          <a:p>
            <a:pPr algn="ctr" rtl="1"/>
            <a:endParaRPr lang="fr-FR" sz="2800" b="1" dirty="0" smtClean="0">
              <a:solidFill>
                <a:schemeClr val="accent1">
                  <a:lumMod val="50000"/>
                </a:schemeClr>
              </a:solidFill>
              <a:latin typeface="Arial" pitchFamily="34" charset="0"/>
              <a:cs typeface="Arial" pitchFamily="34" charset="0"/>
            </a:endParaRPr>
          </a:p>
          <a:p>
            <a:pPr algn="ctr"/>
            <a:r>
              <a:rPr lang="fr-FR" sz="2400" b="1" dirty="0" smtClean="0">
                <a:solidFill>
                  <a:schemeClr val="accent1">
                    <a:lumMod val="50000"/>
                  </a:schemeClr>
                </a:solidFill>
                <a:latin typeface="Arial" pitchFamily="34" charset="0"/>
                <a:cs typeface="Arial" pitchFamily="34" charset="0"/>
              </a:rPr>
              <a:t>Benguirat.mounir@gmail.com</a:t>
            </a:r>
          </a:p>
          <a:p>
            <a:pPr algn="ctr"/>
            <a:r>
              <a:rPr lang="fr-FR" sz="2400" b="1" dirty="0" smtClean="0">
                <a:solidFill>
                  <a:schemeClr val="accent1">
                    <a:lumMod val="50000"/>
                  </a:schemeClr>
                </a:solidFill>
                <a:latin typeface="Arial" pitchFamily="34" charset="0"/>
                <a:cs typeface="Arial" pitchFamily="34" charset="0"/>
              </a:rPr>
              <a:t>Skype:  Mounir.tnly</a:t>
            </a:r>
          </a:p>
          <a:p>
            <a:pPr algn="ctr"/>
            <a:endParaRPr lang="ar-TN" sz="2800" b="1" dirty="0" smtClean="0">
              <a:solidFill>
                <a:schemeClr val="accent1">
                  <a:lumMod val="50000"/>
                </a:schemeClr>
              </a:solidFill>
              <a:latin typeface="Arial" pitchFamily="34" charset="0"/>
              <a:cs typeface="Arial" pitchFamily="34" charset="0"/>
            </a:endParaRPr>
          </a:p>
        </p:txBody>
      </p:sp>
      <p:sp>
        <p:nvSpPr>
          <p:cNvPr id="17" name="Espace réservé du numéro de diapositive 16"/>
          <p:cNvSpPr>
            <a:spLocks noGrp="1"/>
          </p:cNvSpPr>
          <p:nvPr>
            <p:ph type="sldNum" sz="quarter" idx="12"/>
          </p:nvPr>
        </p:nvSpPr>
        <p:spPr/>
        <p:txBody>
          <a:bodyPr/>
          <a:lstStyle/>
          <a:p>
            <a:fld id="{5F5DCEA8-5F9B-4527-9A8C-6F85EFC3D922}" type="slidenum">
              <a:rPr lang="fr-FR" smtClean="0"/>
              <a:pPr/>
              <a:t>23</a:t>
            </a:fld>
            <a:endParaRPr lang="fr-FR"/>
          </a:p>
        </p:txBody>
      </p:sp>
      <p:sp>
        <p:nvSpPr>
          <p:cNvPr id="15" name="ZoneTexte 14"/>
          <p:cNvSpPr txBox="1"/>
          <p:nvPr/>
        </p:nvSpPr>
        <p:spPr>
          <a:xfrm>
            <a:off x="1979712"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3</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7" name="ZoneTexte 16"/>
          <p:cNvSpPr txBox="1"/>
          <p:nvPr/>
        </p:nvSpPr>
        <p:spPr>
          <a:xfrm>
            <a:off x="179512" y="1124744"/>
            <a:ext cx="8712968"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Statistiques et données économiques</a:t>
            </a:r>
            <a:endParaRPr lang="fr-FR" sz="2800" b="1" dirty="0">
              <a:solidFill>
                <a:srgbClr val="7E0000"/>
              </a:solidFill>
            </a:endParaRPr>
          </a:p>
        </p:txBody>
      </p:sp>
      <p:pic>
        <p:nvPicPr>
          <p:cNvPr id="2050" name="Picture 2" descr="C:\Users\MounirBG\Desktop\Capture23.PNG"/>
          <p:cNvPicPr>
            <a:picLocks noChangeAspect="1" noChangeArrowheads="1"/>
          </p:cNvPicPr>
          <p:nvPr/>
        </p:nvPicPr>
        <p:blipFill>
          <a:blip r:embed="rId2" cstate="print"/>
          <a:srcRect/>
          <a:stretch>
            <a:fillRect/>
          </a:stretch>
        </p:blipFill>
        <p:spPr bwMode="auto">
          <a:xfrm>
            <a:off x="251520" y="1772816"/>
            <a:ext cx="8640960" cy="402400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4</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7" name="ZoneTexte 16"/>
          <p:cNvSpPr txBox="1"/>
          <p:nvPr/>
        </p:nvSpPr>
        <p:spPr>
          <a:xfrm>
            <a:off x="179512" y="1124744"/>
            <a:ext cx="8712968"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Statistiques et données économiques</a:t>
            </a:r>
            <a:endParaRPr lang="fr-FR" sz="2800" b="1" dirty="0">
              <a:solidFill>
                <a:srgbClr val="7E0000"/>
              </a:solidFill>
            </a:endParaRPr>
          </a:p>
        </p:txBody>
      </p:sp>
      <p:pic>
        <p:nvPicPr>
          <p:cNvPr id="3074" name="Picture 2" descr="C:\Users\MounirBG\Desktop\Capture24.PNG"/>
          <p:cNvPicPr>
            <a:picLocks noChangeAspect="1" noChangeArrowheads="1"/>
          </p:cNvPicPr>
          <p:nvPr/>
        </p:nvPicPr>
        <p:blipFill>
          <a:blip r:embed="rId2" cstate="print"/>
          <a:srcRect/>
          <a:stretch>
            <a:fillRect/>
          </a:stretch>
        </p:blipFill>
        <p:spPr bwMode="auto">
          <a:xfrm>
            <a:off x="251520" y="2564904"/>
            <a:ext cx="8568952" cy="252028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5</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7" name="ZoneTexte 16"/>
          <p:cNvSpPr txBox="1"/>
          <p:nvPr/>
        </p:nvSpPr>
        <p:spPr>
          <a:xfrm>
            <a:off x="179512" y="1124744"/>
            <a:ext cx="8712968"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Statistiques et données économiques</a:t>
            </a:r>
            <a:endParaRPr lang="fr-FR" sz="2800" b="1" dirty="0">
              <a:solidFill>
                <a:srgbClr val="7E0000"/>
              </a:solidFill>
            </a:endParaRPr>
          </a:p>
        </p:txBody>
      </p:sp>
      <p:pic>
        <p:nvPicPr>
          <p:cNvPr id="4098" name="Picture 2" descr="C:\Users\MounirBG\Desktop\Capture25.PNG"/>
          <p:cNvPicPr>
            <a:picLocks noChangeAspect="1" noChangeArrowheads="1"/>
          </p:cNvPicPr>
          <p:nvPr/>
        </p:nvPicPr>
        <p:blipFill>
          <a:blip r:embed="rId2" cstate="print"/>
          <a:srcRect/>
          <a:stretch>
            <a:fillRect/>
          </a:stretch>
        </p:blipFill>
        <p:spPr bwMode="auto">
          <a:xfrm>
            <a:off x="251520" y="2204864"/>
            <a:ext cx="8660148" cy="302433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6</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7" name="ZoneTexte 16"/>
          <p:cNvSpPr txBox="1"/>
          <p:nvPr/>
        </p:nvSpPr>
        <p:spPr>
          <a:xfrm>
            <a:off x="179512" y="1124744"/>
            <a:ext cx="8712968"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Statistiques et données économiques</a:t>
            </a:r>
            <a:endParaRPr lang="fr-FR" sz="2800" b="1" dirty="0">
              <a:solidFill>
                <a:srgbClr val="7E0000"/>
              </a:solidFill>
            </a:endParaRPr>
          </a:p>
        </p:txBody>
      </p:sp>
      <p:pic>
        <p:nvPicPr>
          <p:cNvPr id="5122" name="Picture 2" descr="C:\Users\MounirBG\Desktop\Capture26.PNG"/>
          <p:cNvPicPr>
            <a:picLocks noChangeAspect="1" noChangeArrowheads="1"/>
          </p:cNvPicPr>
          <p:nvPr/>
        </p:nvPicPr>
        <p:blipFill>
          <a:blip r:embed="rId2" cstate="print"/>
          <a:srcRect/>
          <a:stretch>
            <a:fillRect/>
          </a:stretch>
        </p:blipFill>
        <p:spPr bwMode="auto">
          <a:xfrm>
            <a:off x="179512" y="1873250"/>
            <a:ext cx="8640960" cy="386000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7</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7" name="ZoneTexte 16"/>
          <p:cNvSpPr txBox="1"/>
          <p:nvPr/>
        </p:nvSpPr>
        <p:spPr>
          <a:xfrm>
            <a:off x="179512" y="1124744"/>
            <a:ext cx="8712968"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Statistiques et données économiques</a:t>
            </a:r>
            <a:endParaRPr lang="fr-FR" sz="2800" b="1" dirty="0">
              <a:solidFill>
                <a:srgbClr val="7E0000"/>
              </a:solidFill>
            </a:endParaRPr>
          </a:p>
        </p:txBody>
      </p:sp>
      <p:pic>
        <p:nvPicPr>
          <p:cNvPr id="6146" name="Picture 2" descr="C:\Users\MounirBG\Desktop\Capture.PNG"/>
          <p:cNvPicPr>
            <a:picLocks noChangeAspect="1" noChangeArrowheads="1"/>
          </p:cNvPicPr>
          <p:nvPr/>
        </p:nvPicPr>
        <p:blipFill>
          <a:blip r:embed="rId2" cstate="print"/>
          <a:srcRect/>
          <a:stretch>
            <a:fillRect/>
          </a:stretch>
        </p:blipFill>
        <p:spPr bwMode="auto">
          <a:xfrm>
            <a:off x="251520" y="1801813"/>
            <a:ext cx="8568952" cy="393144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8</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7" name="ZoneTexte 16"/>
          <p:cNvSpPr txBox="1"/>
          <p:nvPr/>
        </p:nvSpPr>
        <p:spPr>
          <a:xfrm>
            <a:off x="179512" y="1124744"/>
            <a:ext cx="8712968"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Statistiques et données économiques</a:t>
            </a:r>
            <a:endParaRPr lang="fr-FR" sz="2800" b="1" dirty="0">
              <a:solidFill>
                <a:srgbClr val="7E0000"/>
              </a:solidFill>
            </a:endParaRPr>
          </a:p>
        </p:txBody>
      </p:sp>
      <p:pic>
        <p:nvPicPr>
          <p:cNvPr id="7170" name="Picture 2" descr="C:\Users\MounirBG\Desktop\Capture2.PNG"/>
          <p:cNvPicPr>
            <a:picLocks noChangeAspect="1" noChangeArrowheads="1"/>
          </p:cNvPicPr>
          <p:nvPr/>
        </p:nvPicPr>
        <p:blipFill>
          <a:blip r:embed="rId2" cstate="print"/>
          <a:srcRect/>
          <a:stretch>
            <a:fillRect/>
          </a:stretch>
        </p:blipFill>
        <p:spPr bwMode="auto">
          <a:xfrm>
            <a:off x="179512" y="1676400"/>
            <a:ext cx="8712968" cy="405685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79512" y="6021288"/>
            <a:ext cx="684212" cy="593725"/>
            <a:chOff x="108743115" y="109286040"/>
            <a:chExt cx="466813" cy="534560"/>
          </a:xfrm>
        </p:grpSpPr>
        <p:sp>
          <p:nvSpPr>
            <p:cNvPr id="1028" name="Rectangle 4" hidden="1"/>
            <p:cNvSpPr>
              <a:spLocks noChangeArrowheads="1" noChangeShapeType="1"/>
            </p:cNvSpPr>
            <p:nvPr/>
          </p:nvSpPr>
          <p:spPr bwMode="auto">
            <a:xfrm>
              <a:off x="108743115" y="109286040"/>
              <a:ext cx="466813" cy="534560"/>
            </a:xfrm>
            <a:prstGeom prst="rect">
              <a:avLst/>
            </a:prstGeom>
            <a:solidFill>
              <a:srgbClr val="FFFFFF"/>
            </a:solidFill>
            <a:ln w="9525" algn="ctr">
              <a:noFill/>
              <a:round/>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29" name="Rectangle 5"/>
            <p:cNvSpPr>
              <a:spLocks noChangeArrowheads="1" noChangeShapeType="1"/>
            </p:cNvSpPr>
            <p:nvPr/>
          </p:nvSpPr>
          <p:spPr bwMode="auto">
            <a:xfrm>
              <a:off x="108743115" y="109286040"/>
              <a:ext cx="466813" cy="534560"/>
            </a:xfrm>
            <a:prstGeom prst="rect">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0" name="Rectangle 6"/>
            <p:cNvSpPr>
              <a:spLocks noChangeArrowheads="1" noChangeShapeType="1"/>
            </p:cNvSpPr>
            <p:nvPr/>
          </p:nvSpPr>
          <p:spPr bwMode="auto">
            <a:xfrm>
              <a:off x="108898716" y="109464223"/>
              <a:ext cx="155601" cy="178189"/>
            </a:xfrm>
            <a:prstGeom prst="rect">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1" name="AutoShape 7"/>
            <p:cNvSpPr>
              <a:spLocks noChangeArrowheads="1" noChangeShapeType="1"/>
            </p:cNvSpPr>
            <p:nvPr/>
          </p:nvSpPr>
          <p:spPr bwMode="auto">
            <a:xfrm>
              <a:off x="108743115" y="109286040"/>
              <a:ext cx="466813" cy="534560"/>
            </a:xfrm>
            <a:prstGeom prst="rtTriangle">
              <a:avLst/>
            </a:prstGeom>
            <a:solidFill>
              <a:srgbClr val="CC33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sp>
          <p:nvSpPr>
            <p:cNvPr id="1032" name="AutoShape 8"/>
            <p:cNvSpPr>
              <a:spLocks noChangeArrowheads="1" noChangeShapeType="1"/>
            </p:cNvSpPr>
            <p:nvPr/>
          </p:nvSpPr>
          <p:spPr bwMode="auto">
            <a:xfrm>
              <a:off x="108898716" y="109464223"/>
              <a:ext cx="155606" cy="178189"/>
            </a:xfrm>
            <a:prstGeom prst="rtTriangle">
              <a:avLst/>
            </a:prstGeom>
            <a:solidFill>
              <a:srgbClr val="330066"/>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fr-FR" dirty="0"/>
            </a:p>
          </p:txBody>
        </p:sp>
      </p:grpSp>
      <p:sp>
        <p:nvSpPr>
          <p:cNvPr id="1033" name="Text Box 9"/>
          <p:cNvSpPr txBox="1">
            <a:spLocks noChangeArrowheads="1" noChangeShapeType="1"/>
          </p:cNvSpPr>
          <p:nvPr/>
        </p:nvSpPr>
        <p:spPr bwMode="auto">
          <a:xfrm>
            <a:off x="971600" y="6021288"/>
            <a:ext cx="936104" cy="576833"/>
          </a:xfrm>
          <a:prstGeom prst="rect">
            <a:avLst/>
          </a:prstGeom>
          <a:noFill/>
          <a:ln w="0" algn="in">
            <a:noFill/>
            <a:miter lim="800000"/>
            <a:headEnd/>
            <a:tailEnd/>
          </a:ln>
          <a:effectLst/>
        </p:spPr>
        <p:txBody>
          <a:bodyPr vert="horz" wrap="square" lIns="18000" tIns="18000" rIns="18000" bIns="18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330066"/>
                </a:solidFill>
                <a:effectLst/>
                <a:latin typeface="Georgia" pitchFamily="18" charset="0"/>
                <a:cs typeface="Arial" pitchFamily="34" charset="0"/>
              </a:rPr>
              <a:t>M</a:t>
            </a:r>
            <a:r>
              <a:rPr kumimoji="0" lang="fr-FR" sz="4000" b="1" i="0" u="none" strike="noStrike" cap="none" normalizeH="0" baseline="0" dirty="0" smtClean="0">
                <a:ln>
                  <a:noFill/>
                </a:ln>
                <a:solidFill>
                  <a:srgbClr val="CC3300"/>
                </a:solidFill>
                <a:effectLst/>
                <a:latin typeface="Georgia" pitchFamily="18" charset="0"/>
                <a:cs typeface="Arial" pitchFamily="34" charset="0"/>
              </a:rPr>
              <a:t>C</a:t>
            </a:r>
            <a:endParaRPr kumimoji="0" lang="fr-FR" sz="4000" b="0" i="0" u="none" strike="noStrike" cap="none" normalizeH="0" baseline="0" dirty="0" smtClean="0">
              <a:ln>
                <a:noFill/>
              </a:ln>
              <a:solidFill>
                <a:schemeClr val="tx1"/>
              </a:solidFill>
              <a:effectLst/>
              <a:latin typeface="Georgia" pitchFamily="18" charset="0"/>
              <a:cs typeface="Arial" pitchFamily="34" charset="0"/>
            </a:endParaRPr>
          </a:p>
        </p:txBody>
      </p:sp>
      <p:cxnSp>
        <p:nvCxnSpPr>
          <p:cNvPr id="12" name="Connecteur droit 11"/>
          <p:cNvCxnSpPr/>
          <p:nvPr/>
        </p:nvCxnSpPr>
        <p:spPr>
          <a:xfrm>
            <a:off x="0" y="587727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Espace réservé du numéro de diapositive 14"/>
          <p:cNvSpPr>
            <a:spLocks noGrp="1"/>
          </p:cNvSpPr>
          <p:nvPr>
            <p:ph type="sldNum" sz="quarter" idx="12"/>
          </p:nvPr>
        </p:nvSpPr>
        <p:spPr/>
        <p:txBody>
          <a:bodyPr/>
          <a:lstStyle/>
          <a:p>
            <a:fld id="{5F5DCEA8-5F9B-4527-9A8C-6F85EFC3D922}" type="slidenum">
              <a:rPr lang="fr-FR" smtClean="0"/>
              <a:pPr/>
              <a:t>9</a:t>
            </a:fld>
            <a:endParaRPr lang="fr-FR"/>
          </a:p>
        </p:txBody>
      </p:sp>
      <p:sp>
        <p:nvSpPr>
          <p:cNvPr id="16" name="ZoneTexte 15"/>
          <p:cNvSpPr txBox="1"/>
          <p:nvPr/>
        </p:nvSpPr>
        <p:spPr>
          <a:xfrm>
            <a:off x="2123728" y="6093296"/>
            <a:ext cx="6840760"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Approches financieres de l’investissement</a:t>
            </a:r>
            <a:endParaRPr lang="fr-FR" sz="2800" b="1" dirty="0">
              <a:solidFill>
                <a:srgbClr val="7E0000"/>
              </a:solidFill>
            </a:endParaRPr>
          </a:p>
        </p:txBody>
      </p:sp>
      <p:sp>
        <p:nvSpPr>
          <p:cNvPr id="17" name="ZoneTexte 16"/>
          <p:cNvSpPr txBox="1"/>
          <p:nvPr/>
        </p:nvSpPr>
        <p:spPr>
          <a:xfrm>
            <a:off x="179512" y="836712"/>
            <a:ext cx="8712968"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2800" b="1" dirty="0" smtClean="0">
                <a:solidFill>
                  <a:schemeClr val="tx2">
                    <a:lumMod val="75000"/>
                  </a:schemeClr>
                </a:solidFill>
                <a:latin typeface="Andalus" pitchFamily="18" charset="-78"/>
                <a:cs typeface="Andalus" pitchFamily="18" charset="-78"/>
              </a:rPr>
              <a:t>Statistiques et données économiques</a:t>
            </a:r>
            <a:endParaRPr lang="fr-FR" sz="2800" b="1" dirty="0">
              <a:solidFill>
                <a:srgbClr val="7E0000"/>
              </a:solidFill>
            </a:endParaRPr>
          </a:p>
        </p:txBody>
      </p:sp>
      <p:sp>
        <p:nvSpPr>
          <p:cNvPr id="14" name="ZoneTexte 13"/>
          <p:cNvSpPr txBox="1"/>
          <p:nvPr/>
        </p:nvSpPr>
        <p:spPr>
          <a:xfrm>
            <a:off x="179512" y="1484784"/>
            <a:ext cx="8712968" cy="4278094"/>
          </a:xfrm>
          <a:prstGeom prst="rect">
            <a:avLst/>
          </a:prstGeom>
          <a:solidFill>
            <a:schemeClr val="accent2">
              <a:lumMod val="20000"/>
              <a:lumOff val="80000"/>
            </a:schemeClr>
          </a:solidFill>
          <a:ln>
            <a:solidFill>
              <a:schemeClr val="accent1"/>
            </a:solidFill>
          </a:ln>
        </p:spPr>
        <p:txBody>
          <a:bodyPr wrap="square" rtlCol="0">
            <a:spAutoFit/>
          </a:bodyPr>
          <a:lstStyle/>
          <a:p>
            <a:r>
              <a:rPr lang="fr-FR" sz="1600" dirty="0" smtClean="0">
                <a:latin typeface="Arial" pitchFamily="34" charset="0"/>
                <a:cs typeface="Arial" pitchFamily="34" charset="0"/>
              </a:rPr>
              <a:t>Citant une étude réalisée par l'Union des banques maghrébines (UBM), pour ce qui est du réseau bancaire, le Maroc arrive en tête avec 2.632 agences, suivi de l'Algérie (1.131 agences) et de la Tunisie (1.102), mais rapporté à la taille du marché, le réseau algérien reste le moins développé de la région. </a:t>
            </a:r>
            <a:br>
              <a:rPr lang="fr-FR" sz="1600" dirty="0" smtClean="0">
                <a:latin typeface="Arial" pitchFamily="34" charset="0"/>
                <a:cs typeface="Arial" pitchFamily="34" charset="0"/>
              </a:rPr>
            </a:br>
            <a:r>
              <a:rPr lang="fr-FR" sz="1600" dirty="0" smtClean="0">
                <a:latin typeface="Arial" pitchFamily="34" charset="0"/>
                <a:cs typeface="Arial" pitchFamily="34" charset="0"/>
              </a:rPr>
              <a:t/>
            </a:r>
            <a:br>
              <a:rPr lang="fr-FR" sz="1600" dirty="0" smtClean="0">
                <a:latin typeface="Arial" pitchFamily="34" charset="0"/>
                <a:cs typeface="Arial" pitchFamily="34" charset="0"/>
              </a:rPr>
            </a:br>
            <a:r>
              <a:rPr lang="fr-FR" sz="1600" dirty="0" smtClean="0">
                <a:latin typeface="Arial" pitchFamily="34" charset="0"/>
                <a:cs typeface="Arial" pitchFamily="34" charset="0"/>
              </a:rPr>
              <a:t>Concernant le taux de bancarisation, l'Algérie ne dispose que d'un point bancaire pour 25.000 habitants, contre un point bancaire pour 12.540 habitants au Maroc et 9.530 habitants pour la Tunisie, la norme internationale étant un point pour 8.000 habitants. </a:t>
            </a:r>
            <a:br>
              <a:rPr lang="fr-FR" sz="1600" dirty="0" smtClean="0">
                <a:latin typeface="Arial" pitchFamily="34" charset="0"/>
                <a:cs typeface="Arial" pitchFamily="34" charset="0"/>
              </a:rPr>
            </a:br>
            <a:r>
              <a:rPr lang="fr-FR" sz="1600" dirty="0" smtClean="0">
                <a:latin typeface="Arial" pitchFamily="34" charset="0"/>
                <a:cs typeface="Arial" pitchFamily="34" charset="0"/>
              </a:rPr>
              <a:t/>
            </a:r>
            <a:br>
              <a:rPr lang="fr-FR" sz="1600" dirty="0" smtClean="0">
                <a:latin typeface="Arial" pitchFamily="34" charset="0"/>
                <a:cs typeface="Arial" pitchFamily="34" charset="0"/>
              </a:rPr>
            </a:br>
            <a:r>
              <a:rPr lang="fr-FR" sz="1600" dirty="0" smtClean="0">
                <a:latin typeface="Arial" pitchFamily="34" charset="0"/>
                <a:cs typeface="Arial" pitchFamily="34" charset="0"/>
              </a:rPr>
              <a:t>L'étude souligne aussi que l'effectif par guichet en Algérie reste le plus élevé de la région, avec une moyenne de 28 agents, contre 24 en Libye, 22 en Mauritanie, 16 en Tunisie et seulement 11 au Maroc, notant que "la taille des effectifs par guichet se répercute inévitablement sur les performances de la banque". </a:t>
            </a:r>
            <a:br>
              <a:rPr lang="fr-FR" sz="1600" dirty="0" smtClean="0">
                <a:latin typeface="Arial" pitchFamily="34" charset="0"/>
                <a:cs typeface="Arial" pitchFamily="34" charset="0"/>
              </a:rPr>
            </a:br>
            <a:r>
              <a:rPr lang="fr-FR" sz="1600" dirty="0" smtClean="0">
                <a:latin typeface="Arial" pitchFamily="34" charset="0"/>
                <a:cs typeface="Arial" pitchFamily="34" charset="0"/>
              </a:rPr>
              <a:t/>
            </a:r>
            <a:br>
              <a:rPr lang="fr-FR" sz="1600" dirty="0" smtClean="0">
                <a:latin typeface="Arial" pitchFamily="34" charset="0"/>
                <a:cs typeface="Arial" pitchFamily="34" charset="0"/>
              </a:rPr>
            </a:br>
            <a:r>
              <a:rPr lang="fr-FR" sz="1600" dirty="0" smtClean="0">
                <a:latin typeface="Arial" pitchFamily="34" charset="0"/>
                <a:cs typeface="Arial" pitchFamily="34" charset="0"/>
              </a:rPr>
              <a:t>Pour ce qui est de l'octroi de crédits, il ressort de l'étude qu'il est le plus faible en Algérie, avec une moyenne de 53 pc, ce qui veut dire qu'une demande sur deux seulement est acceptée, signalant que ce taux se situe à 68 pc au Maroc et 96 pc en Tunisie. </a:t>
            </a:r>
            <a:endParaRPr lang="fr-FR" sz="1600" b="1" dirty="0">
              <a:solidFill>
                <a:srgbClr val="7E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4413</TotalTime>
  <Words>569</Words>
  <Application>Microsoft Office PowerPoint</Application>
  <PresentationFormat>Affichage à l'écran (4:3)</PresentationFormat>
  <Paragraphs>144</Paragraphs>
  <Slides>23</Slides>
  <Notes>0</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Débit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MOUNIR</dc:creator>
  <cp:lastModifiedBy>AHRASBUROTEC</cp:lastModifiedBy>
  <cp:revision>200</cp:revision>
  <dcterms:created xsi:type="dcterms:W3CDTF">2012-05-03T10:00:08Z</dcterms:created>
  <dcterms:modified xsi:type="dcterms:W3CDTF">2015-12-09T03:51:35Z</dcterms:modified>
</cp:coreProperties>
</file>