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2" r:id="rId3"/>
    <p:sldId id="289" r:id="rId4"/>
    <p:sldId id="270" r:id="rId5"/>
    <p:sldId id="309" r:id="rId6"/>
    <p:sldId id="290" r:id="rId7"/>
    <p:sldId id="291" r:id="rId8"/>
    <p:sldId id="272" r:id="rId9"/>
    <p:sldId id="273" r:id="rId10"/>
    <p:sldId id="293" r:id="rId11"/>
    <p:sldId id="274" r:id="rId12"/>
    <p:sldId id="306" r:id="rId13"/>
    <p:sldId id="307" r:id="rId14"/>
    <p:sldId id="310" r:id="rId15"/>
    <p:sldId id="311" r:id="rId16"/>
    <p:sldId id="312" r:id="rId17"/>
    <p:sldId id="313" r:id="rId18"/>
    <p:sldId id="314" r:id="rId19"/>
    <p:sldId id="315" r:id="rId20"/>
    <p:sldId id="305" r:id="rId21"/>
    <p:sldId id="257" r:id="rId22"/>
    <p:sldId id="288" r:id="rId23"/>
    <p:sldId id="316" r:id="rId24"/>
    <p:sldId id="31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E213B-C610-463E-8FF6-CA5F9C573FA1}" type="doc">
      <dgm:prSet loTypeId="urn:microsoft.com/office/officeart/2005/8/layout/venn1" loCatId="relationship" qsTypeId="urn:microsoft.com/office/officeart/2005/8/quickstyle/simple4" qsCatId="simple" csTypeId="urn:microsoft.com/office/officeart/2005/8/colors/accent1_2" csCatId="accent1" phldr="1"/>
      <dgm:spPr/>
    </dgm:pt>
    <dgm:pt modelId="{66C859E6-5D6B-4B3C-A35A-6D58FF764D5C}">
      <dgm:prSet phldrT="[Texte]" custT="1"/>
      <dgm:spPr/>
      <dgm:t>
        <a:bodyPr/>
        <a:lstStyle/>
        <a:p>
          <a:r>
            <a:rPr lang="fr-FR" sz="1800" b="1" dirty="0" smtClean="0"/>
            <a:t>Maitrise d’</a:t>
          </a:r>
          <a:r>
            <a:rPr lang="fr-FR" sz="1800" b="1" dirty="0" err="1" smtClean="0"/>
            <a:t>oeuvre</a:t>
          </a:r>
          <a:endParaRPr lang="fr-FR" sz="1800" b="1" dirty="0"/>
        </a:p>
      </dgm:t>
    </dgm:pt>
    <dgm:pt modelId="{E1F6D955-D2A0-4BA6-B8BF-A0A75697B818}" type="parTrans" cxnId="{2FB1629B-1D42-45D5-A5FF-2AB9CD63DB7E}">
      <dgm:prSet/>
      <dgm:spPr/>
      <dgm:t>
        <a:bodyPr/>
        <a:lstStyle/>
        <a:p>
          <a:endParaRPr lang="fr-FR" b="1"/>
        </a:p>
      </dgm:t>
    </dgm:pt>
    <dgm:pt modelId="{D2B0CE65-D436-49C7-8E9B-5EAE525C9797}" type="sibTrans" cxnId="{2FB1629B-1D42-45D5-A5FF-2AB9CD63DB7E}">
      <dgm:prSet/>
      <dgm:spPr/>
      <dgm:t>
        <a:bodyPr/>
        <a:lstStyle/>
        <a:p>
          <a:endParaRPr lang="fr-FR" b="1"/>
        </a:p>
      </dgm:t>
    </dgm:pt>
    <dgm:pt modelId="{00700B62-4BFD-4011-9D02-411EED310633}">
      <dgm:prSet phldrT="[Texte]" custT="1"/>
      <dgm:spPr/>
      <dgm:t>
        <a:bodyPr/>
        <a:lstStyle/>
        <a:p>
          <a:r>
            <a:rPr lang="fr-FR" sz="1800" b="1" dirty="0" smtClean="0"/>
            <a:t>Business plan &amp;  </a:t>
          </a:r>
          <a:r>
            <a:rPr lang="fr-FR" sz="1800" b="1" dirty="0" err="1" smtClean="0"/>
            <a:t>Financem-ent</a:t>
          </a:r>
          <a:endParaRPr lang="fr-FR" sz="1800" b="1" dirty="0"/>
        </a:p>
      </dgm:t>
    </dgm:pt>
    <dgm:pt modelId="{C7BB1366-1627-45CB-B999-A153C224DE94}" type="parTrans" cxnId="{5F658219-7FBB-4630-A2AE-B732A00BA418}">
      <dgm:prSet/>
      <dgm:spPr/>
      <dgm:t>
        <a:bodyPr/>
        <a:lstStyle/>
        <a:p>
          <a:endParaRPr lang="fr-FR" b="1"/>
        </a:p>
      </dgm:t>
    </dgm:pt>
    <dgm:pt modelId="{CFF3E0D6-CCB2-488B-9BF5-761E9FB979BA}" type="sibTrans" cxnId="{5F658219-7FBB-4630-A2AE-B732A00BA418}">
      <dgm:prSet/>
      <dgm:spPr/>
      <dgm:t>
        <a:bodyPr/>
        <a:lstStyle/>
        <a:p>
          <a:endParaRPr lang="fr-FR" b="1"/>
        </a:p>
      </dgm:t>
    </dgm:pt>
    <dgm:pt modelId="{FC47CFD1-C7E9-4AEF-A3FD-D42697DD414D}">
      <dgm:prSet phldrT="[Texte]" custT="1"/>
      <dgm:spPr/>
      <dgm:t>
        <a:bodyPr/>
        <a:lstStyle/>
        <a:p>
          <a:r>
            <a:rPr lang="fr-FR" sz="1800" b="1" dirty="0" smtClean="0"/>
            <a:t>Faisabilité technique</a:t>
          </a:r>
          <a:endParaRPr lang="fr-FR" sz="1800" b="1" dirty="0"/>
        </a:p>
      </dgm:t>
    </dgm:pt>
    <dgm:pt modelId="{A0DA7B1F-7422-4E85-8033-D6B7A93F14F2}" type="parTrans" cxnId="{14AD21AA-F93F-4009-A19D-65D6BFA51D7B}">
      <dgm:prSet/>
      <dgm:spPr/>
      <dgm:t>
        <a:bodyPr/>
        <a:lstStyle/>
        <a:p>
          <a:endParaRPr lang="fr-FR" b="1"/>
        </a:p>
      </dgm:t>
    </dgm:pt>
    <dgm:pt modelId="{4B9798E0-9CD8-43EB-91FE-AB62C5213219}" type="sibTrans" cxnId="{14AD21AA-F93F-4009-A19D-65D6BFA51D7B}">
      <dgm:prSet/>
      <dgm:spPr/>
      <dgm:t>
        <a:bodyPr/>
        <a:lstStyle/>
        <a:p>
          <a:endParaRPr lang="fr-FR" b="1"/>
        </a:p>
      </dgm:t>
    </dgm:pt>
    <dgm:pt modelId="{B5F3E970-4A7C-4A36-BA8A-B089525399EF}">
      <dgm:prSet custT="1"/>
      <dgm:spPr/>
      <dgm:t>
        <a:bodyPr/>
        <a:lstStyle/>
        <a:p>
          <a:r>
            <a:rPr lang="fr-FR" sz="1800" b="1" dirty="0" smtClean="0"/>
            <a:t>Ressources humaines</a:t>
          </a:r>
          <a:endParaRPr lang="fr-FR" sz="1800" b="1" dirty="0"/>
        </a:p>
      </dgm:t>
    </dgm:pt>
    <dgm:pt modelId="{B41D522E-78F5-4810-951D-26BA23603C77}" type="parTrans" cxnId="{5D4BF578-B440-4FBC-80FF-DB8A485376C3}">
      <dgm:prSet/>
      <dgm:spPr/>
      <dgm:t>
        <a:bodyPr/>
        <a:lstStyle/>
        <a:p>
          <a:endParaRPr lang="fr-FR" b="1"/>
        </a:p>
      </dgm:t>
    </dgm:pt>
    <dgm:pt modelId="{A1244ED2-34CE-48E1-800B-15272B90FDA9}" type="sibTrans" cxnId="{5D4BF578-B440-4FBC-80FF-DB8A485376C3}">
      <dgm:prSet/>
      <dgm:spPr/>
      <dgm:t>
        <a:bodyPr/>
        <a:lstStyle/>
        <a:p>
          <a:endParaRPr lang="fr-FR" b="1"/>
        </a:p>
      </dgm:t>
    </dgm:pt>
    <dgm:pt modelId="{3D1115FC-7ACC-4143-B413-6F6CDD460771}" type="pres">
      <dgm:prSet presAssocID="{197E213B-C610-463E-8FF6-CA5F9C573FA1}" presName="compositeShape" presStyleCnt="0">
        <dgm:presLayoutVars>
          <dgm:chMax val="7"/>
          <dgm:dir/>
          <dgm:resizeHandles val="exact"/>
        </dgm:presLayoutVars>
      </dgm:prSet>
      <dgm:spPr/>
    </dgm:pt>
    <dgm:pt modelId="{7956F425-99D9-48B1-82E3-2E65C899C6EF}" type="pres">
      <dgm:prSet presAssocID="{66C859E6-5D6B-4B3C-A35A-6D58FF764D5C}" presName="circ1" presStyleLbl="vennNode1" presStyleIdx="0" presStyleCnt="4"/>
      <dgm:spPr/>
      <dgm:t>
        <a:bodyPr/>
        <a:lstStyle/>
        <a:p>
          <a:endParaRPr lang="fr-FR"/>
        </a:p>
      </dgm:t>
    </dgm:pt>
    <dgm:pt modelId="{3A0C3929-EA4C-4B87-B162-1AC96C8F54D9}" type="pres">
      <dgm:prSet presAssocID="{66C859E6-5D6B-4B3C-A35A-6D58FF764D5C}" presName="circ1Tx" presStyleLbl="revTx" presStyleIdx="0" presStyleCnt="0">
        <dgm:presLayoutVars>
          <dgm:chMax val="0"/>
          <dgm:chPref val="0"/>
          <dgm:bulletEnabled val="1"/>
        </dgm:presLayoutVars>
      </dgm:prSet>
      <dgm:spPr/>
      <dgm:t>
        <a:bodyPr/>
        <a:lstStyle/>
        <a:p>
          <a:endParaRPr lang="fr-FR"/>
        </a:p>
      </dgm:t>
    </dgm:pt>
    <dgm:pt modelId="{F9E166BF-3815-4996-979E-910565F53CF2}" type="pres">
      <dgm:prSet presAssocID="{00700B62-4BFD-4011-9D02-411EED310633}" presName="circ2" presStyleLbl="vennNode1" presStyleIdx="1" presStyleCnt="4"/>
      <dgm:spPr/>
      <dgm:t>
        <a:bodyPr/>
        <a:lstStyle/>
        <a:p>
          <a:endParaRPr lang="fr-FR"/>
        </a:p>
      </dgm:t>
    </dgm:pt>
    <dgm:pt modelId="{A6291C05-2AC5-47AD-9A4F-56B588549503}" type="pres">
      <dgm:prSet presAssocID="{00700B62-4BFD-4011-9D02-411EED310633}" presName="circ2Tx" presStyleLbl="revTx" presStyleIdx="0" presStyleCnt="0">
        <dgm:presLayoutVars>
          <dgm:chMax val="0"/>
          <dgm:chPref val="0"/>
          <dgm:bulletEnabled val="1"/>
        </dgm:presLayoutVars>
      </dgm:prSet>
      <dgm:spPr/>
      <dgm:t>
        <a:bodyPr/>
        <a:lstStyle/>
        <a:p>
          <a:endParaRPr lang="fr-FR"/>
        </a:p>
      </dgm:t>
    </dgm:pt>
    <dgm:pt modelId="{26023607-53BB-46EF-A991-EC235A6AB334}" type="pres">
      <dgm:prSet presAssocID="{B5F3E970-4A7C-4A36-BA8A-B089525399EF}" presName="circ3" presStyleLbl="vennNode1" presStyleIdx="2" presStyleCnt="4"/>
      <dgm:spPr/>
      <dgm:t>
        <a:bodyPr/>
        <a:lstStyle/>
        <a:p>
          <a:endParaRPr lang="fr-FR"/>
        </a:p>
      </dgm:t>
    </dgm:pt>
    <dgm:pt modelId="{993520B8-267D-4B5A-BDE1-E41E4E92021A}" type="pres">
      <dgm:prSet presAssocID="{B5F3E970-4A7C-4A36-BA8A-B089525399EF}" presName="circ3Tx" presStyleLbl="revTx" presStyleIdx="0" presStyleCnt="0">
        <dgm:presLayoutVars>
          <dgm:chMax val="0"/>
          <dgm:chPref val="0"/>
          <dgm:bulletEnabled val="1"/>
        </dgm:presLayoutVars>
      </dgm:prSet>
      <dgm:spPr/>
      <dgm:t>
        <a:bodyPr/>
        <a:lstStyle/>
        <a:p>
          <a:endParaRPr lang="fr-FR"/>
        </a:p>
      </dgm:t>
    </dgm:pt>
    <dgm:pt modelId="{AD59A83B-A4BC-4B04-9C9F-EFF66397FBCD}" type="pres">
      <dgm:prSet presAssocID="{FC47CFD1-C7E9-4AEF-A3FD-D42697DD414D}" presName="circ4" presStyleLbl="vennNode1" presStyleIdx="3" presStyleCnt="4"/>
      <dgm:spPr/>
      <dgm:t>
        <a:bodyPr/>
        <a:lstStyle/>
        <a:p>
          <a:endParaRPr lang="fr-FR"/>
        </a:p>
      </dgm:t>
    </dgm:pt>
    <dgm:pt modelId="{BBE3D8FF-3B85-4F71-8CB2-442984245337}" type="pres">
      <dgm:prSet presAssocID="{FC47CFD1-C7E9-4AEF-A3FD-D42697DD414D}" presName="circ4Tx" presStyleLbl="revTx" presStyleIdx="0" presStyleCnt="0">
        <dgm:presLayoutVars>
          <dgm:chMax val="0"/>
          <dgm:chPref val="0"/>
          <dgm:bulletEnabled val="1"/>
        </dgm:presLayoutVars>
      </dgm:prSet>
      <dgm:spPr/>
      <dgm:t>
        <a:bodyPr/>
        <a:lstStyle/>
        <a:p>
          <a:endParaRPr lang="fr-FR"/>
        </a:p>
      </dgm:t>
    </dgm:pt>
  </dgm:ptLst>
  <dgm:cxnLst>
    <dgm:cxn modelId="{5D4BF578-B440-4FBC-80FF-DB8A485376C3}" srcId="{197E213B-C610-463E-8FF6-CA5F9C573FA1}" destId="{B5F3E970-4A7C-4A36-BA8A-B089525399EF}" srcOrd="2" destOrd="0" parTransId="{B41D522E-78F5-4810-951D-26BA23603C77}" sibTransId="{A1244ED2-34CE-48E1-800B-15272B90FDA9}"/>
    <dgm:cxn modelId="{E10B59D9-4F40-4B69-B81F-7316887906EB}" type="presOf" srcId="{00700B62-4BFD-4011-9D02-411EED310633}" destId="{F9E166BF-3815-4996-979E-910565F53CF2}" srcOrd="0" destOrd="0" presId="urn:microsoft.com/office/officeart/2005/8/layout/venn1"/>
    <dgm:cxn modelId="{EFF8ABED-F80B-4D6B-8724-E6ED843BA5D1}" type="presOf" srcId="{FC47CFD1-C7E9-4AEF-A3FD-D42697DD414D}" destId="{BBE3D8FF-3B85-4F71-8CB2-442984245337}" srcOrd="1" destOrd="0" presId="urn:microsoft.com/office/officeart/2005/8/layout/venn1"/>
    <dgm:cxn modelId="{B784B8EE-E201-4DEF-80B6-8AFB88E8F972}" type="presOf" srcId="{FC47CFD1-C7E9-4AEF-A3FD-D42697DD414D}" destId="{AD59A83B-A4BC-4B04-9C9F-EFF66397FBCD}" srcOrd="0" destOrd="0" presId="urn:microsoft.com/office/officeart/2005/8/layout/venn1"/>
    <dgm:cxn modelId="{5F658219-7FBB-4630-A2AE-B732A00BA418}" srcId="{197E213B-C610-463E-8FF6-CA5F9C573FA1}" destId="{00700B62-4BFD-4011-9D02-411EED310633}" srcOrd="1" destOrd="0" parTransId="{C7BB1366-1627-45CB-B999-A153C224DE94}" sibTransId="{CFF3E0D6-CCB2-488B-9BF5-761E9FB979BA}"/>
    <dgm:cxn modelId="{B781290E-5D7E-4066-AD91-61582C90AFB2}" type="presOf" srcId="{B5F3E970-4A7C-4A36-BA8A-B089525399EF}" destId="{26023607-53BB-46EF-A991-EC235A6AB334}" srcOrd="0" destOrd="0" presId="urn:microsoft.com/office/officeart/2005/8/layout/venn1"/>
    <dgm:cxn modelId="{3DF17680-FE03-4F91-A040-4B5095E5AC3C}" type="presOf" srcId="{66C859E6-5D6B-4B3C-A35A-6D58FF764D5C}" destId="{7956F425-99D9-48B1-82E3-2E65C899C6EF}" srcOrd="0" destOrd="0" presId="urn:microsoft.com/office/officeart/2005/8/layout/venn1"/>
    <dgm:cxn modelId="{2FD4D23B-D4C3-4422-91C5-86B93C1B9219}" type="presOf" srcId="{197E213B-C610-463E-8FF6-CA5F9C573FA1}" destId="{3D1115FC-7ACC-4143-B413-6F6CDD460771}" srcOrd="0" destOrd="0" presId="urn:microsoft.com/office/officeart/2005/8/layout/venn1"/>
    <dgm:cxn modelId="{2FB1629B-1D42-45D5-A5FF-2AB9CD63DB7E}" srcId="{197E213B-C610-463E-8FF6-CA5F9C573FA1}" destId="{66C859E6-5D6B-4B3C-A35A-6D58FF764D5C}" srcOrd="0" destOrd="0" parTransId="{E1F6D955-D2A0-4BA6-B8BF-A0A75697B818}" sibTransId="{D2B0CE65-D436-49C7-8E9B-5EAE525C9797}"/>
    <dgm:cxn modelId="{14AD21AA-F93F-4009-A19D-65D6BFA51D7B}" srcId="{197E213B-C610-463E-8FF6-CA5F9C573FA1}" destId="{FC47CFD1-C7E9-4AEF-A3FD-D42697DD414D}" srcOrd="3" destOrd="0" parTransId="{A0DA7B1F-7422-4E85-8033-D6B7A93F14F2}" sibTransId="{4B9798E0-9CD8-43EB-91FE-AB62C5213219}"/>
    <dgm:cxn modelId="{15F5A7A0-97EF-46D4-9981-4F8930FDB847}" type="presOf" srcId="{66C859E6-5D6B-4B3C-A35A-6D58FF764D5C}" destId="{3A0C3929-EA4C-4B87-B162-1AC96C8F54D9}" srcOrd="1" destOrd="0" presId="urn:microsoft.com/office/officeart/2005/8/layout/venn1"/>
    <dgm:cxn modelId="{3EEF6728-BD9C-4779-BDBC-B39E202EE080}" type="presOf" srcId="{B5F3E970-4A7C-4A36-BA8A-B089525399EF}" destId="{993520B8-267D-4B5A-BDE1-E41E4E92021A}" srcOrd="1" destOrd="0" presId="urn:microsoft.com/office/officeart/2005/8/layout/venn1"/>
    <dgm:cxn modelId="{22FB70B1-A8C9-4B52-B207-735D0BC0E782}" type="presOf" srcId="{00700B62-4BFD-4011-9D02-411EED310633}" destId="{A6291C05-2AC5-47AD-9A4F-56B588549503}" srcOrd="1" destOrd="0" presId="urn:microsoft.com/office/officeart/2005/8/layout/venn1"/>
    <dgm:cxn modelId="{6F3C3CD1-1B10-4F29-A497-0051F6EE3D58}" type="presParOf" srcId="{3D1115FC-7ACC-4143-B413-6F6CDD460771}" destId="{7956F425-99D9-48B1-82E3-2E65C899C6EF}" srcOrd="0" destOrd="0" presId="urn:microsoft.com/office/officeart/2005/8/layout/venn1"/>
    <dgm:cxn modelId="{97A1A005-02EA-4103-9694-95DD29F317F1}" type="presParOf" srcId="{3D1115FC-7ACC-4143-B413-6F6CDD460771}" destId="{3A0C3929-EA4C-4B87-B162-1AC96C8F54D9}" srcOrd="1" destOrd="0" presId="urn:microsoft.com/office/officeart/2005/8/layout/venn1"/>
    <dgm:cxn modelId="{52A8620F-4539-4362-9984-91D0958B9479}" type="presParOf" srcId="{3D1115FC-7ACC-4143-B413-6F6CDD460771}" destId="{F9E166BF-3815-4996-979E-910565F53CF2}" srcOrd="2" destOrd="0" presId="urn:microsoft.com/office/officeart/2005/8/layout/venn1"/>
    <dgm:cxn modelId="{2D3BE229-0EED-44DF-AFFD-076EEAB9912C}" type="presParOf" srcId="{3D1115FC-7ACC-4143-B413-6F6CDD460771}" destId="{A6291C05-2AC5-47AD-9A4F-56B588549503}" srcOrd="3" destOrd="0" presId="urn:microsoft.com/office/officeart/2005/8/layout/venn1"/>
    <dgm:cxn modelId="{5733C2F8-233C-4983-BA1E-3C7FB9F7DB92}" type="presParOf" srcId="{3D1115FC-7ACC-4143-B413-6F6CDD460771}" destId="{26023607-53BB-46EF-A991-EC235A6AB334}" srcOrd="4" destOrd="0" presId="urn:microsoft.com/office/officeart/2005/8/layout/venn1"/>
    <dgm:cxn modelId="{0309B904-A127-49BA-989B-0AF7768AB5B8}" type="presParOf" srcId="{3D1115FC-7ACC-4143-B413-6F6CDD460771}" destId="{993520B8-267D-4B5A-BDE1-E41E4E92021A}" srcOrd="5" destOrd="0" presId="urn:microsoft.com/office/officeart/2005/8/layout/venn1"/>
    <dgm:cxn modelId="{94BA433C-0533-456E-97C9-1BEC286B124C}" type="presParOf" srcId="{3D1115FC-7ACC-4143-B413-6F6CDD460771}" destId="{AD59A83B-A4BC-4B04-9C9F-EFF66397FBCD}" srcOrd="6" destOrd="0" presId="urn:microsoft.com/office/officeart/2005/8/layout/venn1"/>
    <dgm:cxn modelId="{C79F5364-A00F-4D97-A0DE-C4B3C828C764}" type="presParOf" srcId="{3D1115FC-7ACC-4143-B413-6F6CDD460771}" destId="{BBE3D8FF-3B85-4F71-8CB2-442984245337}"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6F425-99D9-48B1-82E3-2E65C899C6EF}">
      <dsp:nvSpPr>
        <dsp:cNvPr id="0" name=""/>
        <dsp:cNvSpPr/>
      </dsp:nvSpPr>
      <dsp:spPr>
        <a:xfrm>
          <a:off x="2869271" y="51752"/>
          <a:ext cx="2691141" cy="2691141"/>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FR" sz="1800" b="1" kern="1200" dirty="0" smtClean="0"/>
            <a:t>Maitrise d’</a:t>
          </a:r>
          <a:r>
            <a:rPr lang="fr-FR" sz="1800" b="1" kern="1200" dirty="0" err="1" smtClean="0"/>
            <a:t>oeuvre</a:t>
          </a:r>
          <a:endParaRPr lang="fr-FR" sz="1800" b="1" kern="1200" dirty="0"/>
        </a:p>
      </dsp:txBody>
      <dsp:txXfrm>
        <a:off x="3179787" y="414021"/>
        <a:ext cx="2070108" cy="853919"/>
      </dsp:txXfrm>
    </dsp:sp>
    <dsp:sp modelId="{F9E166BF-3815-4996-979E-910565F53CF2}">
      <dsp:nvSpPr>
        <dsp:cNvPr id="0" name=""/>
        <dsp:cNvSpPr/>
      </dsp:nvSpPr>
      <dsp:spPr>
        <a:xfrm>
          <a:off x="4059583" y="1242065"/>
          <a:ext cx="2691141" cy="2691141"/>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FR" sz="1800" b="1" kern="1200" dirty="0" smtClean="0"/>
            <a:t>Business plan &amp;  </a:t>
          </a:r>
          <a:r>
            <a:rPr lang="fr-FR" sz="1800" b="1" kern="1200" dirty="0" err="1" smtClean="0"/>
            <a:t>Financem-ent</a:t>
          </a:r>
          <a:endParaRPr lang="fr-FR" sz="1800" b="1" kern="1200" dirty="0"/>
        </a:p>
      </dsp:txBody>
      <dsp:txXfrm>
        <a:off x="5508659" y="1552581"/>
        <a:ext cx="1035054" cy="2070108"/>
      </dsp:txXfrm>
    </dsp:sp>
    <dsp:sp modelId="{26023607-53BB-46EF-A991-EC235A6AB334}">
      <dsp:nvSpPr>
        <dsp:cNvPr id="0" name=""/>
        <dsp:cNvSpPr/>
      </dsp:nvSpPr>
      <dsp:spPr>
        <a:xfrm>
          <a:off x="2869271" y="2432377"/>
          <a:ext cx="2691141" cy="2691141"/>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FR" sz="1800" b="1" kern="1200" dirty="0" smtClean="0"/>
            <a:t>Ressources humaines</a:t>
          </a:r>
          <a:endParaRPr lang="fr-FR" sz="1800" b="1" kern="1200" dirty="0"/>
        </a:p>
      </dsp:txBody>
      <dsp:txXfrm>
        <a:off x="3179787" y="3907330"/>
        <a:ext cx="2070108" cy="853919"/>
      </dsp:txXfrm>
    </dsp:sp>
    <dsp:sp modelId="{AD59A83B-A4BC-4B04-9C9F-EFF66397FBCD}">
      <dsp:nvSpPr>
        <dsp:cNvPr id="0" name=""/>
        <dsp:cNvSpPr/>
      </dsp:nvSpPr>
      <dsp:spPr>
        <a:xfrm>
          <a:off x="1678958" y="1242065"/>
          <a:ext cx="2691141" cy="2691141"/>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FR" sz="1800" b="1" kern="1200" dirty="0" smtClean="0"/>
            <a:t>Faisabilité technique</a:t>
          </a:r>
          <a:endParaRPr lang="fr-FR" sz="1800" b="1" kern="1200" dirty="0"/>
        </a:p>
      </dsp:txBody>
      <dsp:txXfrm>
        <a:off x="1885969" y="1552581"/>
        <a:ext cx="1035054" cy="20701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E7A0D-8A14-40FC-ACCE-14397B517DC6}" type="datetimeFigureOut">
              <a:rPr lang="fr-FR" smtClean="0"/>
              <a:t>13/12/2015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A1FB51-7F06-492A-BA83-9295AB10DCBE}" type="slidenum">
              <a:rPr lang="fr-FR" smtClean="0"/>
              <a:t>‹N°›</a:t>
            </a:fld>
            <a:endParaRPr lang="fr-FR"/>
          </a:p>
        </p:txBody>
      </p:sp>
    </p:spTree>
    <p:extLst>
      <p:ext uri="{BB962C8B-B14F-4D97-AF65-F5344CB8AC3E}">
        <p14:creationId xmlns:p14="http://schemas.microsoft.com/office/powerpoint/2010/main" val="80522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A1FB51-7F06-492A-BA83-9295AB10DCBE}" type="slidenum">
              <a:rPr lang="fr-FR" smtClean="0"/>
              <a:t>1</a:t>
            </a:fld>
            <a:endParaRPr lang="fr-FR"/>
          </a:p>
        </p:txBody>
      </p:sp>
    </p:spTree>
    <p:extLst>
      <p:ext uri="{BB962C8B-B14F-4D97-AF65-F5344CB8AC3E}">
        <p14:creationId xmlns:p14="http://schemas.microsoft.com/office/powerpoint/2010/main" val="322342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F4B868F-1096-4CC6-B201-C63F695B9E54}" type="slidenum">
              <a:rPr lang="fr-FR" smtClean="0"/>
              <a:pPr/>
              <a:t>12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F4B868F-1096-4CC6-B201-C63F695B9E54}" type="slidenum">
              <a:rPr lang="fr-FR" smtClean="0"/>
              <a:pPr/>
              <a:t>13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2950FB4-E614-4F1E-A353-BFFA9468C329}" type="slidenum">
              <a:rPr lang="zh-TW" altLang="en-US" smtClean="0">
                <a:latin typeface="Arial" pitchFamily="34" charset="0"/>
              </a:rPr>
              <a:pPr/>
              <a:t>15</a:t>
            </a:fld>
            <a:endParaRPr lang="en-US" altLang="zh-TW"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zh-TW" altLang="en-US" smtClean="0">
              <a:latin typeface="Arial" pitchFamily="34" charset="0"/>
            </a:endParaRPr>
          </a:p>
        </p:txBody>
      </p:sp>
      <p:sp>
        <p:nvSpPr>
          <p:cNvPr id="118789" name="Espace réservé du pied de page 4"/>
          <p:cNvSpPr>
            <a:spLocks noGrp="1"/>
          </p:cNvSpPr>
          <p:nvPr>
            <p:ph type="ftr" sz="quarter" idx="4"/>
          </p:nvPr>
        </p:nvSpPr>
        <p:spPr>
          <a:noFill/>
        </p:spPr>
        <p:txBody>
          <a:bodyPr/>
          <a:lstStyle/>
          <a:p>
            <a:r>
              <a:rPr lang="en-US" altLang="zh-TW" smtClean="0">
                <a:latin typeface="Arial" pitchFamily="34" charset="0"/>
              </a:rPr>
              <a:t>SARL I.V.Pme-Est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7A2AE87-8E1B-43B1-9910-268F24625F24}" type="slidenum">
              <a:rPr lang="zh-TW" altLang="en-US" smtClean="0">
                <a:latin typeface="Arial" pitchFamily="34" charset="0"/>
              </a:rPr>
              <a:pPr/>
              <a:t>16</a:t>
            </a:fld>
            <a:endParaRPr lang="en-US" altLang="zh-TW" smtClean="0">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zh-TW" altLang="en-US" smtClean="0">
              <a:latin typeface="Arial" pitchFamily="34" charset="0"/>
            </a:endParaRPr>
          </a:p>
        </p:txBody>
      </p:sp>
      <p:sp>
        <p:nvSpPr>
          <p:cNvPr id="119813" name="Espace réservé du pied de page 4"/>
          <p:cNvSpPr>
            <a:spLocks noGrp="1"/>
          </p:cNvSpPr>
          <p:nvPr>
            <p:ph type="ftr" sz="quarter" idx="4"/>
          </p:nvPr>
        </p:nvSpPr>
        <p:spPr>
          <a:noFill/>
        </p:spPr>
        <p:txBody>
          <a:bodyPr/>
          <a:lstStyle/>
          <a:p>
            <a:r>
              <a:rPr lang="en-US" altLang="zh-TW" smtClean="0">
                <a:latin typeface="Arial" pitchFamily="34" charset="0"/>
              </a:rPr>
              <a:t>SARL I.V.Pme-Est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F4B868F-1096-4CC6-B201-C63F695B9E54}" type="slidenum">
              <a:rPr lang="fr-FR" smtClean="0"/>
              <a:pPr/>
              <a:t>17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F4B868F-1096-4CC6-B201-C63F695B9E54}" type="slidenum">
              <a:rPr lang="fr-FR" smtClean="0"/>
              <a:pPr/>
              <a:t>18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F4B868F-1096-4CC6-B201-C63F695B9E54}" type="slidenum">
              <a:rPr lang="fr-FR" smtClean="0"/>
              <a:pPr/>
              <a:t>19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xfrm>
            <a:off x="1296988" y="801688"/>
            <a:ext cx="4267200" cy="3201987"/>
          </a:xfrm>
          <a:ln/>
        </p:spPr>
      </p:sp>
      <p:sp>
        <p:nvSpPr>
          <p:cNvPr id="52227" name="Espace réservé des commentaires 2"/>
          <p:cNvSpPr>
            <a:spLocks noGrp="1"/>
          </p:cNvSpPr>
          <p:nvPr>
            <p:ph type="body" idx="1"/>
          </p:nvPr>
        </p:nvSpPr>
        <p:spPr bwMode="auto">
          <a:xfrm>
            <a:off x="686120" y="4342991"/>
            <a:ext cx="5485761" cy="41160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52228" name="Espace réservé du numéro de diapositive 3"/>
          <p:cNvSpPr>
            <a:spLocks noGrp="1"/>
          </p:cNvSpPr>
          <p:nvPr>
            <p:ph type="sldNum" sz="quarter" idx="4294967295"/>
          </p:nvPr>
        </p:nvSpPr>
        <p:spPr bwMode="auto">
          <a:xfrm>
            <a:off x="3884817" y="8685983"/>
            <a:ext cx="2972119" cy="4559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i="1">
                <a:solidFill>
                  <a:schemeClr val="tx1"/>
                </a:solidFill>
                <a:latin typeface="Arial" pitchFamily="34" charset="0"/>
              </a:defRPr>
            </a:lvl1pPr>
            <a:lvl2pPr marL="742950" indent="-285750" eaLnBrk="0" hangingPunct="0">
              <a:defRPr sz="1500" i="1">
                <a:solidFill>
                  <a:schemeClr val="tx1"/>
                </a:solidFill>
                <a:latin typeface="Arial" pitchFamily="34" charset="0"/>
              </a:defRPr>
            </a:lvl2pPr>
            <a:lvl3pPr marL="1143000" indent="-228600" eaLnBrk="0" hangingPunct="0">
              <a:defRPr sz="1500" i="1">
                <a:solidFill>
                  <a:schemeClr val="tx1"/>
                </a:solidFill>
                <a:latin typeface="Arial" pitchFamily="34" charset="0"/>
              </a:defRPr>
            </a:lvl3pPr>
            <a:lvl4pPr marL="1600200" indent="-228600" eaLnBrk="0" hangingPunct="0">
              <a:defRPr sz="1500" i="1">
                <a:solidFill>
                  <a:schemeClr val="tx1"/>
                </a:solidFill>
                <a:latin typeface="Arial" pitchFamily="34" charset="0"/>
              </a:defRPr>
            </a:lvl4pPr>
            <a:lvl5pPr marL="2057400" indent="-228600" eaLnBrk="0" hangingPunct="0">
              <a:defRPr sz="1500" i="1">
                <a:solidFill>
                  <a:schemeClr val="tx1"/>
                </a:solidFill>
                <a:latin typeface="Arial" pitchFamily="34" charset="0"/>
              </a:defRPr>
            </a:lvl5pPr>
            <a:lvl6pPr marL="2514600" indent="-228600" algn="ctr" eaLnBrk="0" fontAlgn="base" hangingPunct="0">
              <a:spcBef>
                <a:spcPct val="0"/>
              </a:spcBef>
              <a:spcAft>
                <a:spcPct val="0"/>
              </a:spcAft>
              <a:defRPr sz="1500" i="1">
                <a:solidFill>
                  <a:schemeClr val="tx1"/>
                </a:solidFill>
                <a:latin typeface="Arial" pitchFamily="34" charset="0"/>
              </a:defRPr>
            </a:lvl6pPr>
            <a:lvl7pPr marL="2971800" indent="-228600" algn="ctr" eaLnBrk="0" fontAlgn="base" hangingPunct="0">
              <a:spcBef>
                <a:spcPct val="0"/>
              </a:spcBef>
              <a:spcAft>
                <a:spcPct val="0"/>
              </a:spcAft>
              <a:defRPr sz="1500" i="1">
                <a:solidFill>
                  <a:schemeClr val="tx1"/>
                </a:solidFill>
                <a:latin typeface="Arial" pitchFamily="34" charset="0"/>
              </a:defRPr>
            </a:lvl7pPr>
            <a:lvl8pPr marL="3429000" indent="-228600" algn="ctr" eaLnBrk="0" fontAlgn="base" hangingPunct="0">
              <a:spcBef>
                <a:spcPct val="0"/>
              </a:spcBef>
              <a:spcAft>
                <a:spcPct val="0"/>
              </a:spcAft>
              <a:defRPr sz="1500" i="1">
                <a:solidFill>
                  <a:schemeClr val="tx1"/>
                </a:solidFill>
                <a:latin typeface="Arial" pitchFamily="34" charset="0"/>
              </a:defRPr>
            </a:lvl8pPr>
            <a:lvl9pPr marL="3886200" indent="-228600" algn="ctr" eaLnBrk="0" fontAlgn="base" hangingPunct="0">
              <a:spcBef>
                <a:spcPct val="0"/>
              </a:spcBef>
              <a:spcAft>
                <a:spcPct val="0"/>
              </a:spcAft>
              <a:defRPr sz="1500" i="1">
                <a:solidFill>
                  <a:schemeClr val="tx1"/>
                </a:solidFill>
                <a:latin typeface="Arial" pitchFamily="34" charset="0"/>
              </a:defRPr>
            </a:lvl9pPr>
          </a:lstStyle>
          <a:p>
            <a:pPr eaLnBrk="1" hangingPunct="1"/>
            <a:fld id="{85437957-0B3F-4E0C-BEB2-9A66EAD54E13}" type="slidenum">
              <a:rPr lang="fr-FR"/>
              <a:pPr eaLnBrk="1" hangingPunct="1"/>
              <a:t>24</a:t>
            </a:fld>
            <a:endParaRPr lang="fr-FR"/>
          </a:p>
        </p:txBody>
      </p:sp>
      <p:sp>
        <p:nvSpPr>
          <p:cNvPr id="52229" name="Espace réservé de la date 4"/>
          <p:cNvSpPr>
            <a:spLocks noGrp="1"/>
          </p:cNvSpPr>
          <p:nvPr>
            <p:ph type="dt" sz="quarter" idx="4294967295"/>
          </p:nvPr>
        </p:nvSpPr>
        <p:spPr bwMode="auto">
          <a:xfrm>
            <a:off x="3884817" y="0"/>
            <a:ext cx="2972119" cy="4580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i="1">
                <a:solidFill>
                  <a:schemeClr val="tx1"/>
                </a:solidFill>
                <a:latin typeface="Arial" pitchFamily="34" charset="0"/>
              </a:defRPr>
            </a:lvl1pPr>
            <a:lvl2pPr marL="742950" indent="-285750" eaLnBrk="0" hangingPunct="0">
              <a:defRPr sz="1500" i="1">
                <a:solidFill>
                  <a:schemeClr val="tx1"/>
                </a:solidFill>
                <a:latin typeface="Arial" pitchFamily="34" charset="0"/>
              </a:defRPr>
            </a:lvl2pPr>
            <a:lvl3pPr marL="1143000" indent="-228600" eaLnBrk="0" hangingPunct="0">
              <a:defRPr sz="1500" i="1">
                <a:solidFill>
                  <a:schemeClr val="tx1"/>
                </a:solidFill>
                <a:latin typeface="Arial" pitchFamily="34" charset="0"/>
              </a:defRPr>
            </a:lvl3pPr>
            <a:lvl4pPr marL="1600200" indent="-228600" eaLnBrk="0" hangingPunct="0">
              <a:defRPr sz="1500" i="1">
                <a:solidFill>
                  <a:schemeClr val="tx1"/>
                </a:solidFill>
                <a:latin typeface="Arial" pitchFamily="34" charset="0"/>
              </a:defRPr>
            </a:lvl4pPr>
            <a:lvl5pPr marL="2057400" indent="-228600" eaLnBrk="0" hangingPunct="0">
              <a:defRPr sz="1500" i="1">
                <a:solidFill>
                  <a:schemeClr val="tx1"/>
                </a:solidFill>
                <a:latin typeface="Arial" pitchFamily="34" charset="0"/>
              </a:defRPr>
            </a:lvl5pPr>
            <a:lvl6pPr marL="2514600" indent="-228600" algn="ctr" eaLnBrk="0" fontAlgn="base" hangingPunct="0">
              <a:spcBef>
                <a:spcPct val="0"/>
              </a:spcBef>
              <a:spcAft>
                <a:spcPct val="0"/>
              </a:spcAft>
              <a:defRPr sz="1500" i="1">
                <a:solidFill>
                  <a:schemeClr val="tx1"/>
                </a:solidFill>
                <a:latin typeface="Arial" pitchFamily="34" charset="0"/>
              </a:defRPr>
            </a:lvl6pPr>
            <a:lvl7pPr marL="2971800" indent="-228600" algn="ctr" eaLnBrk="0" fontAlgn="base" hangingPunct="0">
              <a:spcBef>
                <a:spcPct val="0"/>
              </a:spcBef>
              <a:spcAft>
                <a:spcPct val="0"/>
              </a:spcAft>
              <a:defRPr sz="1500" i="1">
                <a:solidFill>
                  <a:schemeClr val="tx1"/>
                </a:solidFill>
                <a:latin typeface="Arial" pitchFamily="34" charset="0"/>
              </a:defRPr>
            </a:lvl7pPr>
            <a:lvl8pPr marL="3429000" indent="-228600" algn="ctr" eaLnBrk="0" fontAlgn="base" hangingPunct="0">
              <a:spcBef>
                <a:spcPct val="0"/>
              </a:spcBef>
              <a:spcAft>
                <a:spcPct val="0"/>
              </a:spcAft>
              <a:defRPr sz="1500" i="1">
                <a:solidFill>
                  <a:schemeClr val="tx1"/>
                </a:solidFill>
                <a:latin typeface="Arial" pitchFamily="34" charset="0"/>
              </a:defRPr>
            </a:lvl8pPr>
            <a:lvl9pPr marL="3886200" indent="-228600" algn="ctr" eaLnBrk="0" fontAlgn="base" hangingPunct="0">
              <a:spcBef>
                <a:spcPct val="0"/>
              </a:spcBef>
              <a:spcAft>
                <a:spcPct val="0"/>
              </a:spcAft>
              <a:defRPr sz="1500" i="1">
                <a:solidFill>
                  <a:schemeClr val="tx1"/>
                </a:solidFill>
                <a:latin typeface="Arial" pitchFamily="34" charset="0"/>
              </a:defRPr>
            </a:lvl9pPr>
          </a:lstStyle>
          <a:p>
            <a:pPr eaLnBrk="1" hangingPunct="1"/>
            <a:r>
              <a:rPr lang="fr-FR"/>
              <a:t>15/05/2013</a:t>
            </a:r>
          </a:p>
        </p:txBody>
      </p:sp>
      <p:sp>
        <p:nvSpPr>
          <p:cNvPr id="52230" name="Espace réservé du pied de page 5"/>
          <p:cNvSpPr>
            <a:spLocks noGrp="1"/>
          </p:cNvSpPr>
          <p:nvPr>
            <p:ph type="ftr" sz="quarter" idx="4294967295"/>
          </p:nvPr>
        </p:nvSpPr>
        <p:spPr bwMode="auto">
          <a:xfrm>
            <a:off x="0" y="8685983"/>
            <a:ext cx="2972119" cy="4559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i="1">
                <a:solidFill>
                  <a:schemeClr val="tx1"/>
                </a:solidFill>
                <a:latin typeface="Arial" pitchFamily="34" charset="0"/>
              </a:defRPr>
            </a:lvl1pPr>
            <a:lvl2pPr marL="742950" indent="-285750" eaLnBrk="0" hangingPunct="0">
              <a:defRPr sz="1500" i="1">
                <a:solidFill>
                  <a:schemeClr val="tx1"/>
                </a:solidFill>
                <a:latin typeface="Arial" pitchFamily="34" charset="0"/>
              </a:defRPr>
            </a:lvl2pPr>
            <a:lvl3pPr marL="1143000" indent="-228600" eaLnBrk="0" hangingPunct="0">
              <a:defRPr sz="1500" i="1">
                <a:solidFill>
                  <a:schemeClr val="tx1"/>
                </a:solidFill>
                <a:latin typeface="Arial" pitchFamily="34" charset="0"/>
              </a:defRPr>
            </a:lvl3pPr>
            <a:lvl4pPr marL="1600200" indent="-228600" eaLnBrk="0" hangingPunct="0">
              <a:defRPr sz="1500" i="1">
                <a:solidFill>
                  <a:schemeClr val="tx1"/>
                </a:solidFill>
                <a:latin typeface="Arial" pitchFamily="34" charset="0"/>
              </a:defRPr>
            </a:lvl4pPr>
            <a:lvl5pPr marL="2057400" indent="-228600" eaLnBrk="0" hangingPunct="0">
              <a:defRPr sz="1500" i="1">
                <a:solidFill>
                  <a:schemeClr val="tx1"/>
                </a:solidFill>
                <a:latin typeface="Arial" pitchFamily="34" charset="0"/>
              </a:defRPr>
            </a:lvl5pPr>
            <a:lvl6pPr marL="2514600" indent="-228600" algn="ctr" eaLnBrk="0" fontAlgn="base" hangingPunct="0">
              <a:spcBef>
                <a:spcPct val="0"/>
              </a:spcBef>
              <a:spcAft>
                <a:spcPct val="0"/>
              </a:spcAft>
              <a:defRPr sz="1500" i="1">
                <a:solidFill>
                  <a:schemeClr val="tx1"/>
                </a:solidFill>
                <a:latin typeface="Arial" pitchFamily="34" charset="0"/>
              </a:defRPr>
            </a:lvl6pPr>
            <a:lvl7pPr marL="2971800" indent="-228600" algn="ctr" eaLnBrk="0" fontAlgn="base" hangingPunct="0">
              <a:spcBef>
                <a:spcPct val="0"/>
              </a:spcBef>
              <a:spcAft>
                <a:spcPct val="0"/>
              </a:spcAft>
              <a:defRPr sz="1500" i="1">
                <a:solidFill>
                  <a:schemeClr val="tx1"/>
                </a:solidFill>
                <a:latin typeface="Arial" pitchFamily="34" charset="0"/>
              </a:defRPr>
            </a:lvl7pPr>
            <a:lvl8pPr marL="3429000" indent="-228600" algn="ctr" eaLnBrk="0" fontAlgn="base" hangingPunct="0">
              <a:spcBef>
                <a:spcPct val="0"/>
              </a:spcBef>
              <a:spcAft>
                <a:spcPct val="0"/>
              </a:spcAft>
              <a:defRPr sz="1500" i="1">
                <a:solidFill>
                  <a:schemeClr val="tx1"/>
                </a:solidFill>
                <a:latin typeface="Arial" pitchFamily="34" charset="0"/>
              </a:defRPr>
            </a:lvl8pPr>
            <a:lvl9pPr marL="3886200" indent="-228600" algn="ctr" eaLnBrk="0" fontAlgn="base" hangingPunct="0">
              <a:spcBef>
                <a:spcPct val="0"/>
              </a:spcBef>
              <a:spcAft>
                <a:spcPct val="0"/>
              </a:spcAft>
              <a:defRPr sz="1500" i="1">
                <a:solidFill>
                  <a:schemeClr val="tx1"/>
                </a:solidFill>
                <a:latin typeface="Arial" pitchFamily="34" charset="0"/>
              </a:defRPr>
            </a:lvl9pPr>
          </a:lstStyle>
          <a:p>
            <a:pPr eaLnBrk="1" hangingPunct="1"/>
            <a:r>
              <a:rPr lang="fr-FR"/>
              <a:t>ILAAM GUELMA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4DD76B-FD32-44D6-B218-3F3FD29EFB5B}" type="datetime1">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1B9C66-70A1-43F5-B384-8AE3A1706231}" type="datetime1">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42AA3-A19E-4F37-A92E-13A7D006CA27}" type="datetime1">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SARL I.V.Pme</a:t>
            </a:r>
          </a:p>
        </p:txBody>
      </p:sp>
      <p:sp>
        <p:nvSpPr>
          <p:cNvPr id="5" name="Rectangle 6"/>
          <p:cNvSpPr>
            <a:spLocks noGrp="1" noChangeArrowheads="1"/>
          </p:cNvSpPr>
          <p:nvPr>
            <p:ph type="sldNum" sz="quarter" idx="12"/>
          </p:nvPr>
        </p:nvSpPr>
        <p:spPr>
          <a:ln/>
        </p:spPr>
        <p:txBody>
          <a:bodyPr/>
          <a:lstStyle>
            <a:lvl1pPr>
              <a:defRPr/>
            </a:lvl1pPr>
          </a:lstStyle>
          <a:p>
            <a:pPr>
              <a:defRPr/>
            </a:pPr>
            <a:fld id="{6B975EF0-1E85-44E3-BD37-3E0CB330AA25}" type="slidenum">
              <a:rPr lang="zh-TW" altLang="en-US"/>
              <a:pPr>
                <a:defRPr/>
              </a:pPr>
              <a:t>‹N°›</a:t>
            </a:fld>
            <a:endParaRPr lang="en-US" altLang="zh-TW"/>
          </a:p>
        </p:txBody>
      </p:sp>
    </p:spTree>
    <p:extLst>
      <p:ext uri="{BB962C8B-B14F-4D97-AF65-F5344CB8AC3E}">
        <p14:creationId xmlns:p14="http://schemas.microsoft.com/office/powerpoint/2010/main" val="241818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A027B7-066A-4F69-BAE7-E27D24474DC9}" type="datetime1">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92941-F7EB-4536-952D-93BBA6B32684}" type="datetime1">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D8F278-2007-43CF-A604-A835E356285D}" type="datetime1">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B2EE31-0B3D-4276-8209-F26C88CBF2DF}" type="datetime1">
              <a:rPr lang="en-US" smtClean="0"/>
              <a:t>12/13/2015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E4887-DFD4-4F86-BA9C-C64BD7A56D38}" type="datetime1">
              <a:rPr lang="en-US" smtClean="0"/>
              <a:t>12/13/2015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3FAC1-91B0-4DCE-BC43-E6D20A808F93}" type="datetime1">
              <a:rPr lang="en-US" smtClean="0"/>
              <a:t>12/13/2015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776E9-579C-41E1-AA90-82FD920E04FE}" type="datetime1">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EDF02-8E39-48D6-9B02-CE4AD65E7326}" type="datetime1">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4FAD2-6C4B-43FB-B605-4387361FCB85}" type="datetime1">
              <a:rPr lang="en-US" smtClean="0"/>
              <a:t>12/13/2015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ivpme.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029200"/>
            <a:ext cx="6400800" cy="1295400"/>
          </a:xfrm>
        </p:spPr>
        <p:txBody>
          <a:bodyPr>
            <a:normAutofit/>
          </a:bodyPr>
          <a:lstStyle/>
          <a:p>
            <a:r>
              <a:rPr lang="en-US" sz="2000" dirty="0" err="1" smtClean="0">
                <a:solidFill>
                  <a:schemeClr val="accent1">
                    <a:lumMod val="75000"/>
                  </a:schemeClr>
                </a:solidFill>
              </a:rPr>
              <a:t>Présenté</a:t>
            </a:r>
            <a:r>
              <a:rPr lang="en-US" sz="2000" dirty="0" smtClean="0">
                <a:solidFill>
                  <a:schemeClr val="accent1">
                    <a:lumMod val="75000"/>
                  </a:schemeClr>
                </a:solidFill>
              </a:rPr>
              <a:t> par </a:t>
            </a:r>
            <a:r>
              <a:rPr lang="en-US" sz="2000" dirty="0" err="1" smtClean="0">
                <a:solidFill>
                  <a:schemeClr val="accent1">
                    <a:lumMod val="75000"/>
                  </a:schemeClr>
                </a:solidFill>
              </a:rPr>
              <a:t>Mohieddine</a:t>
            </a:r>
            <a:r>
              <a:rPr lang="en-US" sz="2000" dirty="0" smtClean="0">
                <a:solidFill>
                  <a:schemeClr val="accent1">
                    <a:lumMod val="75000"/>
                  </a:schemeClr>
                </a:solidFill>
              </a:rPr>
              <a:t> CHIAHI</a:t>
            </a:r>
          </a:p>
          <a:p>
            <a:r>
              <a:rPr lang="fr-FR" sz="2000" dirty="0" smtClean="0">
                <a:solidFill>
                  <a:schemeClr val="accent1">
                    <a:lumMod val="75000"/>
                  </a:schemeClr>
                </a:solidFill>
              </a:rPr>
              <a:t>Directeur Général </a:t>
            </a:r>
            <a:r>
              <a:rPr lang="fr-FR" sz="2000" dirty="0" err="1" smtClean="0">
                <a:solidFill>
                  <a:schemeClr val="accent1">
                    <a:lumMod val="75000"/>
                  </a:schemeClr>
                </a:solidFill>
              </a:rPr>
              <a:t>I.V.Pme</a:t>
            </a:r>
            <a:r>
              <a:rPr lang="fr-FR" sz="2000" dirty="0" smtClean="0">
                <a:solidFill>
                  <a:schemeClr val="accent1">
                    <a:lumMod val="75000"/>
                  </a:schemeClr>
                </a:solidFill>
              </a:rPr>
              <a:t> Est</a:t>
            </a:r>
          </a:p>
          <a:p>
            <a:r>
              <a:rPr lang="fr-FR" sz="2000" dirty="0" smtClean="0">
                <a:solidFill>
                  <a:schemeClr val="accent1">
                    <a:lumMod val="75000"/>
                  </a:schemeClr>
                </a:solidFill>
              </a:rPr>
              <a:t>- Souk/</a:t>
            </a:r>
            <a:r>
              <a:rPr lang="fr-FR" sz="2000" dirty="0" err="1" smtClean="0">
                <a:solidFill>
                  <a:schemeClr val="accent1">
                    <a:lumMod val="75000"/>
                  </a:schemeClr>
                </a:solidFill>
              </a:rPr>
              <a:t>Ahras</a:t>
            </a:r>
            <a:r>
              <a:rPr lang="fr-FR" sz="2000" dirty="0" smtClean="0">
                <a:solidFill>
                  <a:schemeClr val="accent1">
                    <a:lumMod val="75000"/>
                  </a:schemeClr>
                </a:solidFill>
              </a:rPr>
              <a:t>  le 09 Décembre  2015 -</a:t>
            </a:r>
          </a:p>
          <a:p>
            <a:endParaRPr lang="en-US"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a:t>
            </a:fld>
            <a:endParaRPr lang="en-US"/>
          </a:p>
        </p:txBody>
      </p:sp>
      <p:sp>
        <p:nvSpPr>
          <p:cNvPr id="9" name="Rectangle à coins arrondis 8"/>
          <p:cNvSpPr/>
          <p:nvPr/>
        </p:nvSpPr>
        <p:spPr>
          <a:xfrm>
            <a:off x="914400" y="2819400"/>
            <a:ext cx="78486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i="1" dirty="0"/>
              <a:t>Image de l'investissement </a:t>
            </a:r>
            <a:r>
              <a:rPr lang="fr-FR" sz="3600" b="1" i="1" dirty="0" smtClean="0"/>
              <a:t>, </a:t>
            </a:r>
            <a:r>
              <a:rPr lang="fr-FR" sz="3600" b="1" i="1" dirty="0"/>
              <a:t>au-delà de l'évaluation financière :</a:t>
            </a:r>
            <a:r>
              <a:rPr lang="fr-FR" sz="3600" b="1" dirty="0"/>
              <a:t> Une lecture</a:t>
            </a:r>
            <a:endParaRPr lang="fr-FR" sz="3600" dirty="0"/>
          </a:p>
          <a:p>
            <a:pPr algn="ctr"/>
            <a:r>
              <a:rPr lang="fr-FR" sz="3600" b="1" dirty="0"/>
              <a:t>Organisationnelle et stratégique</a:t>
            </a:r>
            <a:endParaRPr lang="fr-FR" sz="4000" dirty="0"/>
          </a:p>
        </p:txBody>
      </p:sp>
      <p:sp>
        <p:nvSpPr>
          <p:cNvPr id="10" name="ZoneTexte 9"/>
          <p:cNvSpPr txBox="1"/>
          <p:nvPr/>
        </p:nvSpPr>
        <p:spPr>
          <a:xfrm>
            <a:off x="914400" y="1639669"/>
            <a:ext cx="78486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2400" b="1" dirty="0"/>
              <a:t>L’entreprise et l’investissement : Vision et opportunités.</a:t>
            </a:r>
          </a:p>
          <a:p>
            <a:pPr algn="ctr"/>
            <a:r>
              <a:rPr lang="fr-FR" sz="2400" b="1" dirty="0"/>
              <a:t>« Pour une nouvelle dynamique de </a:t>
            </a:r>
            <a:r>
              <a:rPr lang="fr-FR" sz="2400" b="1" dirty="0" smtClean="0"/>
              <a:t>la croissance </a:t>
            </a:r>
            <a:r>
              <a:rPr lang="fr-FR" sz="2400" b="1" dirty="0"/>
              <a:t>économique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66" y="228600"/>
            <a:ext cx="841313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14"/>
          <p:cNvSpPr>
            <a:spLocks noGrp="1"/>
          </p:cNvSpPr>
          <p:nvPr>
            <p:ph sz="half" idx="1"/>
          </p:nvPr>
        </p:nvSpPr>
        <p:spPr>
          <a:xfrm>
            <a:off x="214282" y="1643050"/>
            <a:ext cx="8715436" cy="5000660"/>
          </a:xfrm>
        </p:spPr>
        <p:txBody>
          <a:bodyPr>
            <a:normAutofit/>
          </a:bodyPr>
          <a:lstStyle/>
          <a:p>
            <a:pPr>
              <a:buNone/>
            </a:pPr>
            <a:r>
              <a:rPr lang="fr-FR" sz="1800" b="1" dirty="0" smtClean="0"/>
              <a:t>Principales missions :</a:t>
            </a:r>
            <a:endParaRPr lang="fr-FR" sz="1800" dirty="0" smtClean="0"/>
          </a:p>
          <a:p>
            <a:pPr lvl="0"/>
            <a:r>
              <a:rPr lang="fr-FR" sz="1800" dirty="0" smtClean="0"/>
              <a:t>Définition et développement de l’organisation. </a:t>
            </a:r>
          </a:p>
          <a:p>
            <a:pPr lvl="0"/>
            <a:r>
              <a:rPr lang="fr-FR" sz="1800" dirty="0" smtClean="0"/>
              <a:t>Élaboration  des fiches de poste et de la grille salariale.</a:t>
            </a:r>
          </a:p>
          <a:p>
            <a:pPr lvl="0"/>
            <a:r>
              <a:rPr lang="fr-FR" sz="1800" dirty="0" smtClean="0"/>
              <a:t>Élaboration du programme de recrutement et de formation.</a:t>
            </a:r>
          </a:p>
          <a:p>
            <a:pPr lvl="0"/>
            <a:r>
              <a:rPr lang="fr-FR" sz="1800" dirty="0" smtClean="0"/>
              <a:t>Conduite du processus de recrutement.</a:t>
            </a:r>
          </a:p>
          <a:p>
            <a:pPr lvl="0"/>
            <a:r>
              <a:rPr lang="fr-FR" sz="1800" dirty="0" smtClean="0"/>
              <a:t>Conduite des formations.</a:t>
            </a:r>
          </a:p>
          <a:p>
            <a:pPr lvl="0">
              <a:buNone/>
            </a:pPr>
            <a:endParaRPr lang="fr-FR" sz="1800" dirty="0" smtClean="0"/>
          </a:p>
          <a:p>
            <a:pPr lvl="0">
              <a:buNone/>
            </a:pPr>
            <a:r>
              <a:rPr lang="fr-FR" sz="1800" b="1" dirty="0" smtClean="0"/>
              <a:t>Quelques documents et livrables de chaque mission : </a:t>
            </a:r>
          </a:p>
          <a:p>
            <a:pPr lvl="0"/>
            <a:r>
              <a:rPr lang="fr-FR" sz="1800" dirty="0" smtClean="0"/>
              <a:t>Organigramme. </a:t>
            </a:r>
          </a:p>
          <a:p>
            <a:pPr lvl="0"/>
            <a:r>
              <a:rPr lang="fr-FR" sz="1800" dirty="0" smtClean="0"/>
              <a:t>Fiches de poste et grille salariale.</a:t>
            </a:r>
          </a:p>
          <a:p>
            <a:pPr lvl="0"/>
            <a:r>
              <a:rPr lang="fr-FR" sz="1800" dirty="0" smtClean="0"/>
              <a:t>Programme de recrutement et de formation.</a:t>
            </a:r>
          </a:p>
          <a:p>
            <a:pPr lvl="0"/>
            <a:r>
              <a:rPr lang="fr-FR" sz="1800" dirty="0" smtClean="0"/>
              <a:t>Candidatures short listées</a:t>
            </a:r>
          </a:p>
          <a:p>
            <a:pPr lvl="0"/>
            <a:endParaRPr lang="fr-FR" sz="2000" dirty="0" smtClean="0"/>
          </a:p>
          <a:p>
            <a:pPr>
              <a:buNone/>
            </a:pPr>
            <a:endParaRPr lang="fr-FR" sz="2000" dirty="0" smtClean="0"/>
          </a:p>
        </p:txBody>
      </p:sp>
      <p:sp>
        <p:nvSpPr>
          <p:cNvPr id="10" name="Rectangle 9"/>
          <p:cNvSpPr/>
          <p:nvPr/>
        </p:nvSpPr>
        <p:spPr>
          <a:xfrm rot="10800000">
            <a:off x="1142976" y="242866"/>
            <a:ext cx="8001024" cy="685804"/>
          </a:xfrm>
          <a:prstGeom prst="rect">
            <a:avLst/>
          </a:prstGeom>
          <a:gradFill flip="none" rotWithShape="1">
            <a:gsLst>
              <a:gs pos="100000">
                <a:schemeClr val="accent1">
                  <a:lumMod val="40000"/>
                  <a:lumOff val="60000"/>
                </a:schemeClr>
              </a:gs>
              <a:gs pos="50000">
                <a:schemeClr val="bg1"/>
              </a:gs>
              <a:gs pos="100000">
                <a:schemeClr val="accent1">
                  <a:tint val="23500"/>
                  <a:satMod val="16000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rot="10800000">
            <a:off x="1142976" y="-4373"/>
            <a:ext cx="8001024" cy="25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42976" y="-9549"/>
            <a:ext cx="8001024" cy="261610"/>
          </a:xfrm>
          <a:prstGeom prst="rect">
            <a:avLst/>
          </a:prstGeom>
          <a:noFill/>
        </p:spPr>
        <p:txBody>
          <a:bodyPr wrap="square" rtlCol="0">
            <a:spAutoFit/>
          </a:bodyPr>
          <a:lstStyle/>
          <a:p>
            <a:r>
              <a:rPr lang="fr-FR" sz="1100" dirty="0" smtClean="0">
                <a:solidFill>
                  <a:schemeClr val="bg1"/>
                </a:solidFill>
              </a:rPr>
              <a:t>                                                                               </a:t>
            </a:r>
            <a:endParaRPr lang="fr-FR" sz="1100" dirty="0">
              <a:solidFill>
                <a:schemeClr val="bg1"/>
              </a:solidFill>
            </a:endParaRPr>
          </a:p>
        </p:txBody>
      </p:sp>
      <p:pic>
        <p:nvPicPr>
          <p:cNvPr id="14" name="Image 13" descr="viewlogo"/>
          <p:cNvPicPr/>
          <p:nvPr/>
        </p:nvPicPr>
        <p:blipFill>
          <a:blip r:embed="rId2"/>
          <a:stretch>
            <a:fillRect/>
          </a:stretch>
        </p:blipFill>
        <p:spPr bwMode="auto">
          <a:xfrm>
            <a:off x="183788" y="101908"/>
            <a:ext cx="857256" cy="666772"/>
          </a:xfrm>
          <a:prstGeom prst="rect">
            <a:avLst/>
          </a:prstGeom>
          <a:noFill/>
          <a:ln>
            <a:noFill/>
          </a:ln>
        </p:spPr>
      </p:pic>
      <p:sp>
        <p:nvSpPr>
          <p:cNvPr id="16" name="ZoneTexte 15"/>
          <p:cNvSpPr txBox="1"/>
          <p:nvPr/>
        </p:nvSpPr>
        <p:spPr>
          <a:xfrm>
            <a:off x="1676400" y="228600"/>
            <a:ext cx="7177118" cy="461665"/>
          </a:xfrm>
          <a:prstGeom prst="rect">
            <a:avLst/>
          </a:prstGeom>
          <a:noFill/>
        </p:spPr>
        <p:txBody>
          <a:bodyPr wrap="square" rtlCol="0">
            <a:spAutoFit/>
          </a:bodyPr>
          <a:lstStyle/>
          <a:p>
            <a:pPr algn="r"/>
            <a:r>
              <a:rPr lang="fr-FR" sz="2400" b="1" dirty="0" smtClean="0">
                <a:solidFill>
                  <a:srgbClr val="003399"/>
                </a:solidFill>
              </a:rPr>
              <a:t> </a:t>
            </a:r>
            <a:endParaRPr lang="fr-FR" sz="2400" b="1" dirty="0">
              <a:solidFill>
                <a:srgbClr val="003399"/>
              </a:solidFill>
            </a:endParaRPr>
          </a:p>
        </p:txBody>
      </p:sp>
      <p:sp>
        <p:nvSpPr>
          <p:cNvPr id="18" name="ZoneTexte 17"/>
          <p:cNvSpPr txBox="1"/>
          <p:nvPr/>
        </p:nvSpPr>
        <p:spPr>
          <a:xfrm>
            <a:off x="1676400" y="228600"/>
            <a:ext cx="7177118" cy="461665"/>
          </a:xfrm>
          <a:prstGeom prst="rect">
            <a:avLst/>
          </a:prstGeom>
          <a:noFill/>
        </p:spPr>
        <p:txBody>
          <a:bodyPr wrap="square" rtlCol="0">
            <a:spAutoFit/>
          </a:bodyPr>
          <a:lstStyle/>
          <a:p>
            <a:pPr algn="r"/>
            <a:r>
              <a:rPr lang="fr-FR" sz="2400" b="1" dirty="0" smtClean="0">
                <a:solidFill>
                  <a:srgbClr val="003399"/>
                </a:solidFill>
              </a:rPr>
              <a:t> </a:t>
            </a:r>
            <a:endParaRPr lang="fr-FR" sz="2400" b="1" dirty="0">
              <a:solidFill>
                <a:srgbClr val="003399"/>
              </a:solidFill>
            </a:endParaRPr>
          </a:p>
        </p:txBody>
      </p:sp>
      <p:sp>
        <p:nvSpPr>
          <p:cNvPr id="19" name="ZoneTexte 18"/>
          <p:cNvSpPr txBox="1"/>
          <p:nvPr/>
        </p:nvSpPr>
        <p:spPr>
          <a:xfrm>
            <a:off x="1143000" y="228600"/>
            <a:ext cx="7710518" cy="830997"/>
          </a:xfrm>
          <a:prstGeom prst="rect">
            <a:avLst/>
          </a:prstGeom>
          <a:noFill/>
        </p:spPr>
        <p:txBody>
          <a:bodyPr wrap="square" rtlCol="0">
            <a:spAutoFit/>
          </a:bodyPr>
          <a:lstStyle/>
          <a:p>
            <a:pPr algn="r"/>
            <a:r>
              <a:rPr lang="fr-FR" sz="2400" b="1" dirty="0" smtClean="0">
                <a:solidFill>
                  <a:srgbClr val="003399"/>
                </a:solidFill>
              </a:rPr>
              <a:t>… En investissant sur ma ressource humaine, j’augmente mes chances de réussite et je pérennise mon activité …    </a:t>
            </a:r>
            <a:endParaRPr lang="fr-FR" sz="2400" b="1" dirty="0">
              <a:solidFill>
                <a:srgbClr val="003399"/>
              </a:solidFill>
            </a:endParaRPr>
          </a:p>
        </p:txBody>
      </p:sp>
      <p:sp>
        <p:nvSpPr>
          <p:cNvPr id="20" name="Espace réservé du numéro de diapositive 19"/>
          <p:cNvSpPr>
            <a:spLocks noGrp="1"/>
          </p:cNvSpPr>
          <p:nvPr>
            <p:ph type="sldNum" sz="quarter" idx="12"/>
          </p:nvPr>
        </p:nvSpPr>
        <p:spPr/>
        <p:txBody>
          <a:bodyPr/>
          <a:lstStyle/>
          <a:p>
            <a:fld id="{B6F15528-21DE-4FAA-801E-634DDDAF4B2B}" type="slidenum">
              <a:rPr lang="en-US" smtClean="0"/>
              <a:pPr/>
              <a:t>10</a:t>
            </a:fld>
            <a:endParaRPr lang="en-US"/>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2368"/>
            <a:ext cx="1530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590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14"/>
          <p:cNvSpPr>
            <a:spLocks noGrp="1"/>
          </p:cNvSpPr>
          <p:nvPr>
            <p:ph sz="half" idx="1"/>
          </p:nvPr>
        </p:nvSpPr>
        <p:spPr>
          <a:xfrm>
            <a:off x="214282" y="1371600"/>
            <a:ext cx="8715436" cy="5272110"/>
          </a:xfrm>
        </p:spPr>
        <p:txBody>
          <a:bodyPr>
            <a:normAutofit fontScale="92500" lnSpcReduction="10000"/>
          </a:bodyPr>
          <a:lstStyle/>
          <a:p>
            <a:pPr>
              <a:buNone/>
            </a:pPr>
            <a:r>
              <a:rPr lang="fr-FR" sz="1800" b="1" dirty="0" smtClean="0"/>
              <a:t>Principales missions :</a:t>
            </a:r>
            <a:endParaRPr lang="fr-FR" sz="1800" dirty="0" smtClean="0"/>
          </a:p>
          <a:p>
            <a:pPr lvl="0"/>
            <a:r>
              <a:rPr lang="fr-FR" sz="1800" dirty="0" smtClean="0"/>
              <a:t>Élaboration du Business plan : étude de marché, plan commercial, plan opérationnel, plan de développement, plan financier, évaluation technico-économique, indicateurs financiers, analyse de sensibilité.</a:t>
            </a:r>
          </a:p>
          <a:p>
            <a:pPr lvl="0"/>
            <a:r>
              <a:rPr lang="fr-FR" sz="1800" dirty="0" smtClean="0"/>
              <a:t>Prospection et négociation avec d’autres investisseurs privés locaux ou étrangers si nécessaire.</a:t>
            </a:r>
          </a:p>
          <a:p>
            <a:pPr lvl="0"/>
            <a:r>
              <a:rPr lang="fr-FR" sz="1800" dirty="0" smtClean="0"/>
              <a:t>Prospection et négociation avec les institutions financières (banques, sociétés de leasing, fonds d’investissement, fonds de garanties…).</a:t>
            </a:r>
          </a:p>
          <a:p>
            <a:pPr lvl="0"/>
            <a:r>
              <a:rPr lang="fr-FR" sz="1800" dirty="0" smtClean="0"/>
              <a:t>Préparation des dossiers pour l’obtention des financements.</a:t>
            </a:r>
          </a:p>
          <a:p>
            <a:pPr lvl="0"/>
            <a:r>
              <a:rPr lang="fr-FR" sz="1800" dirty="0" smtClean="0"/>
              <a:t>Préparation des dossiers pour l’obtention des avantages d’ANDI.</a:t>
            </a:r>
          </a:p>
          <a:p>
            <a:pPr lvl="0"/>
            <a:r>
              <a:rPr lang="fr-FR" sz="1800" dirty="0" smtClean="0"/>
              <a:t>Préparation des dossiers pour l’obtention des garanties </a:t>
            </a:r>
            <a:endParaRPr lang="fr-FR" sz="1800" b="1" dirty="0" smtClean="0"/>
          </a:p>
          <a:p>
            <a:pPr>
              <a:buNone/>
            </a:pPr>
            <a:r>
              <a:rPr lang="fr-FR" sz="1800" b="1" dirty="0" smtClean="0"/>
              <a:t>Quelques documents et livrables de chaque mission :</a:t>
            </a:r>
          </a:p>
          <a:p>
            <a:pPr lvl="0"/>
            <a:r>
              <a:rPr lang="fr-FR" sz="1800" dirty="0" smtClean="0"/>
              <a:t>Business plan. </a:t>
            </a:r>
          </a:p>
          <a:p>
            <a:pPr lvl="0"/>
            <a:r>
              <a:rPr lang="fr-FR" sz="1800" dirty="0" smtClean="0"/>
              <a:t>Offres de financement : Crédit, leasing, partenariats avec fonds d’investissement ou autres investisseurs.</a:t>
            </a:r>
          </a:p>
          <a:p>
            <a:pPr lvl="0"/>
            <a:r>
              <a:rPr lang="fr-FR" sz="1800" dirty="0" smtClean="0"/>
              <a:t>Dossiers de financement.</a:t>
            </a:r>
          </a:p>
          <a:p>
            <a:pPr lvl="0"/>
            <a:r>
              <a:rPr lang="fr-FR" sz="1800" dirty="0" smtClean="0"/>
              <a:t>La  décision d’octroi des avantages.</a:t>
            </a:r>
          </a:p>
          <a:p>
            <a:pPr lvl="0"/>
            <a:r>
              <a:rPr lang="fr-FR" sz="1800" dirty="0" smtClean="0"/>
              <a:t>Les garanties et garanties</a:t>
            </a:r>
            <a:endParaRPr lang="fr-FR" sz="2000" dirty="0" smtClean="0"/>
          </a:p>
          <a:p>
            <a:pPr>
              <a:buNone/>
            </a:pPr>
            <a:endParaRPr lang="fr-FR" sz="2000" dirty="0" smtClean="0"/>
          </a:p>
        </p:txBody>
      </p:sp>
      <p:sp>
        <p:nvSpPr>
          <p:cNvPr id="10" name="Rectangle 9"/>
          <p:cNvSpPr/>
          <p:nvPr/>
        </p:nvSpPr>
        <p:spPr>
          <a:xfrm rot="10800000">
            <a:off x="1142976" y="242866"/>
            <a:ext cx="8001024" cy="685804"/>
          </a:xfrm>
          <a:prstGeom prst="rect">
            <a:avLst/>
          </a:prstGeom>
          <a:gradFill flip="none" rotWithShape="1">
            <a:gsLst>
              <a:gs pos="100000">
                <a:schemeClr val="accent1">
                  <a:lumMod val="40000"/>
                  <a:lumOff val="60000"/>
                </a:schemeClr>
              </a:gs>
              <a:gs pos="50000">
                <a:schemeClr val="bg1"/>
              </a:gs>
              <a:gs pos="100000">
                <a:schemeClr val="accent1">
                  <a:tint val="23500"/>
                  <a:satMod val="16000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rot="10800000">
            <a:off x="1142976" y="-4373"/>
            <a:ext cx="8001024" cy="25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42976" y="-9549"/>
            <a:ext cx="8001024" cy="261610"/>
          </a:xfrm>
          <a:prstGeom prst="rect">
            <a:avLst/>
          </a:prstGeom>
          <a:noFill/>
        </p:spPr>
        <p:txBody>
          <a:bodyPr wrap="square" rtlCol="0">
            <a:spAutoFit/>
          </a:bodyPr>
          <a:lstStyle/>
          <a:p>
            <a:r>
              <a:rPr lang="fr-FR" sz="1100" dirty="0" smtClean="0">
                <a:solidFill>
                  <a:schemeClr val="bg1"/>
                </a:solidFill>
              </a:rPr>
              <a:t>                                                                              </a:t>
            </a:r>
            <a:endParaRPr lang="fr-FR" sz="1100" dirty="0">
              <a:solidFill>
                <a:schemeClr val="bg1"/>
              </a:solidFill>
            </a:endParaRPr>
          </a:p>
        </p:txBody>
      </p:sp>
      <p:sp>
        <p:nvSpPr>
          <p:cNvPr id="16" name="ZoneTexte 15"/>
          <p:cNvSpPr txBox="1"/>
          <p:nvPr/>
        </p:nvSpPr>
        <p:spPr>
          <a:xfrm>
            <a:off x="1676400" y="228600"/>
            <a:ext cx="7177118" cy="461665"/>
          </a:xfrm>
          <a:prstGeom prst="rect">
            <a:avLst/>
          </a:prstGeom>
          <a:noFill/>
        </p:spPr>
        <p:txBody>
          <a:bodyPr wrap="square" rtlCol="0">
            <a:spAutoFit/>
          </a:bodyPr>
          <a:lstStyle/>
          <a:p>
            <a:pPr algn="r"/>
            <a:r>
              <a:rPr lang="fr-FR" sz="2400" b="1" dirty="0" smtClean="0">
                <a:solidFill>
                  <a:srgbClr val="003399"/>
                </a:solidFill>
              </a:rPr>
              <a:t> </a:t>
            </a:r>
            <a:endParaRPr lang="fr-FR" sz="2400" b="1" dirty="0">
              <a:solidFill>
                <a:srgbClr val="003399"/>
              </a:solidFill>
            </a:endParaRPr>
          </a:p>
        </p:txBody>
      </p:sp>
      <p:sp>
        <p:nvSpPr>
          <p:cNvPr id="18" name="ZoneTexte 17"/>
          <p:cNvSpPr txBox="1"/>
          <p:nvPr/>
        </p:nvSpPr>
        <p:spPr>
          <a:xfrm>
            <a:off x="1676400" y="228600"/>
            <a:ext cx="7177118" cy="461665"/>
          </a:xfrm>
          <a:prstGeom prst="rect">
            <a:avLst/>
          </a:prstGeom>
          <a:noFill/>
        </p:spPr>
        <p:txBody>
          <a:bodyPr wrap="square" rtlCol="0">
            <a:spAutoFit/>
          </a:bodyPr>
          <a:lstStyle/>
          <a:p>
            <a:pPr algn="r"/>
            <a:r>
              <a:rPr lang="fr-FR" sz="2400" b="1" dirty="0" smtClean="0">
                <a:solidFill>
                  <a:srgbClr val="003399"/>
                </a:solidFill>
              </a:rPr>
              <a:t> </a:t>
            </a:r>
            <a:endParaRPr lang="fr-FR" sz="2400" b="1" dirty="0">
              <a:solidFill>
                <a:srgbClr val="003399"/>
              </a:solidFill>
            </a:endParaRPr>
          </a:p>
        </p:txBody>
      </p:sp>
      <p:sp>
        <p:nvSpPr>
          <p:cNvPr id="19" name="ZoneTexte 18"/>
          <p:cNvSpPr txBox="1"/>
          <p:nvPr/>
        </p:nvSpPr>
        <p:spPr>
          <a:xfrm>
            <a:off x="1143000" y="228600"/>
            <a:ext cx="7710518" cy="830997"/>
          </a:xfrm>
          <a:prstGeom prst="rect">
            <a:avLst/>
          </a:prstGeom>
          <a:noFill/>
        </p:spPr>
        <p:txBody>
          <a:bodyPr wrap="square" rtlCol="0">
            <a:spAutoFit/>
          </a:bodyPr>
          <a:lstStyle/>
          <a:p>
            <a:pPr algn="r"/>
            <a:r>
              <a:rPr lang="fr-FR" sz="2400" b="1" dirty="0" smtClean="0">
                <a:solidFill>
                  <a:srgbClr val="003399"/>
                </a:solidFill>
              </a:rPr>
              <a:t>… En établissant mon business plan, je me convaincs et je convaincs mes partenaires financiers …    </a:t>
            </a:r>
            <a:endParaRPr lang="fr-FR" sz="2400" b="1" dirty="0">
              <a:solidFill>
                <a:srgbClr val="003399"/>
              </a:solidFill>
            </a:endParaRPr>
          </a:p>
        </p:txBody>
      </p:sp>
      <p:sp>
        <p:nvSpPr>
          <p:cNvPr id="20" name="Espace réservé du numéro de diapositive 19"/>
          <p:cNvSpPr>
            <a:spLocks noGrp="1"/>
          </p:cNvSpPr>
          <p:nvPr>
            <p:ph type="sldNum" sz="quarter" idx="12"/>
          </p:nvPr>
        </p:nvSpPr>
        <p:spPr/>
        <p:txBody>
          <a:bodyPr/>
          <a:lstStyle/>
          <a:p>
            <a:fld id="{B6F15528-21DE-4FAA-801E-634DDDAF4B2B}" type="slidenum">
              <a:rPr lang="en-US" smtClean="0"/>
              <a:pPr/>
              <a:t>11</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368"/>
            <a:ext cx="1530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ctrTitle"/>
          </p:nvPr>
        </p:nvSpPr>
        <p:spPr>
          <a:xfrm>
            <a:off x="0" y="928670"/>
            <a:ext cx="9144000" cy="1857388"/>
          </a:xfrm>
          <a:noFill/>
          <a:ln w="12700">
            <a:noFill/>
            <a:prstDash val="solid"/>
          </a:ln>
        </p:spPr>
        <p:txBody>
          <a:bodyPr>
            <a:normAutofit fontScale="90000"/>
          </a:bodyPr>
          <a:lstStyle/>
          <a:p>
            <a:r>
              <a:rPr lang="fr-FR" sz="2800" b="1" dirty="0" smtClean="0"/>
              <a:t/>
            </a:r>
            <a:br>
              <a:rPr lang="fr-FR" sz="2800" b="1" dirty="0" smtClean="0"/>
            </a:br>
            <a:r>
              <a:rPr lang="fr-FR" sz="2700" b="1" dirty="0" smtClean="0"/>
              <a:t>Business Plan </a:t>
            </a:r>
            <a:br>
              <a:rPr lang="fr-FR" sz="2700" b="1" dirty="0" smtClean="0"/>
            </a:br>
            <a:r>
              <a:rPr lang="fr-FR" sz="2700" b="1" dirty="0" smtClean="0"/>
              <a:t>Pour la création d’un complexe laitier</a:t>
            </a:r>
            <a:br>
              <a:rPr lang="fr-FR" sz="2700" b="1" dirty="0" smtClean="0"/>
            </a:br>
            <a:r>
              <a:rPr lang="fr-FR" sz="2700" b="1" dirty="0" smtClean="0"/>
              <a:t>Zone industrielle de </a:t>
            </a:r>
            <a:r>
              <a:rPr lang="fr-FR" sz="2700" b="1" dirty="0" err="1" smtClean="0"/>
              <a:t>Sedrata</a:t>
            </a:r>
            <a:r>
              <a:rPr lang="fr-FR" sz="2700" b="1" dirty="0" smtClean="0"/>
              <a:t> – Souk </a:t>
            </a:r>
            <a:r>
              <a:rPr lang="fr-FR" sz="2700" b="1" dirty="0" err="1" smtClean="0"/>
              <a:t>Ahras</a:t>
            </a:r>
            <a:r>
              <a:rPr lang="fr-FR" sz="2700" b="1" dirty="0" smtClean="0"/>
              <a:t/>
            </a:r>
            <a:br>
              <a:rPr lang="fr-FR" sz="2700" b="1" dirty="0" smtClean="0"/>
            </a:br>
            <a:r>
              <a:rPr lang="fr-FR" sz="2700" b="1" dirty="0" smtClean="0"/>
              <a:t/>
            </a:r>
            <a:br>
              <a:rPr lang="fr-FR" sz="2700" b="1" dirty="0" smtClean="0"/>
            </a:br>
            <a:r>
              <a:rPr lang="fr-FR" sz="2000" dirty="0" smtClean="0"/>
              <a:t>Strictement confidentiel – Avril 2014</a:t>
            </a:r>
            <a:r>
              <a:rPr lang="fr-FR" sz="1600" dirty="0" smtClean="0"/>
              <a:t/>
            </a:r>
            <a:br>
              <a:rPr lang="fr-FR" sz="1600" dirty="0" smtClean="0"/>
            </a:br>
            <a:r>
              <a:rPr lang="fr-FR" sz="1600" dirty="0" smtClean="0"/>
              <a:t/>
            </a:r>
            <a:br>
              <a:rPr lang="fr-FR" sz="1600" dirty="0" smtClean="0"/>
            </a:br>
            <a:endParaRPr lang="fr-FR" sz="1600" dirty="0"/>
          </a:p>
        </p:txBody>
      </p:sp>
      <p:sp>
        <p:nvSpPr>
          <p:cNvPr id="18" name="ZoneTexte 17"/>
          <p:cNvSpPr txBox="1"/>
          <p:nvPr/>
        </p:nvSpPr>
        <p:spPr>
          <a:xfrm>
            <a:off x="1142976" y="-36845"/>
            <a:ext cx="8001024" cy="307777"/>
          </a:xfrm>
          <a:prstGeom prst="rect">
            <a:avLst/>
          </a:prstGeom>
          <a:noFill/>
        </p:spPr>
        <p:txBody>
          <a:bodyPr wrap="square" rtlCol="0">
            <a:spAutoFit/>
          </a:bodyPr>
          <a:lstStyle/>
          <a:p>
            <a:r>
              <a:rPr lang="fr-FR" sz="1400" dirty="0" smtClean="0">
                <a:solidFill>
                  <a:schemeClr val="bg1"/>
                </a:solidFill>
              </a:rPr>
              <a:t>  Projet clé-en-main d’une usine pharmaceutique / Offre technique                                                                      2</a:t>
            </a:r>
            <a:endParaRPr lang="fr-FR" sz="1400" dirty="0">
              <a:solidFill>
                <a:schemeClr val="bg1"/>
              </a:solidFill>
            </a:endParaRPr>
          </a:p>
        </p:txBody>
      </p:sp>
      <p:sp>
        <p:nvSpPr>
          <p:cNvPr id="10" name="ZoneTexte 9"/>
          <p:cNvSpPr txBox="1"/>
          <p:nvPr/>
        </p:nvSpPr>
        <p:spPr>
          <a:xfrm>
            <a:off x="1142976" y="-9549"/>
            <a:ext cx="8001024" cy="261610"/>
          </a:xfrm>
          <a:prstGeom prst="rect">
            <a:avLst/>
          </a:prstGeom>
          <a:noFill/>
        </p:spPr>
        <p:txBody>
          <a:bodyPr wrap="square" rtlCol="0">
            <a:spAutoFit/>
          </a:bodyPr>
          <a:lstStyle/>
          <a:p>
            <a:r>
              <a:rPr lang="fr-FR" sz="1100" dirty="0" smtClean="0">
                <a:solidFill>
                  <a:schemeClr val="bg1"/>
                </a:solidFill>
              </a:rPr>
              <a:t>                                                                                 </a:t>
            </a:r>
            <a:endParaRPr lang="fr-FR" sz="1100" dirty="0">
              <a:solidFill>
                <a:schemeClr val="bg1"/>
              </a:solidFill>
            </a:endParaRPr>
          </a:p>
        </p:txBody>
      </p:sp>
      <p:sp>
        <p:nvSpPr>
          <p:cNvPr id="13" name="ZoneTexte 12"/>
          <p:cNvSpPr txBox="1"/>
          <p:nvPr/>
        </p:nvSpPr>
        <p:spPr>
          <a:xfrm>
            <a:off x="6000760" y="351180"/>
            <a:ext cx="3000396" cy="400110"/>
          </a:xfrm>
          <a:prstGeom prst="rect">
            <a:avLst/>
          </a:prstGeom>
          <a:noFill/>
        </p:spPr>
        <p:txBody>
          <a:bodyPr wrap="square" rtlCol="0">
            <a:spAutoFit/>
          </a:bodyPr>
          <a:lstStyle/>
          <a:p>
            <a:pPr algn="r"/>
            <a:r>
              <a:rPr lang="fr-FR" sz="2000" b="1" dirty="0" smtClean="0">
                <a:solidFill>
                  <a:srgbClr val="003399"/>
                </a:solidFill>
              </a:rPr>
              <a:t>Sarl </a:t>
            </a:r>
            <a:r>
              <a:rPr lang="fr-FR" sz="2000" b="1" dirty="0" err="1" smtClean="0">
                <a:solidFill>
                  <a:srgbClr val="003399"/>
                </a:solidFill>
              </a:rPr>
              <a:t>Rosal</a:t>
            </a:r>
            <a:r>
              <a:rPr lang="fr-FR" sz="2000" b="1" dirty="0" smtClean="0">
                <a:solidFill>
                  <a:srgbClr val="003399"/>
                </a:solidFill>
              </a:rPr>
              <a:t> Emballages</a:t>
            </a:r>
            <a:endParaRPr lang="fr-FR" sz="2000" b="1" dirty="0">
              <a:solidFill>
                <a:srgbClr val="003399"/>
              </a:solidFill>
            </a:endParaRPr>
          </a:p>
        </p:txBody>
      </p:sp>
      <p:sp>
        <p:nvSpPr>
          <p:cNvPr id="14" name="Rectangle 13"/>
          <p:cNvSpPr/>
          <p:nvPr/>
        </p:nvSpPr>
        <p:spPr>
          <a:xfrm>
            <a:off x="142844" y="5972435"/>
            <a:ext cx="9001156" cy="830997"/>
          </a:xfrm>
          <a:prstGeom prst="rect">
            <a:avLst/>
          </a:prstGeom>
        </p:spPr>
        <p:txBody>
          <a:bodyPr wrap="square">
            <a:spAutoFit/>
          </a:bodyPr>
          <a:lstStyle/>
          <a:p>
            <a:pPr algn="ctr"/>
            <a:r>
              <a:rPr lang="fr-FR" sz="1200" dirty="0" smtClean="0">
                <a:solidFill>
                  <a:prstClr val="black">
                    <a:lumMod val="95000"/>
                    <a:lumOff val="5000"/>
                  </a:prstClr>
                </a:solidFill>
              </a:rPr>
              <a:t>SARL </a:t>
            </a:r>
            <a:r>
              <a:rPr lang="fr-FR" sz="1200" dirty="0" err="1" smtClean="0">
                <a:solidFill>
                  <a:prstClr val="black">
                    <a:lumMod val="95000"/>
                    <a:lumOff val="5000"/>
                  </a:prstClr>
                </a:solidFill>
              </a:rPr>
              <a:t>IVPme</a:t>
            </a:r>
            <a:r>
              <a:rPr lang="fr-FR" sz="1200" dirty="0" smtClean="0">
                <a:solidFill>
                  <a:prstClr val="black">
                    <a:lumMod val="95000"/>
                    <a:lumOff val="5000"/>
                  </a:prstClr>
                </a:solidFill>
              </a:rPr>
              <a:t>-Est       </a:t>
            </a:r>
          </a:p>
          <a:p>
            <a:pPr algn="ctr"/>
            <a:r>
              <a:rPr lang="fr-FR" sz="1200" dirty="0" smtClean="0">
                <a:solidFill>
                  <a:prstClr val="black">
                    <a:lumMod val="95000"/>
                    <a:lumOff val="5000"/>
                  </a:prstClr>
                </a:solidFill>
              </a:rPr>
              <a:t>Société de conseil en développement des PME</a:t>
            </a:r>
          </a:p>
          <a:p>
            <a:pPr algn="ctr"/>
            <a:r>
              <a:rPr lang="fr-FR" sz="1200" dirty="0" smtClean="0">
                <a:solidFill>
                  <a:prstClr val="black">
                    <a:lumMod val="95000"/>
                    <a:lumOff val="5000"/>
                  </a:prstClr>
                </a:solidFill>
              </a:rPr>
              <a:t>Bd Mohamed </a:t>
            </a:r>
            <a:r>
              <a:rPr lang="fr-FR" sz="1200" dirty="0" err="1" smtClean="0">
                <a:solidFill>
                  <a:prstClr val="black">
                    <a:lumMod val="95000"/>
                    <a:lumOff val="5000"/>
                  </a:prstClr>
                </a:solidFill>
              </a:rPr>
              <a:t>Seddik</a:t>
            </a:r>
            <a:r>
              <a:rPr lang="fr-FR" sz="1200" dirty="0" smtClean="0">
                <a:solidFill>
                  <a:prstClr val="black">
                    <a:lumMod val="95000"/>
                    <a:lumOff val="5000"/>
                  </a:prstClr>
                </a:solidFill>
              </a:rPr>
              <a:t> </a:t>
            </a:r>
            <a:r>
              <a:rPr lang="fr-FR" sz="1200" dirty="0" err="1" smtClean="0">
                <a:solidFill>
                  <a:prstClr val="black">
                    <a:lumMod val="95000"/>
                    <a:lumOff val="5000"/>
                  </a:prstClr>
                </a:solidFill>
              </a:rPr>
              <a:t>Benyahia</a:t>
            </a:r>
            <a:r>
              <a:rPr lang="fr-FR" sz="1200" dirty="0" smtClean="0">
                <a:solidFill>
                  <a:prstClr val="black">
                    <a:lumMod val="95000"/>
                    <a:lumOff val="5000"/>
                  </a:prstClr>
                </a:solidFill>
              </a:rPr>
              <a:t>, </a:t>
            </a:r>
            <a:r>
              <a:rPr lang="fr-FR" sz="1200" dirty="0" err="1" smtClean="0">
                <a:solidFill>
                  <a:prstClr val="black">
                    <a:lumMod val="95000"/>
                    <a:lumOff val="5000"/>
                  </a:prstClr>
                </a:solidFill>
              </a:rPr>
              <a:t>Zaafrania</a:t>
            </a:r>
            <a:r>
              <a:rPr lang="fr-FR" sz="1200" dirty="0" smtClean="0">
                <a:solidFill>
                  <a:prstClr val="black">
                    <a:lumMod val="95000"/>
                    <a:lumOff val="5000"/>
                  </a:prstClr>
                </a:solidFill>
              </a:rPr>
              <a:t>, Bloc N°4, Annaba    /    Tél: 038 88 28 60    /    Fax: 038 88 28 62    /    </a:t>
            </a:r>
            <a:r>
              <a:rPr lang="fr-FR" sz="1200" dirty="0" smtClean="0">
                <a:solidFill>
                  <a:prstClr val="black">
                    <a:lumMod val="95000"/>
                    <a:lumOff val="5000"/>
                  </a:prstClr>
                </a:solidFill>
                <a:hlinkClick r:id="rId3"/>
              </a:rPr>
              <a:t>www.ivpme.com</a:t>
            </a:r>
            <a:endParaRPr lang="fr-FR" sz="1200" dirty="0" smtClean="0">
              <a:solidFill>
                <a:prstClr val="black">
                  <a:lumMod val="95000"/>
                  <a:lumOff val="5000"/>
                </a:prstClr>
              </a:solidFill>
            </a:endParaRPr>
          </a:p>
          <a:p>
            <a:pPr algn="ctr"/>
            <a:r>
              <a:rPr lang="fr-FR" sz="1200" dirty="0" smtClean="0">
                <a:solidFill>
                  <a:prstClr val="black">
                    <a:lumMod val="95000"/>
                    <a:lumOff val="5000"/>
                  </a:prstClr>
                </a:solidFill>
              </a:rPr>
              <a:t>Étude réalisée par </a:t>
            </a:r>
            <a:r>
              <a:rPr lang="fr-FR" sz="1200" dirty="0" err="1" smtClean="0">
                <a:solidFill>
                  <a:prstClr val="black">
                    <a:lumMod val="95000"/>
                    <a:lumOff val="5000"/>
                  </a:prstClr>
                </a:solidFill>
              </a:rPr>
              <a:t>Narimane</a:t>
            </a:r>
            <a:r>
              <a:rPr lang="fr-FR" sz="1200" dirty="0" smtClean="0">
                <a:solidFill>
                  <a:prstClr val="black">
                    <a:lumMod val="95000"/>
                    <a:lumOff val="5000"/>
                  </a:prstClr>
                </a:solidFill>
              </a:rPr>
              <a:t> BENKEMOUCHE    /    Expert Consultante    /    nbenkemouche@gmail.com                                                                                                                                                                            </a:t>
            </a:r>
            <a:endParaRPr lang="fr-FR"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368"/>
            <a:ext cx="228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97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a:off x="1142976" y="242866"/>
            <a:ext cx="8001024" cy="685804"/>
          </a:xfrm>
          <a:prstGeom prst="rect">
            <a:avLst/>
          </a:prstGeom>
          <a:gradFill flip="none" rotWithShape="1">
            <a:gsLst>
              <a:gs pos="100000">
                <a:schemeClr val="accent1">
                  <a:lumMod val="40000"/>
                  <a:lumOff val="60000"/>
                </a:schemeClr>
              </a:gs>
              <a:gs pos="50000">
                <a:schemeClr val="bg1"/>
              </a:gs>
              <a:gs pos="100000">
                <a:schemeClr val="accent1">
                  <a:tint val="23500"/>
                  <a:satMod val="16000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rot="10800000">
            <a:off x="1142976" y="-4373"/>
            <a:ext cx="8001024" cy="25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viewlogo"/>
          <p:cNvPicPr/>
          <p:nvPr/>
        </p:nvPicPr>
        <p:blipFill>
          <a:blip r:embed="rId3" cstate="print"/>
          <a:stretch>
            <a:fillRect/>
          </a:stretch>
        </p:blipFill>
        <p:spPr bwMode="auto">
          <a:xfrm>
            <a:off x="183788" y="101908"/>
            <a:ext cx="857256" cy="666772"/>
          </a:xfrm>
          <a:prstGeom prst="rect">
            <a:avLst/>
          </a:prstGeom>
          <a:noFill/>
          <a:ln>
            <a:noFill/>
          </a:ln>
        </p:spPr>
      </p:pic>
      <p:sp>
        <p:nvSpPr>
          <p:cNvPr id="13" name="ZoneTexte 12"/>
          <p:cNvSpPr txBox="1"/>
          <p:nvPr/>
        </p:nvSpPr>
        <p:spPr>
          <a:xfrm>
            <a:off x="1142976" y="-9549"/>
            <a:ext cx="8001024" cy="261610"/>
          </a:xfrm>
          <a:prstGeom prst="rect">
            <a:avLst/>
          </a:prstGeom>
          <a:noFill/>
        </p:spPr>
        <p:txBody>
          <a:bodyPr wrap="square" rtlCol="0">
            <a:spAutoFit/>
          </a:bodyPr>
          <a:lstStyle/>
          <a:p>
            <a:r>
              <a:rPr lang="fr-FR" sz="1100" b="1" dirty="0" smtClean="0">
                <a:solidFill>
                  <a:schemeClr val="bg1"/>
                </a:solidFill>
              </a:rPr>
              <a:t>SARL ROSAL EMBALLAGE  /   Business Plan pour un complexe laitier                                                                                 </a:t>
            </a:r>
            <a:endParaRPr lang="fr-FR" sz="1100" b="1" dirty="0">
              <a:solidFill>
                <a:schemeClr val="bg1"/>
              </a:solidFill>
            </a:endParaRPr>
          </a:p>
        </p:txBody>
      </p:sp>
      <p:sp>
        <p:nvSpPr>
          <p:cNvPr id="26" name="ZoneTexte 25"/>
          <p:cNvSpPr txBox="1"/>
          <p:nvPr/>
        </p:nvSpPr>
        <p:spPr>
          <a:xfrm>
            <a:off x="1857356" y="292222"/>
            <a:ext cx="7072362" cy="400110"/>
          </a:xfrm>
          <a:prstGeom prst="rect">
            <a:avLst/>
          </a:prstGeom>
          <a:noFill/>
        </p:spPr>
        <p:txBody>
          <a:bodyPr wrap="square" rtlCol="0">
            <a:spAutoFit/>
          </a:bodyPr>
          <a:lstStyle/>
          <a:p>
            <a:pPr algn="r"/>
            <a:r>
              <a:rPr lang="fr-FR" sz="2000" b="1" dirty="0" smtClean="0">
                <a:solidFill>
                  <a:srgbClr val="003399"/>
                </a:solidFill>
              </a:rPr>
              <a:t>Plan</a:t>
            </a:r>
            <a:endParaRPr lang="fr-FR" sz="2000" b="1" dirty="0">
              <a:solidFill>
                <a:srgbClr val="003399"/>
              </a:solidFill>
            </a:endParaRPr>
          </a:p>
        </p:txBody>
      </p:sp>
      <p:sp>
        <p:nvSpPr>
          <p:cNvPr id="11" name="Espace réservé du contenu 2"/>
          <p:cNvSpPr txBox="1">
            <a:spLocks/>
          </p:cNvSpPr>
          <p:nvPr/>
        </p:nvSpPr>
        <p:spPr>
          <a:xfrm>
            <a:off x="1172202" y="1000108"/>
            <a:ext cx="6801526" cy="5715040"/>
          </a:xfrm>
          <a:prstGeom prst="rect">
            <a:avLst/>
          </a:prstGeom>
          <a:gradFill>
            <a:gsLst>
              <a:gs pos="11000">
                <a:schemeClr val="accent1">
                  <a:tint val="66000"/>
                  <a:satMod val="160000"/>
                </a:schemeClr>
              </a:gs>
              <a:gs pos="50000">
                <a:schemeClr val="accent1">
                  <a:tint val="44500"/>
                  <a:satMod val="160000"/>
                </a:schemeClr>
              </a:gs>
              <a:gs pos="100000">
                <a:schemeClr val="accent1">
                  <a:tint val="23500"/>
                  <a:satMod val="160000"/>
                </a:schemeClr>
              </a:gs>
            </a:gsLst>
            <a:lin ang="13200000" scaled="0"/>
          </a:gradFill>
          <a:ln>
            <a:noFill/>
          </a:ln>
        </p:spPr>
        <p:style>
          <a:lnRef idx="1">
            <a:schemeClr val="accent1"/>
          </a:lnRef>
          <a:fillRef idx="2">
            <a:schemeClr val="accent1"/>
          </a:fillRef>
          <a:effectRef idx="1">
            <a:schemeClr val="accent1"/>
          </a:effectRef>
          <a:fontRef idx="minor">
            <a:schemeClr val="dk1"/>
          </a:fontRef>
        </p:style>
        <p:txBody>
          <a:bodyPr/>
          <a:lstStyle/>
          <a:p>
            <a:pPr marL="914400" lvl="1" indent="-457200" eaLnBrk="0" hangingPunct="0">
              <a:spcBef>
                <a:spcPct val="20000"/>
              </a:spcBef>
              <a:buFont typeface="+mj-lt"/>
              <a:buAutoNum type="arabicPeriod"/>
              <a:defRPr/>
            </a:pPr>
            <a:endParaRPr lang="fr-FR" sz="1600" b="1" dirty="0" smtClean="0">
              <a:solidFill>
                <a:schemeClr val="tx1"/>
              </a:solidFill>
            </a:endParaRPr>
          </a:p>
          <a:p>
            <a:pPr marL="914400" lvl="1" indent="-457200" eaLnBrk="0" hangingPunct="0">
              <a:spcBef>
                <a:spcPct val="20000"/>
              </a:spcBef>
              <a:buFont typeface="+mj-lt"/>
              <a:buAutoNum type="arabicPeriod"/>
              <a:defRPr/>
            </a:pPr>
            <a:r>
              <a:rPr lang="fr-FR" sz="1600" b="1" dirty="0" smtClean="0">
                <a:solidFill>
                  <a:schemeClr val="tx1"/>
                </a:solidFill>
              </a:rPr>
              <a:t>Résumé de l’affaire</a:t>
            </a:r>
            <a:endParaRPr lang="fr-FR" sz="1600" b="1" dirty="0" smtClean="0">
              <a:solidFill>
                <a:schemeClr val="tx1"/>
              </a:solidFill>
              <a:latin typeface="+mn-lt"/>
              <a:cs typeface="+mn-cs"/>
            </a:endParaRPr>
          </a:p>
          <a:p>
            <a:pPr marL="914400" lvl="1" indent="-457200" eaLnBrk="0" hangingPunct="0">
              <a:spcBef>
                <a:spcPct val="20000"/>
              </a:spcBef>
              <a:buFont typeface="+mj-lt"/>
              <a:buAutoNum type="arabicPeriod"/>
              <a:defRPr/>
            </a:pPr>
            <a:r>
              <a:rPr lang="fr-FR" sz="1600" dirty="0" smtClean="0">
                <a:solidFill>
                  <a:srgbClr val="003399"/>
                </a:solidFill>
              </a:rPr>
              <a:t>Présentation de l’entreprise et des investisseurs</a:t>
            </a:r>
          </a:p>
          <a:p>
            <a:pPr marL="914400" lvl="1" indent="-457200" eaLnBrk="0" hangingPunct="0">
              <a:spcBef>
                <a:spcPct val="20000"/>
              </a:spcBef>
              <a:buFont typeface="+mj-lt"/>
              <a:buAutoNum type="arabicPeriod"/>
              <a:defRPr/>
            </a:pPr>
            <a:r>
              <a:rPr lang="fr-FR" sz="1600" dirty="0" smtClean="0">
                <a:solidFill>
                  <a:srgbClr val="003399"/>
                </a:solidFill>
              </a:rPr>
              <a:t>Présentation de la gamme des produits à fabriquer</a:t>
            </a:r>
          </a:p>
          <a:p>
            <a:pPr marL="914400" lvl="1" indent="-457200" eaLnBrk="0" hangingPunct="0">
              <a:spcBef>
                <a:spcPct val="20000"/>
              </a:spcBef>
              <a:buFont typeface="+mj-lt"/>
              <a:buAutoNum type="arabicPeriod"/>
              <a:defRPr/>
            </a:pPr>
            <a:r>
              <a:rPr lang="fr-FR" sz="1600" dirty="0" smtClean="0">
                <a:solidFill>
                  <a:srgbClr val="003399"/>
                </a:solidFill>
              </a:rPr>
              <a:t>Étude de marché et positionnement stratégique</a:t>
            </a:r>
          </a:p>
          <a:p>
            <a:pPr marL="914400" lvl="1" indent="-457200" eaLnBrk="0" hangingPunct="0">
              <a:spcBef>
                <a:spcPct val="20000"/>
              </a:spcBef>
              <a:buFont typeface="+mj-lt"/>
              <a:buAutoNum type="arabicPeriod"/>
              <a:defRPr/>
            </a:pPr>
            <a:r>
              <a:rPr lang="fr-FR" sz="1600" dirty="0" smtClean="0">
                <a:solidFill>
                  <a:srgbClr val="003399"/>
                </a:solidFill>
              </a:rPr>
              <a:t>Avantage concurrentiel</a:t>
            </a:r>
          </a:p>
          <a:p>
            <a:pPr marL="914400" lvl="1" indent="-457200" eaLnBrk="0" hangingPunct="0">
              <a:spcBef>
                <a:spcPct val="20000"/>
              </a:spcBef>
              <a:buFont typeface="+mj-lt"/>
              <a:buAutoNum type="arabicPeriod"/>
              <a:defRPr/>
            </a:pPr>
            <a:r>
              <a:rPr lang="fr-FR" sz="1600" dirty="0" smtClean="0">
                <a:solidFill>
                  <a:srgbClr val="003399"/>
                </a:solidFill>
              </a:rPr>
              <a:t>Business plan :</a:t>
            </a:r>
          </a:p>
          <a:p>
            <a:pPr marL="1371600" lvl="2" indent="-457200" eaLnBrk="0" hangingPunct="0">
              <a:spcBef>
                <a:spcPct val="20000"/>
              </a:spcBef>
              <a:buFont typeface="+mj-lt"/>
              <a:buAutoNum type="alphaLcPeriod"/>
              <a:defRPr/>
            </a:pPr>
            <a:r>
              <a:rPr lang="fr-FR" sz="1600" dirty="0" smtClean="0">
                <a:solidFill>
                  <a:srgbClr val="003399"/>
                </a:solidFill>
              </a:rPr>
              <a:t>Approche</a:t>
            </a:r>
          </a:p>
          <a:p>
            <a:pPr marL="1371600" lvl="2" indent="-457200" eaLnBrk="0" hangingPunct="0">
              <a:spcBef>
                <a:spcPct val="20000"/>
              </a:spcBef>
              <a:buFont typeface="+mj-lt"/>
              <a:buAutoNum type="alphaLcPeriod"/>
              <a:defRPr/>
            </a:pPr>
            <a:r>
              <a:rPr lang="fr-FR" sz="1600" dirty="0" smtClean="0">
                <a:solidFill>
                  <a:srgbClr val="003399"/>
                </a:solidFill>
              </a:rPr>
              <a:t>I</a:t>
            </a:r>
            <a:r>
              <a:rPr lang="fr-FR" sz="1600" dirty="0" smtClean="0">
                <a:solidFill>
                  <a:srgbClr val="003399"/>
                </a:solidFill>
                <a:latin typeface="+mn-lt"/>
                <a:cs typeface="+mn-cs"/>
              </a:rPr>
              <a:t>nvestissement et choix technologique</a:t>
            </a:r>
          </a:p>
          <a:p>
            <a:pPr marL="1371600" lvl="2" indent="-457200" eaLnBrk="0" hangingPunct="0">
              <a:spcBef>
                <a:spcPct val="20000"/>
              </a:spcBef>
              <a:buFont typeface="+mj-lt"/>
              <a:buAutoNum type="alphaLcPeriod"/>
              <a:defRPr/>
            </a:pPr>
            <a:r>
              <a:rPr lang="fr-FR" sz="1600" dirty="0" smtClean="0">
                <a:solidFill>
                  <a:srgbClr val="003399"/>
                </a:solidFill>
              </a:rPr>
              <a:t>Plan commercial</a:t>
            </a:r>
          </a:p>
          <a:p>
            <a:pPr marL="1371600" lvl="2" indent="-457200" eaLnBrk="0" hangingPunct="0">
              <a:spcBef>
                <a:spcPct val="20000"/>
              </a:spcBef>
              <a:buFont typeface="+mj-lt"/>
              <a:buAutoNum type="alphaLcPeriod"/>
              <a:defRPr/>
            </a:pPr>
            <a:r>
              <a:rPr lang="fr-FR" sz="1600" dirty="0" smtClean="0">
                <a:solidFill>
                  <a:srgbClr val="003399"/>
                </a:solidFill>
                <a:latin typeface="+mn-lt"/>
                <a:cs typeface="+mn-cs"/>
              </a:rPr>
              <a:t>Plan opérationnel</a:t>
            </a:r>
          </a:p>
          <a:p>
            <a:pPr marL="1371600" lvl="2" indent="-457200" eaLnBrk="0" hangingPunct="0">
              <a:spcBef>
                <a:spcPct val="20000"/>
              </a:spcBef>
              <a:buFont typeface="+mj-lt"/>
              <a:buAutoNum type="alphaLcPeriod"/>
              <a:defRPr/>
            </a:pPr>
            <a:r>
              <a:rPr lang="fr-FR" sz="1600" dirty="0" smtClean="0">
                <a:solidFill>
                  <a:srgbClr val="003399"/>
                </a:solidFill>
              </a:rPr>
              <a:t>Plan de développement</a:t>
            </a:r>
          </a:p>
          <a:p>
            <a:pPr marL="1371600" lvl="2" indent="-457200" eaLnBrk="0" hangingPunct="0">
              <a:spcBef>
                <a:spcPct val="20000"/>
              </a:spcBef>
              <a:buFont typeface="+mj-lt"/>
              <a:buAutoNum type="alphaLcPeriod"/>
              <a:defRPr/>
            </a:pPr>
            <a:r>
              <a:rPr lang="fr-FR" sz="1600" dirty="0" smtClean="0">
                <a:solidFill>
                  <a:srgbClr val="003399"/>
                </a:solidFill>
                <a:latin typeface="+mn-lt"/>
                <a:cs typeface="+mn-cs"/>
              </a:rPr>
              <a:t>Besoin en fond de roulement</a:t>
            </a:r>
          </a:p>
          <a:p>
            <a:pPr marL="1371600" lvl="2" indent="-457200" eaLnBrk="0" hangingPunct="0">
              <a:spcBef>
                <a:spcPct val="20000"/>
              </a:spcBef>
              <a:buFont typeface="+mj-lt"/>
              <a:buAutoNum type="alphaLcPeriod"/>
              <a:defRPr/>
            </a:pPr>
            <a:r>
              <a:rPr lang="fr-FR" sz="1600" dirty="0" smtClean="0">
                <a:solidFill>
                  <a:srgbClr val="003399"/>
                </a:solidFill>
              </a:rPr>
              <a:t>TCR prévisionnels</a:t>
            </a:r>
          </a:p>
          <a:p>
            <a:pPr marL="1371600" lvl="2" indent="-457200" eaLnBrk="0" hangingPunct="0">
              <a:spcBef>
                <a:spcPct val="20000"/>
              </a:spcBef>
              <a:buFont typeface="+mj-lt"/>
              <a:buAutoNum type="alphaLcPeriod"/>
              <a:defRPr/>
            </a:pPr>
            <a:r>
              <a:rPr lang="fr-FR" sz="1600" dirty="0" smtClean="0">
                <a:solidFill>
                  <a:srgbClr val="003399"/>
                </a:solidFill>
                <a:latin typeface="+mn-lt"/>
                <a:cs typeface="+mn-cs"/>
              </a:rPr>
              <a:t>Bilans prévisionnels</a:t>
            </a:r>
          </a:p>
          <a:p>
            <a:pPr marL="1371600" lvl="2" indent="-457200" eaLnBrk="0" hangingPunct="0">
              <a:spcBef>
                <a:spcPct val="20000"/>
              </a:spcBef>
              <a:buFont typeface="+mj-lt"/>
              <a:buAutoNum type="alphaLcPeriod"/>
              <a:defRPr/>
            </a:pPr>
            <a:r>
              <a:rPr lang="fr-FR" sz="1600" dirty="0" smtClean="0">
                <a:solidFill>
                  <a:srgbClr val="003399"/>
                </a:solidFill>
              </a:rPr>
              <a:t>Trésorerie et plan de financement </a:t>
            </a:r>
          </a:p>
          <a:p>
            <a:pPr marL="1371600" lvl="2" indent="-457200" eaLnBrk="0" hangingPunct="0">
              <a:spcBef>
                <a:spcPct val="20000"/>
              </a:spcBef>
              <a:buFont typeface="+mj-lt"/>
              <a:buAutoNum type="alphaLcPeriod"/>
              <a:defRPr/>
            </a:pPr>
            <a:r>
              <a:rPr lang="fr-FR" sz="1600" dirty="0" smtClean="0">
                <a:solidFill>
                  <a:srgbClr val="003399"/>
                </a:solidFill>
                <a:latin typeface="+mn-lt"/>
                <a:cs typeface="+mn-cs"/>
              </a:rPr>
              <a:t>Rentabilité du projet</a:t>
            </a:r>
          </a:p>
          <a:p>
            <a:pPr marL="1371600" lvl="2" indent="-457200" eaLnBrk="0" hangingPunct="0">
              <a:spcBef>
                <a:spcPct val="20000"/>
              </a:spcBef>
              <a:buFont typeface="+mj-lt"/>
              <a:buAutoNum type="alphaLcPeriod"/>
              <a:defRPr/>
            </a:pPr>
            <a:r>
              <a:rPr lang="fr-FR" sz="1600" dirty="0" smtClean="0">
                <a:solidFill>
                  <a:srgbClr val="003399"/>
                </a:solidFill>
              </a:rPr>
              <a:t>Garanties</a:t>
            </a:r>
          </a:p>
          <a:p>
            <a:pPr marL="1371600" lvl="2" indent="-457200" eaLnBrk="0" hangingPunct="0">
              <a:spcBef>
                <a:spcPct val="20000"/>
              </a:spcBef>
              <a:buFont typeface="+mj-lt"/>
              <a:buAutoNum type="alphaLcPeriod"/>
              <a:defRPr/>
            </a:pPr>
            <a:r>
              <a:rPr lang="fr-FR" sz="1600" dirty="0" smtClean="0">
                <a:solidFill>
                  <a:srgbClr val="003399"/>
                </a:solidFill>
                <a:latin typeface="+mn-lt"/>
                <a:cs typeface="+mn-cs"/>
              </a:rPr>
              <a:t>Annexe</a:t>
            </a:r>
          </a:p>
          <a:p>
            <a:pPr marL="914400" lvl="1" indent="-457200" eaLnBrk="0" hangingPunct="0">
              <a:spcBef>
                <a:spcPct val="20000"/>
              </a:spcBef>
              <a:defRPr/>
            </a:pPr>
            <a:endParaRPr lang="fr-FR" sz="2000" dirty="0" smtClean="0">
              <a:solidFill>
                <a:srgbClr val="003399"/>
              </a:solidFill>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lang="fr-FR" sz="2000" dirty="0" smtClean="0">
              <a:latin typeface="+mn-lt"/>
              <a:cs typeface="+mn-cs"/>
            </a:endParaRPr>
          </a:p>
          <a:p>
            <a:pPr marL="342900" lvl="0" indent="-342900" eaLnBrk="0" hangingPunct="0">
              <a:spcBef>
                <a:spcPct val="20000"/>
              </a:spcBef>
              <a:defRPr/>
            </a:pPr>
            <a:endParaRPr lang="fr-FR" sz="2000" dirty="0" smtClean="0">
              <a:latin typeface="+mn-lt"/>
              <a:cs typeface="+mn-cs"/>
            </a:endParaRPr>
          </a:p>
          <a:p>
            <a:pPr marL="342900" lvl="0" indent="-342900" eaLnBrk="0" hangingPunct="0">
              <a:spcBef>
                <a:spcPct val="20000"/>
              </a:spcBef>
              <a:buFont typeface="Arial" pitchFamily="34" charset="0"/>
              <a:buChar char="•"/>
              <a:defRPr/>
            </a:pPr>
            <a:endParaRPr lang="fr-FR" sz="2000" dirty="0" smtClean="0">
              <a:latin typeface="+mn-lt"/>
              <a:cs typeface="+mn-cs"/>
            </a:endParaRPr>
          </a:p>
          <a:p>
            <a:pPr marL="342900" lvl="0" indent="-342900" eaLnBrk="0" hangingPunct="0">
              <a:spcBef>
                <a:spcPct val="20000"/>
              </a:spcBef>
              <a:buFont typeface="Arial" pitchFamily="34" charset="0"/>
              <a:buChar char="•"/>
              <a:defRPr/>
            </a:pPr>
            <a:endParaRPr lang="fr-FR" sz="2000" dirty="0" smtClean="0">
              <a:latin typeface="+mn-lt"/>
              <a:cs typeface="+mn-cs"/>
            </a:endParaRPr>
          </a:p>
          <a:p>
            <a:pPr marL="342900" lvl="0" indent="-342900" eaLnBrk="0" hangingPunct="0">
              <a:spcBef>
                <a:spcPct val="20000"/>
              </a:spcBef>
              <a:buFont typeface="Arial" pitchFamily="34" charset="0"/>
              <a:buChar char="•"/>
              <a:defRPr/>
            </a:pPr>
            <a:endParaRPr lang="fr-FR" sz="2000" dirty="0" smtClean="0">
              <a:latin typeface="+mn-lt"/>
              <a:cs typeface="+mn-cs"/>
            </a:endParaRPr>
          </a:p>
          <a:p>
            <a:pPr marL="342900" lvl="0" indent="-342900" eaLnBrk="0" hangingPunct="0">
              <a:spcBef>
                <a:spcPct val="20000"/>
              </a:spcBef>
              <a:buFont typeface="Arial" pitchFamily="34" charset="0"/>
              <a:buChar char="•"/>
              <a:defRPr/>
            </a:pPr>
            <a:endParaRPr lang="fr-FR" sz="200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lang="fr-FR" sz="200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lang="fr-FR" sz="200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lang="fr-FR" sz="200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lang="fr-FR" sz="200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lang="fr-FR" sz="2000" dirty="0" smtClean="0">
              <a:latin typeface="+mn-lt"/>
              <a:cs typeface="+mn-cs"/>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13</a:t>
            </a:fld>
            <a:endParaRPr lang="fr-BE"/>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2222"/>
            <a:ext cx="129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020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6F15528-21DE-4FAA-801E-634DDDAF4B2B}" type="slidenum">
              <a:rPr lang="en-US" smtClean="0"/>
              <a:pPr/>
              <a:t>14</a:t>
            </a:fld>
            <a:endParaRPr lang="en-US"/>
          </a:p>
        </p:txBody>
      </p:sp>
      <p:pic>
        <p:nvPicPr>
          <p:cNvPr id="6146" name="Picture 2" descr="H:\pa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83" y="1295400"/>
            <a:ext cx="8116433" cy="53252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7705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48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1000" y="990600"/>
            <a:ext cx="8305800" cy="5720590"/>
          </a:xfrm>
          <a:prstGeom prst="rect">
            <a:avLst/>
          </a:prstGeom>
        </p:spPr>
        <p:txBody>
          <a:bodyPr/>
          <a:lstStyle/>
          <a:p>
            <a:pPr marL="457200" indent="-457200">
              <a:buFont typeface="Arial" pitchFamily="34" charset="0"/>
              <a:buChar char="•"/>
              <a:defRPr/>
            </a:pPr>
            <a:r>
              <a:rPr lang="fr-FR" sz="1200" dirty="0">
                <a:latin typeface="Arial" charset="0"/>
              </a:rPr>
              <a:t>Le présent business plan évalue la </a:t>
            </a:r>
            <a:r>
              <a:rPr lang="fr-FR" sz="1200" dirty="0" smtClean="0">
                <a:latin typeface="Arial" charset="0"/>
              </a:rPr>
              <a:t>faisabilité et la rentabilité d’un projet de </a:t>
            </a:r>
            <a:r>
              <a:rPr lang="fr-FR" sz="1200" dirty="0">
                <a:latin typeface="Arial" charset="0"/>
              </a:rPr>
              <a:t>parc de loisirs, sis à El </a:t>
            </a:r>
            <a:r>
              <a:rPr lang="fr-FR" sz="1200" dirty="0" err="1">
                <a:latin typeface="Arial" charset="0"/>
              </a:rPr>
              <a:t>Kala</a:t>
            </a:r>
            <a:r>
              <a:rPr lang="fr-FR" sz="1200" dirty="0">
                <a:latin typeface="Arial" charset="0"/>
              </a:rPr>
              <a:t>, Wilaya El </a:t>
            </a:r>
            <a:r>
              <a:rPr lang="fr-FR" sz="1200" dirty="0" err="1">
                <a:latin typeface="Arial" charset="0"/>
              </a:rPr>
              <a:t>Tarf</a:t>
            </a:r>
            <a:r>
              <a:rPr lang="fr-FR" sz="1200" dirty="0">
                <a:latin typeface="Arial" charset="0"/>
              </a:rPr>
              <a:t>, pour le compte de la société SARL ESPACE LOISIRS LAND.</a:t>
            </a:r>
          </a:p>
          <a:p>
            <a:pPr marL="457200" indent="-457200">
              <a:buFont typeface="Arial" pitchFamily="34" charset="0"/>
              <a:buChar char="•"/>
              <a:defRPr/>
            </a:pPr>
            <a:endParaRPr lang="fr-FR" sz="1200" dirty="0">
              <a:latin typeface="Arial" charset="0"/>
            </a:endParaRPr>
          </a:p>
          <a:p>
            <a:pPr marL="457200" indent="-457200">
              <a:buFont typeface="Arial" pitchFamily="34" charset="0"/>
              <a:buChar char="•"/>
              <a:defRPr/>
            </a:pPr>
            <a:r>
              <a:rPr lang="fr-FR" sz="1200" dirty="0">
                <a:latin typeface="Arial" charset="0"/>
              </a:rPr>
              <a:t>Le coût de l’investissement global est d’environ </a:t>
            </a:r>
            <a:r>
              <a:rPr lang="fr-FR" sz="1200" dirty="0" smtClean="0">
                <a:latin typeface="Arial" charset="0"/>
              </a:rPr>
              <a:t>468 Million </a:t>
            </a:r>
            <a:r>
              <a:rPr lang="fr-FR" sz="1200" dirty="0">
                <a:latin typeface="Arial" charset="0"/>
              </a:rPr>
              <a:t>de DA, dont </a:t>
            </a:r>
            <a:r>
              <a:rPr lang="fr-FR" sz="1200" dirty="0" smtClean="0">
                <a:latin typeface="Arial" charset="0"/>
              </a:rPr>
              <a:t>116 Million </a:t>
            </a:r>
            <a:r>
              <a:rPr lang="fr-FR" sz="1200" dirty="0">
                <a:latin typeface="Arial" charset="0"/>
              </a:rPr>
              <a:t>estimés  pour  la valeur des manèges déjà acquis et les travaux de génie civil réalisés </a:t>
            </a:r>
            <a:r>
              <a:rPr lang="fr-FR" sz="1200" dirty="0" smtClean="0">
                <a:latin typeface="Arial" charset="0"/>
              </a:rPr>
              <a:t>sur </a:t>
            </a:r>
            <a:r>
              <a:rPr lang="fr-FR" sz="1200" dirty="0">
                <a:latin typeface="Arial" charset="0"/>
              </a:rPr>
              <a:t>site à ce jour.</a:t>
            </a:r>
          </a:p>
          <a:p>
            <a:pPr marL="457200" indent="-457200">
              <a:buFont typeface="Arial" pitchFamily="34" charset="0"/>
              <a:buChar char="•"/>
              <a:defRPr/>
            </a:pPr>
            <a:endParaRPr lang="fr-FR" sz="1200" dirty="0">
              <a:latin typeface="Arial" charset="0"/>
            </a:endParaRPr>
          </a:p>
          <a:p>
            <a:pPr marL="457200" indent="-457200">
              <a:buFont typeface="Arial" pitchFamily="34" charset="0"/>
              <a:buChar char="•"/>
              <a:defRPr/>
            </a:pPr>
            <a:r>
              <a:rPr lang="fr-FR" sz="1200" dirty="0">
                <a:latin typeface="Arial" charset="0"/>
              </a:rPr>
              <a:t>SARL ESPACE LOISIRS LAND souhaite solliciter un </a:t>
            </a:r>
            <a:r>
              <a:rPr lang="fr-FR" sz="1200" b="1" dirty="0">
                <a:latin typeface="Arial" charset="0"/>
              </a:rPr>
              <a:t>crédit </a:t>
            </a:r>
            <a:r>
              <a:rPr lang="fr-FR" sz="1200" b="1" dirty="0" smtClean="0">
                <a:latin typeface="Arial" charset="0"/>
              </a:rPr>
              <a:t>d’investissement de </a:t>
            </a:r>
            <a:r>
              <a:rPr lang="fr-FR" sz="1200" b="1" dirty="0">
                <a:latin typeface="Arial" charset="0"/>
              </a:rPr>
              <a:t>la banque  </a:t>
            </a:r>
            <a:r>
              <a:rPr lang="fr-FR" sz="1200" b="1" dirty="0" smtClean="0">
                <a:latin typeface="Arial" charset="0"/>
              </a:rPr>
              <a:t>à hauteur de                322 Million de DA (69% du montant global de l’investissement) </a:t>
            </a:r>
            <a:r>
              <a:rPr lang="fr-FR" sz="1200" dirty="0" smtClean="0">
                <a:latin typeface="Arial" charset="0"/>
              </a:rPr>
              <a:t>pour </a:t>
            </a:r>
            <a:r>
              <a:rPr lang="fr-FR" sz="1200" dirty="0">
                <a:latin typeface="Arial" charset="0"/>
              </a:rPr>
              <a:t>importer les attractions  de fournisseurs italiens référencés dans le domaine des </a:t>
            </a:r>
            <a:r>
              <a:rPr lang="fr-FR" sz="1200" dirty="0" smtClean="0">
                <a:latin typeface="Arial" charset="0"/>
              </a:rPr>
              <a:t>parcs </a:t>
            </a:r>
            <a:r>
              <a:rPr lang="fr-FR" sz="1200" dirty="0">
                <a:latin typeface="Arial" charset="0"/>
              </a:rPr>
              <a:t>de loisirs et des jeux </a:t>
            </a:r>
            <a:r>
              <a:rPr lang="fr-FR" sz="1200" dirty="0" smtClean="0">
                <a:latin typeface="Arial" charset="0"/>
              </a:rPr>
              <a:t>et </a:t>
            </a:r>
            <a:r>
              <a:rPr lang="fr-FR" sz="1200" dirty="0">
                <a:latin typeface="Arial" charset="0"/>
              </a:rPr>
              <a:t>acheter localement le parc </a:t>
            </a:r>
            <a:r>
              <a:rPr lang="fr-FR" sz="1200" dirty="0" smtClean="0">
                <a:latin typeface="Arial" charset="0"/>
              </a:rPr>
              <a:t>roulant. Un apport personnel de 146 Million DA (31% du montant global de l’investissement) est constitué des apports en nature et d’un apport monétaire de 30 Million de DA pour participer à l’importation des équipements et réaliser les travaux de génie civil restants.</a:t>
            </a:r>
            <a:endParaRPr lang="fr-FR" sz="1200" dirty="0">
              <a:latin typeface="Arial" charset="0"/>
            </a:endParaRPr>
          </a:p>
          <a:p>
            <a:pPr marL="457200" indent="-457200">
              <a:buFont typeface="Arial" pitchFamily="34" charset="0"/>
              <a:buChar char="•"/>
              <a:defRPr/>
            </a:pPr>
            <a:endParaRPr lang="fr-FR" sz="1200" dirty="0">
              <a:latin typeface="Arial" charset="0"/>
            </a:endParaRPr>
          </a:p>
          <a:p>
            <a:pPr marL="457200" indent="-457200">
              <a:buFont typeface="Arial" pitchFamily="34" charset="0"/>
              <a:buChar char="•"/>
              <a:defRPr/>
            </a:pPr>
            <a:r>
              <a:rPr lang="fr-FR" sz="1200" dirty="0">
                <a:latin typeface="Arial" charset="0"/>
              </a:rPr>
              <a:t>Le parc est implanté sur un terrain </a:t>
            </a:r>
            <a:r>
              <a:rPr lang="fr-FR" sz="1200" dirty="0" smtClean="0">
                <a:latin typeface="Arial" charset="0"/>
              </a:rPr>
              <a:t>en concession d’une </a:t>
            </a:r>
            <a:r>
              <a:rPr lang="fr-FR" sz="1200" dirty="0">
                <a:latin typeface="Arial" charset="0"/>
              </a:rPr>
              <a:t>superficie de </a:t>
            </a:r>
            <a:r>
              <a:rPr lang="fr-FR" sz="1200" dirty="0" smtClean="0">
                <a:latin typeface="Arial" charset="0"/>
              </a:rPr>
              <a:t>4 </a:t>
            </a:r>
            <a:r>
              <a:rPr lang="fr-FR" sz="1200" dirty="0">
                <a:latin typeface="Arial" charset="0"/>
              </a:rPr>
              <a:t>hectares à l’intérieur du parc animalier </a:t>
            </a:r>
            <a:r>
              <a:rPr lang="fr-FR" sz="1200" dirty="0" smtClean="0">
                <a:latin typeface="Arial" charset="0"/>
              </a:rPr>
              <a:t>BRABTIA </a:t>
            </a:r>
            <a:r>
              <a:rPr lang="fr-FR" sz="1200" dirty="0">
                <a:latin typeface="Arial" charset="0"/>
              </a:rPr>
              <a:t>à El </a:t>
            </a:r>
            <a:r>
              <a:rPr lang="fr-FR" sz="1200" dirty="0" err="1">
                <a:latin typeface="Arial" charset="0"/>
              </a:rPr>
              <a:t>Kala</a:t>
            </a:r>
            <a:r>
              <a:rPr lang="fr-FR" sz="1200" dirty="0">
                <a:latin typeface="Arial" charset="0"/>
              </a:rPr>
              <a:t>, Wilaya El </a:t>
            </a:r>
            <a:r>
              <a:rPr lang="fr-FR" sz="1200" dirty="0" err="1">
                <a:latin typeface="Arial" charset="0"/>
              </a:rPr>
              <a:t>Tarf</a:t>
            </a:r>
            <a:r>
              <a:rPr lang="fr-FR" sz="1200" dirty="0" smtClean="0">
                <a:latin typeface="Arial" charset="0"/>
              </a:rPr>
              <a:t>. Ci-jointe la convention de la concession. Elle est en cours de renouvellement pour 33 ans renouvelables.</a:t>
            </a:r>
            <a:endParaRPr lang="fr-FR" sz="1200" dirty="0">
              <a:latin typeface="Arial" charset="0"/>
            </a:endParaRPr>
          </a:p>
          <a:p>
            <a:pPr marL="457200" indent="-457200">
              <a:buFont typeface="Arial" pitchFamily="34" charset="0"/>
              <a:buChar char="•"/>
              <a:defRPr/>
            </a:pPr>
            <a:endParaRPr lang="fr-FR" sz="1200" dirty="0">
              <a:latin typeface="Arial" charset="0"/>
            </a:endParaRPr>
          </a:p>
          <a:p>
            <a:pPr marL="457200" indent="-457200">
              <a:buFont typeface="Arial" pitchFamily="34" charset="0"/>
              <a:buChar char="•"/>
              <a:defRPr/>
            </a:pPr>
            <a:r>
              <a:rPr lang="fr-FR" sz="1200" dirty="0">
                <a:latin typeface="Arial" charset="0"/>
              </a:rPr>
              <a:t>Nous confirmons l'attractivité du marché des parcs de loisirs en Algérie en général et dans la région Est en particulier. Le marché régional est considérable.</a:t>
            </a:r>
          </a:p>
          <a:p>
            <a:pPr marL="457200" indent="-457200">
              <a:buFont typeface="Arial" pitchFamily="34" charset="0"/>
              <a:buChar char="•"/>
              <a:defRPr/>
            </a:pPr>
            <a:endParaRPr lang="fr-FR" sz="1200" dirty="0">
              <a:latin typeface="Arial" charset="0"/>
            </a:endParaRPr>
          </a:p>
          <a:p>
            <a:pPr marL="457200" indent="-457200">
              <a:buFont typeface="Arial" pitchFamily="34" charset="0"/>
              <a:buChar char="•"/>
              <a:defRPr/>
            </a:pPr>
            <a:r>
              <a:rPr lang="fr-FR" sz="1200" dirty="0">
                <a:latin typeface="Arial" charset="0"/>
              </a:rPr>
              <a:t>Le projet d'investissement est faisable et rentable avec une Valeur Actuelle Nette positive et un Taux de Rentabilité Interne satisfaisant à </a:t>
            </a:r>
            <a:r>
              <a:rPr lang="fr-FR" sz="1200" dirty="0" smtClean="0">
                <a:latin typeface="Arial" charset="0"/>
              </a:rPr>
              <a:t>41% </a:t>
            </a:r>
            <a:r>
              <a:rPr lang="fr-FR" sz="1200" dirty="0">
                <a:latin typeface="Arial" charset="0"/>
              </a:rPr>
              <a:t>sur la durée de vie du projet estimée au minimum de 10 ans. Par ailleurs, le projet affiche un délai de récupération </a:t>
            </a:r>
            <a:r>
              <a:rPr lang="fr-FR" sz="1200" dirty="0" smtClean="0">
                <a:latin typeface="Arial" charset="0"/>
              </a:rPr>
              <a:t>de moins de </a:t>
            </a:r>
            <a:r>
              <a:rPr lang="fr-FR" sz="1200" dirty="0">
                <a:latin typeface="Arial" charset="0"/>
              </a:rPr>
              <a:t>2</a:t>
            </a:r>
            <a:r>
              <a:rPr lang="fr-FR" sz="1200" dirty="0" smtClean="0">
                <a:latin typeface="Arial" charset="0"/>
              </a:rPr>
              <a:t> ans et demi.</a:t>
            </a:r>
          </a:p>
          <a:p>
            <a:pPr marL="457200" indent="-457200">
              <a:buFont typeface="Arial" pitchFamily="34" charset="0"/>
              <a:buChar char="•"/>
              <a:defRPr/>
            </a:pPr>
            <a:endParaRPr lang="fr-FR" sz="1200" dirty="0" smtClean="0">
              <a:latin typeface="Arial" charset="0"/>
            </a:endParaRPr>
          </a:p>
          <a:p>
            <a:pPr marL="457200" indent="-457200">
              <a:buFont typeface="Arial" pitchFamily="34" charset="0"/>
              <a:buChar char="•"/>
              <a:defRPr/>
            </a:pPr>
            <a:r>
              <a:rPr lang="fr-FR" sz="1200" dirty="0" smtClean="0">
                <a:latin typeface="Arial" charset="0"/>
              </a:rPr>
              <a:t>Les investisseurs ont déjà sollicité les avantages d’ ANDI et ont obtenu l’accord (ci-jointe la convention). Ces avantages n’ont pas été exploités, car la société modifiera l’investissement passé en fonction de l’étude présente. Les nouveaux avantages de l’ANDI seront communiqués à la banque. </a:t>
            </a:r>
          </a:p>
          <a:p>
            <a:pPr marL="457200" indent="-457200">
              <a:buFont typeface="Arial" pitchFamily="34" charset="0"/>
              <a:buChar char="•"/>
              <a:defRPr/>
            </a:pPr>
            <a:endParaRPr lang="fr-FR" sz="1200" dirty="0">
              <a:latin typeface="Arial" charset="0"/>
            </a:endParaRPr>
          </a:p>
          <a:p>
            <a:pPr algn="just">
              <a:defRPr/>
            </a:pPr>
            <a:endParaRPr lang="fr-FR" sz="1200" dirty="0">
              <a:latin typeface="Arial" charset="0"/>
            </a:endParaRPr>
          </a:p>
          <a:p>
            <a:pPr marL="342900" indent="-342900">
              <a:spcBef>
                <a:spcPct val="20000"/>
              </a:spcBef>
              <a:buFont typeface="Wingdings" pitchFamily="2" charset="2"/>
              <a:buChar char="§"/>
              <a:defRPr/>
            </a:pPr>
            <a:endParaRPr lang="en-US" altLang="zh-TW" sz="1200" kern="0" dirty="0">
              <a:latin typeface="+mn-lt"/>
              <a:ea typeface="新細明體" pitchFamily="18" charset="-120"/>
            </a:endParaRPr>
          </a:p>
        </p:txBody>
      </p:sp>
      <p:sp>
        <p:nvSpPr>
          <p:cNvPr id="8195" name="Rectangle 18"/>
          <p:cNvSpPr>
            <a:spLocks noChangeArrowheads="1"/>
          </p:cNvSpPr>
          <p:nvPr/>
        </p:nvSpPr>
        <p:spPr bwMode="auto">
          <a:xfrm>
            <a:off x="0" y="0"/>
            <a:ext cx="6248400" cy="1371600"/>
          </a:xfrm>
          <a:prstGeom prst="rect">
            <a:avLst/>
          </a:prstGeom>
          <a:noFill/>
          <a:ln w="9525">
            <a:noFill/>
            <a:miter lim="800000"/>
            <a:headEnd/>
            <a:tailEnd/>
          </a:ln>
        </p:spPr>
        <p:txBody>
          <a:bodyPr anchor="ctr"/>
          <a:lstStyle/>
          <a:p>
            <a:endParaRPr lang="en-US" altLang="zh-TW" sz="1500" b="1" dirty="0">
              <a:solidFill>
                <a:srgbClr val="FFFF00"/>
              </a:solidFill>
              <a:ea typeface="新細明體" pitchFamily="18" charset="-120"/>
            </a:endParaRPr>
          </a:p>
          <a:p>
            <a:pPr algn="r"/>
            <a:endParaRPr lang="en-US" altLang="zh-TW" sz="1500" b="1" dirty="0">
              <a:solidFill>
                <a:srgbClr val="FFFF00"/>
              </a:solidFill>
              <a:ea typeface="新細明體" pitchFamily="18" charset="-120"/>
            </a:endParaRPr>
          </a:p>
          <a:p>
            <a:pPr algn="r"/>
            <a:r>
              <a:rPr lang="en-US" altLang="zh-TW" sz="1500" b="1" dirty="0">
                <a:solidFill>
                  <a:schemeClr val="bg1"/>
                </a:solidFill>
                <a:ea typeface="新細明體" pitchFamily="18" charset="-120"/>
              </a:rPr>
              <a:t>RÉSUME DE L’AFFAIRE</a:t>
            </a:r>
          </a:p>
          <a:p>
            <a:endParaRPr lang="en-US" altLang="zh-TW" sz="1500" b="1" dirty="0">
              <a:solidFill>
                <a:srgbClr val="FFFF00"/>
              </a:solidFill>
              <a:ea typeface="新細明體" pitchFamily="18" charset="-120"/>
            </a:endParaRPr>
          </a:p>
        </p:txBody>
      </p:sp>
      <p:sp>
        <p:nvSpPr>
          <p:cNvPr id="8196" name="Espace réservé du numéro de diapositive 7"/>
          <p:cNvSpPr>
            <a:spLocks noGrp="1"/>
          </p:cNvSpPr>
          <p:nvPr>
            <p:ph type="sldNum" sz="quarter" idx="12"/>
          </p:nvPr>
        </p:nvSpPr>
        <p:spPr>
          <a:xfrm>
            <a:off x="6781800" y="6534150"/>
            <a:ext cx="2133600" cy="476250"/>
          </a:xfrm>
          <a:noFill/>
        </p:spPr>
        <p:txBody>
          <a:bodyPr/>
          <a:lstStyle/>
          <a:p>
            <a:fld id="{8BDE8286-EA22-4279-B840-3F7A143ACFD4}" type="slidenum">
              <a:rPr lang="zh-TW" altLang="en-US" sz="1200" smtClean="0">
                <a:latin typeface="Arial" pitchFamily="34" charset="0"/>
              </a:rPr>
              <a:pPr/>
              <a:t>15</a:t>
            </a:fld>
            <a:endParaRPr lang="en-US" altLang="zh-TW" sz="1200" smtClean="0">
              <a:latin typeface="Arial"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7705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463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8"/>
          <p:cNvSpPr>
            <a:spLocks noChangeArrowheads="1"/>
          </p:cNvSpPr>
          <p:nvPr/>
        </p:nvSpPr>
        <p:spPr bwMode="auto">
          <a:xfrm>
            <a:off x="0" y="0"/>
            <a:ext cx="9220200" cy="1371600"/>
          </a:xfrm>
          <a:prstGeom prst="rect">
            <a:avLst/>
          </a:prstGeom>
          <a:noFill/>
          <a:ln w="9525">
            <a:noFill/>
            <a:miter lim="800000"/>
            <a:headEnd/>
            <a:tailEnd/>
          </a:ln>
        </p:spPr>
        <p:txBody>
          <a:bodyPr anchor="ctr"/>
          <a:lstStyle/>
          <a:p>
            <a:endParaRPr lang="en-US" altLang="zh-TW" sz="1500" b="1" dirty="0">
              <a:solidFill>
                <a:srgbClr val="FFFF00"/>
              </a:solidFill>
              <a:ea typeface="新細明體" pitchFamily="18" charset="-120"/>
            </a:endParaRPr>
          </a:p>
          <a:p>
            <a:pPr algn="r"/>
            <a:endParaRPr lang="en-US" altLang="zh-TW" sz="1500" b="1" dirty="0">
              <a:solidFill>
                <a:srgbClr val="FFFF00"/>
              </a:solidFill>
              <a:ea typeface="新細明體" pitchFamily="18" charset="-120"/>
            </a:endParaRPr>
          </a:p>
          <a:p>
            <a:pPr algn="r"/>
            <a:r>
              <a:rPr lang="en-US" altLang="zh-TW" sz="1500" b="1" dirty="0">
                <a:solidFill>
                  <a:schemeClr val="bg1"/>
                </a:solidFill>
                <a:ea typeface="新細明體" pitchFamily="18" charset="-120"/>
              </a:rPr>
              <a:t>RÉSUME DE L’AFFAIRE</a:t>
            </a:r>
          </a:p>
          <a:p>
            <a:endParaRPr lang="en-US" altLang="zh-TW" sz="1500" b="1" dirty="0">
              <a:solidFill>
                <a:srgbClr val="FFFF00"/>
              </a:solidFill>
              <a:ea typeface="新細明體" pitchFamily="18" charset="-120"/>
            </a:endParaRPr>
          </a:p>
        </p:txBody>
      </p:sp>
      <p:sp>
        <p:nvSpPr>
          <p:cNvPr id="9219" name="Espace réservé du numéro de diapositive 5"/>
          <p:cNvSpPr>
            <a:spLocks noGrp="1"/>
          </p:cNvSpPr>
          <p:nvPr>
            <p:ph type="sldNum" sz="quarter" idx="12"/>
          </p:nvPr>
        </p:nvSpPr>
        <p:spPr>
          <a:xfrm>
            <a:off x="6781800" y="6534150"/>
            <a:ext cx="2133600" cy="476250"/>
          </a:xfrm>
          <a:noFill/>
        </p:spPr>
        <p:txBody>
          <a:bodyPr/>
          <a:lstStyle/>
          <a:p>
            <a:fld id="{DD81F209-E0F1-426F-B33D-CF0056949F99}" type="slidenum">
              <a:rPr lang="zh-TW" altLang="en-US" sz="1200" smtClean="0">
                <a:latin typeface="Arial" pitchFamily="34" charset="0"/>
              </a:rPr>
              <a:pPr/>
              <a:t>16</a:t>
            </a:fld>
            <a:endParaRPr lang="en-US" altLang="zh-TW" sz="1200" smtClean="0">
              <a:latin typeface="Arial" pitchFamily="34" charset="0"/>
            </a:endParaRPr>
          </a:p>
        </p:txBody>
      </p:sp>
      <p:pic>
        <p:nvPicPr>
          <p:cNvPr id="9220" name="Image 6" descr="viewlogo"/>
          <p:cNvPicPr>
            <a:picLocks noChangeAspect="1" noChangeArrowheads="1"/>
          </p:cNvPicPr>
          <p:nvPr/>
        </p:nvPicPr>
        <p:blipFill>
          <a:blip r:embed="rId3" cstate="print">
            <a:lum bright="-18000" contrast="36000"/>
          </a:blip>
          <a:srcRect/>
          <a:stretch>
            <a:fillRect/>
          </a:stretch>
        </p:blipFill>
        <p:spPr bwMode="auto">
          <a:xfrm>
            <a:off x="0" y="6400800"/>
            <a:ext cx="685800" cy="457200"/>
          </a:xfrm>
          <a:prstGeom prst="rect">
            <a:avLst/>
          </a:prstGeom>
          <a:noFill/>
          <a:ln w="9525">
            <a:noFill/>
            <a:miter lim="800000"/>
            <a:headEnd/>
            <a:tailEnd/>
          </a:ln>
        </p:spPr>
      </p:pic>
      <p:sp>
        <p:nvSpPr>
          <p:cNvPr id="5" name="ZoneTexte 4"/>
          <p:cNvSpPr txBox="1"/>
          <p:nvPr/>
        </p:nvSpPr>
        <p:spPr>
          <a:xfrm>
            <a:off x="304800" y="2506934"/>
            <a:ext cx="8382000" cy="2677656"/>
          </a:xfrm>
          <a:prstGeom prst="rect">
            <a:avLst/>
          </a:prstGeom>
          <a:noFill/>
        </p:spPr>
        <p:txBody>
          <a:bodyPr>
            <a:spAutoFit/>
          </a:bodyPr>
          <a:lstStyle/>
          <a:p>
            <a:pPr marL="457200" indent="-457200">
              <a:buFont typeface="Arial" pitchFamily="34" charset="0"/>
              <a:buChar char="•"/>
              <a:defRPr/>
            </a:pPr>
            <a:r>
              <a:rPr lang="fr-FR" sz="1200" dirty="0">
                <a:latin typeface="Arial" charset="0"/>
              </a:rPr>
              <a:t>Les investisseurs </a:t>
            </a:r>
            <a:r>
              <a:rPr lang="fr-FR" sz="1200" dirty="0" smtClean="0">
                <a:latin typeface="Arial" charset="0"/>
              </a:rPr>
              <a:t>ont </a:t>
            </a:r>
            <a:r>
              <a:rPr lang="fr-FR" sz="1200" dirty="0">
                <a:latin typeface="Arial" charset="0"/>
              </a:rPr>
              <a:t>testé l’activité </a:t>
            </a:r>
            <a:r>
              <a:rPr lang="fr-FR" sz="1200" dirty="0" smtClean="0">
                <a:latin typeface="Arial" charset="0"/>
              </a:rPr>
              <a:t>du parc de loisirs </a:t>
            </a:r>
            <a:r>
              <a:rPr lang="fr-FR" sz="1200" dirty="0">
                <a:latin typeface="Arial" charset="0"/>
              </a:rPr>
              <a:t>pendant une </a:t>
            </a:r>
            <a:r>
              <a:rPr lang="fr-FR" sz="1200" dirty="0" smtClean="0">
                <a:latin typeface="Arial" charset="0"/>
              </a:rPr>
              <a:t>année dans le même site, qui a affiché une faisabilité et une rentabilité satisfaisantes sur </a:t>
            </a:r>
            <a:r>
              <a:rPr lang="fr-FR" sz="1200" dirty="0">
                <a:latin typeface="Arial" charset="0"/>
              </a:rPr>
              <a:t>8</a:t>
            </a:r>
            <a:r>
              <a:rPr lang="fr-FR" sz="1200" dirty="0" smtClean="0">
                <a:latin typeface="Arial" charset="0"/>
              </a:rPr>
              <a:t> attractions différentes qu’ils ont déjà acquis.</a:t>
            </a:r>
            <a:endParaRPr lang="fr-FR" sz="1200" dirty="0">
              <a:latin typeface="Arial" charset="0"/>
            </a:endParaRPr>
          </a:p>
          <a:p>
            <a:pPr marL="457200" indent="-457200">
              <a:buFont typeface="Arial" pitchFamily="34" charset="0"/>
              <a:buChar char="•"/>
              <a:defRPr/>
            </a:pPr>
            <a:endParaRPr lang="fr-FR" sz="1200" dirty="0">
              <a:latin typeface="Arial" charset="0"/>
            </a:endParaRPr>
          </a:p>
          <a:p>
            <a:pPr marL="457200" indent="-457200">
              <a:buFont typeface="Arial" pitchFamily="34" charset="0"/>
              <a:buChar char="•"/>
              <a:defRPr/>
            </a:pPr>
            <a:r>
              <a:rPr lang="fr-FR" sz="1200" dirty="0">
                <a:latin typeface="Arial" charset="0"/>
              </a:rPr>
              <a:t>À cet </a:t>
            </a:r>
            <a:r>
              <a:rPr lang="fr-FR" sz="1200" dirty="0" smtClean="0">
                <a:latin typeface="Arial" charset="0"/>
              </a:rPr>
              <a:t>effet, </a:t>
            </a:r>
            <a:r>
              <a:rPr lang="fr-FR" sz="1200" dirty="0">
                <a:latin typeface="Arial" charset="0"/>
              </a:rPr>
              <a:t>les investisseurs </a:t>
            </a:r>
            <a:r>
              <a:rPr lang="fr-FR" sz="1200" dirty="0" smtClean="0">
                <a:latin typeface="Arial" charset="0"/>
              </a:rPr>
              <a:t>souhaitent </a:t>
            </a:r>
            <a:r>
              <a:rPr lang="fr-FR" sz="1200" dirty="0">
                <a:latin typeface="Arial" charset="0"/>
              </a:rPr>
              <a:t>créer le parc avec un total de </a:t>
            </a:r>
            <a:r>
              <a:rPr lang="fr-FR" sz="1200" dirty="0" smtClean="0">
                <a:latin typeface="Arial" charset="0"/>
              </a:rPr>
              <a:t>26 manèges, dont 18 qui seront importés </a:t>
            </a:r>
            <a:r>
              <a:rPr lang="fr-FR" sz="1200" dirty="0">
                <a:latin typeface="Arial" charset="0"/>
              </a:rPr>
              <a:t>d’un fournisseur </a:t>
            </a:r>
            <a:r>
              <a:rPr lang="fr-FR" sz="1200" dirty="0" smtClean="0">
                <a:latin typeface="Arial" charset="0"/>
              </a:rPr>
              <a:t>Italien, </a:t>
            </a:r>
            <a:r>
              <a:rPr lang="fr-FR" sz="1200" dirty="0">
                <a:latin typeface="Arial" charset="0"/>
              </a:rPr>
              <a:t>leader mondial dans le marché des </a:t>
            </a:r>
            <a:r>
              <a:rPr lang="fr-FR" sz="1200" dirty="0" smtClean="0">
                <a:latin typeface="Arial" charset="0"/>
              </a:rPr>
              <a:t>jeux. La gamme des attractions sera large et diversifiée, notamment en jeux pour enfants</a:t>
            </a:r>
            <a:r>
              <a:rPr lang="fr-FR" sz="1200" dirty="0">
                <a:latin typeface="Arial" charset="0"/>
              </a:rPr>
              <a:t>, familiaux et à sensation forte .</a:t>
            </a:r>
          </a:p>
          <a:p>
            <a:pPr marL="457200" indent="-457200">
              <a:buFont typeface="Arial" pitchFamily="34" charset="0"/>
              <a:buChar char="•"/>
              <a:defRPr/>
            </a:pPr>
            <a:endParaRPr lang="fr-FR" sz="1200" dirty="0">
              <a:latin typeface="Arial" charset="0"/>
            </a:endParaRPr>
          </a:p>
          <a:p>
            <a:pPr marL="457200" indent="-457200">
              <a:buFont typeface="Arial" pitchFamily="34" charset="0"/>
              <a:buChar char="•"/>
              <a:defRPr/>
            </a:pPr>
            <a:r>
              <a:rPr lang="fr-FR" sz="1200" dirty="0">
                <a:latin typeface="Arial" charset="0"/>
              </a:rPr>
              <a:t>Le projet aura un impact socioéconomique appréciable pour la région de l’extrême Est ; le </a:t>
            </a:r>
            <a:r>
              <a:rPr lang="fr-FR" sz="1200" dirty="0" smtClean="0">
                <a:latin typeface="Arial" charset="0"/>
              </a:rPr>
              <a:t>parc </a:t>
            </a:r>
            <a:r>
              <a:rPr lang="fr-FR" sz="1200" dirty="0">
                <a:latin typeface="Arial" charset="0"/>
              </a:rPr>
              <a:t>démarrera avec 101 emplois directs, auxquels s’ajouteront les emplois indirects et induits par l’activité économique</a:t>
            </a:r>
            <a:r>
              <a:rPr lang="fr-FR" sz="1200" dirty="0" smtClean="0">
                <a:latin typeface="Arial" charset="0"/>
              </a:rPr>
              <a:t>.</a:t>
            </a:r>
            <a:endParaRPr lang="fr-FR" sz="1200" dirty="0">
              <a:latin typeface="Arial" charset="0"/>
            </a:endParaRPr>
          </a:p>
          <a:p>
            <a:pPr marL="457200" indent="-457200">
              <a:buFont typeface="Arial" pitchFamily="34" charset="0"/>
              <a:buChar char="•"/>
              <a:defRPr/>
            </a:pPr>
            <a:endParaRPr lang="fr-FR" sz="1200" dirty="0">
              <a:latin typeface="Arial" charset="0"/>
            </a:endParaRPr>
          </a:p>
          <a:p>
            <a:pPr marL="457200" indent="-457200">
              <a:buFont typeface="Arial" pitchFamily="34" charset="0"/>
              <a:buChar char="•"/>
              <a:defRPr/>
            </a:pPr>
            <a:r>
              <a:rPr lang="fr-FR" sz="1200" dirty="0">
                <a:latin typeface="Arial" charset="0"/>
              </a:rPr>
              <a:t>La société «  SARL ESPACE LOISIRS LAND  » compte deux associés : Monsieur Abdelaziz </a:t>
            </a:r>
            <a:r>
              <a:rPr lang="fr-FR" sz="1200" dirty="0" smtClean="0">
                <a:latin typeface="Arial" charset="0"/>
              </a:rPr>
              <a:t>YAHIA </a:t>
            </a:r>
            <a:r>
              <a:rPr lang="fr-FR" sz="1200" dirty="0">
                <a:latin typeface="Arial" charset="0"/>
              </a:rPr>
              <a:t>détient </a:t>
            </a:r>
            <a:r>
              <a:rPr lang="fr-FR" sz="1200" dirty="0" smtClean="0">
                <a:latin typeface="Arial" charset="0"/>
              </a:rPr>
              <a:t>80% </a:t>
            </a:r>
            <a:r>
              <a:rPr lang="fr-FR" sz="1200" dirty="0">
                <a:latin typeface="Arial" charset="0"/>
              </a:rPr>
              <a:t>des parts de la </a:t>
            </a:r>
            <a:r>
              <a:rPr lang="fr-FR" sz="1200" dirty="0" smtClean="0">
                <a:latin typeface="Arial" charset="0"/>
              </a:rPr>
              <a:t>société </a:t>
            </a:r>
            <a:r>
              <a:rPr lang="fr-FR" sz="1200" dirty="0">
                <a:latin typeface="Arial" charset="0"/>
              </a:rPr>
              <a:t>et Monsieur Mohamed Lamine </a:t>
            </a:r>
            <a:r>
              <a:rPr lang="fr-FR" sz="1200" dirty="0" smtClean="0">
                <a:latin typeface="Arial" charset="0"/>
              </a:rPr>
              <a:t>BOUKENS détient 20% des </a:t>
            </a:r>
            <a:r>
              <a:rPr lang="fr-FR" sz="1200" dirty="0">
                <a:latin typeface="Arial" charset="0"/>
              </a:rPr>
              <a:t>parts. Les investisseurs ont </a:t>
            </a:r>
            <a:r>
              <a:rPr lang="fr-FR" sz="1200" dirty="0" smtClean="0">
                <a:latin typeface="Arial" charset="0"/>
              </a:rPr>
              <a:t>capitalisé une expérience </a:t>
            </a:r>
            <a:r>
              <a:rPr lang="fr-FR" sz="1200" dirty="0">
                <a:latin typeface="Arial" charset="0"/>
              </a:rPr>
              <a:t>dans la gestion </a:t>
            </a:r>
            <a:r>
              <a:rPr lang="fr-FR" sz="1200" dirty="0" smtClean="0">
                <a:latin typeface="Arial" charset="0"/>
              </a:rPr>
              <a:t>d’entreprises, et en particulier la gestion des parcs de </a:t>
            </a:r>
            <a:r>
              <a:rPr lang="fr-FR" sz="1200" dirty="0">
                <a:latin typeface="Arial" charset="0"/>
              </a:rPr>
              <a:t>loisirs.</a:t>
            </a:r>
          </a:p>
          <a:p>
            <a:pPr>
              <a:defRPr/>
            </a:pPr>
            <a:endParaRPr lang="fr-FR" sz="1200" dirty="0">
              <a:latin typeface="Arial"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7705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588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ctrTitle"/>
          </p:nvPr>
        </p:nvSpPr>
        <p:spPr>
          <a:xfrm>
            <a:off x="51748" y="952068"/>
            <a:ext cx="9036496" cy="2120659"/>
          </a:xfrm>
          <a:noFill/>
          <a:ln w="12700">
            <a:solidFill>
              <a:srgbClr val="0070C0"/>
            </a:solidFill>
            <a:prstDash val="solid"/>
          </a:ln>
        </p:spPr>
        <p:txBody>
          <a:bodyPr>
            <a:normAutofit fontScale="90000"/>
          </a:bodyPr>
          <a:lstStyle/>
          <a:p>
            <a:r>
              <a:rPr lang="fr-FR" sz="2800" b="1" dirty="0" smtClean="0"/>
              <a:t/>
            </a:r>
            <a:br>
              <a:rPr lang="fr-FR" sz="2800" b="1" dirty="0" smtClean="0"/>
            </a:br>
            <a:r>
              <a:rPr lang="fr-FR" sz="2700" b="1" dirty="0" smtClean="0"/>
              <a:t>Business Plan </a:t>
            </a:r>
            <a:br>
              <a:rPr lang="fr-FR" sz="2700" b="1" dirty="0" smtClean="0"/>
            </a:br>
            <a:r>
              <a:rPr lang="fr-FR" sz="2700" b="1" dirty="0" smtClean="0"/>
              <a:t>Pour la création d’une briqueterie </a:t>
            </a:r>
            <a:br>
              <a:rPr lang="fr-FR" sz="2700" b="1" dirty="0" smtClean="0"/>
            </a:br>
            <a:r>
              <a:rPr lang="fr-FR" sz="2700" b="1" dirty="0" smtClean="0"/>
              <a:t>Wilaya de </a:t>
            </a:r>
            <a:r>
              <a:rPr lang="fr-FR" sz="2700" b="1" dirty="0" err="1" smtClean="0"/>
              <a:t>Tebessa</a:t>
            </a:r>
            <a:r>
              <a:rPr lang="fr-FR" sz="2700" b="1" dirty="0" smtClean="0"/>
              <a:t> - Oum Ali</a:t>
            </a:r>
            <a:br>
              <a:rPr lang="fr-FR" sz="2700" b="1" dirty="0" smtClean="0"/>
            </a:br>
            <a:r>
              <a:rPr lang="fr-FR" sz="2700" b="1" dirty="0" smtClean="0"/>
              <a:t/>
            </a:r>
            <a:br>
              <a:rPr lang="fr-FR" sz="2700" b="1" dirty="0" smtClean="0"/>
            </a:br>
            <a:r>
              <a:rPr lang="fr-FR" sz="2000" dirty="0" smtClean="0"/>
              <a:t>Strictement confidentiel – Décembre 2014</a:t>
            </a:r>
            <a:r>
              <a:rPr lang="fr-FR" sz="1600" dirty="0" smtClean="0"/>
              <a:t/>
            </a:r>
            <a:br>
              <a:rPr lang="fr-FR" sz="1600" dirty="0" smtClean="0"/>
            </a:br>
            <a:r>
              <a:rPr lang="fr-FR" sz="1600" dirty="0" smtClean="0"/>
              <a:t/>
            </a:r>
            <a:br>
              <a:rPr lang="fr-FR" sz="1600" dirty="0" smtClean="0"/>
            </a:br>
            <a:endParaRPr lang="fr-FR" sz="1600" dirty="0"/>
          </a:p>
        </p:txBody>
      </p:sp>
      <p:sp>
        <p:nvSpPr>
          <p:cNvPr id="18" name="ZoneTexte 17"/>
          <p:cNvSpPr txBox="1"/>
          <p:nvPr/>
        </p:nvSpPr>
        <p:spPr>
          <a:xfrm>
            <a:off x="1142976" y="-105085"/>
            <a:ext cx="8001024" cy="307777"/>
          </a:xfrm>
          <a:prstGeom prst="rect">
            <a:avLst/>
          </a:prstGeom>
          <a:noFill/>
        </p:spPr>
        <p:txBody>
          <a:bodyPr wrap="square" rtlCol="0">
            <a:spAutoFit/>
          </a:bodyPr>
          <a:lstStyle/>
          <a:p>
            <a:r>
              <a:rPr lang="fr-FR" sz="1400" dirty="0" smtClean="0">
                <a:solidFill>
                  <a:schemeClr val="bg1"/>
                </a:solidFill>
              </a:rPr>
              <a:t>  Projet clé-en-main d’une usine pharmaceutique / Offre technique                                                                      2</a:t>
            </a:r>
            <a:endParaRPr lang="fr-FR" sz="1400" dirty="0">
              <a:solidFill>
                <a:schemeClr val="bg1"/>
              </a:solidFill>
            </a:endParaRPr>
          </a:p>
        </p:txBody>
      </p:sp>
      <p:sp>
        <p:nvSpPr>
          <p:cNvPr id="10" name="ZoneTexte 9"/>
          <p:cNvSpPr txBox="1"/>
          <p:nvPr/>
        </p:nvSpPr>
        <p:spPr>
          <a:xfrm>
            <a:off x="1142976" y="-77789"/>
            <a:ext cx="8001024" cy="261610"/>
          </a:xfrm>
          <a:prstGeom prst="rect">
            <a:avLst/>
          </a:prstGeom>
          <a:noFill/>
        </p:spPr>
        <p:txBody>
          <a:bodyPr wrap="square" rtlCol="0">
            <a:spAutoFit/>
          </a:bodyPr>
          <a:lstStyle/>
          <a:p>
            <a:r>
              <a:rPr lang="fr-FR" sz="1100" dirty="0" smtClean="0">
                <a:solidFill>
                  <a:schemeClr val="bg1"/>
                </a:solidFill>
              </a:rPr>
              <a:t>                                                                                 </a:t>
            </a:r>
            <a:endParaRPr lang="fr-FR" sz="1100" dirty="0">
              <a:solidFill>
                <a:schemeClr val="bg1"/>
              </a:solidFill>
            </a:endParaRPr>
          </a:p>
        </p:txBody>
      </p:sp>
      <p:sp>
        <p:nvSpPr>
          <p:cNvPr id="13" name="ZoneTexte 12"/>
          <p:cNvSpPr txBox="1"/>
          <p:nvPr/>
        </p:nvSpPr>
        <p:spPr>
          <a:xfrm>
            <a:off x="4427984" y="282940"/>
            <a:ext cx="4573172" cy="400110"/>
          </a:xfrm>
          <a:prstGeom prst="rect">
            <a:avLst/>
          </a:prstGeom>
          <a:noFill/>
        </p:spPr>
        <p:txBody>
          <a:bodyPr wrap="square" rtlCol="0">
            <a:spAutoFit/>
          </a:bodyPr>
          <a:lstStyle/>
          <a:p>
            <a:pPr algn="r"/>
            <a:r>
              <a:rPr lang="fr-FR" sz="2000" b="1" dirty="0" smtClean="0">
                <a:solidFill>
                  <a:srgbClr val="003399"/>
                </a:solidFill>
              </a:rPr>
              <a:t>Sarl EL ACIL PRODUCTION INDUSTRIELLE</a:t>
            </a:r>
            <a:endParaRPr lang="fr-FR" sz="2000" b="1" dirty="0">
              <a:solidFill>
                <a:srgbClr val="003399"/>
              </a:solidFill>
            </a:endParaRPr>
          </a:p>
        </p:txBody>
      </p:sp>
      <p:sp>
        <p:nvSpPr>
          <p:cNvPr id="19" name="Rectangle 18"/>
          <p:cNvSpPr/>
          <p:nvPr/>
        </p:nvSpPr>
        <p:spPr>
          <a:xfrm rot="5400000">
            <a:off x="5320655" y="3934725"/>
            <a:ext cx="1205086" cy="2088231"/>
          </a:xfrm>
          <a:prstGeom prst="rect">
            <a:avLst/>
          </a:prstGeom>
          <a:solidFill>
            <a:srgbClr val="F0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617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a:off x="1142976" y="242866"/>
            <a:ext cx="8001024" cy="685804"/>
          </a:xfrm>
          <a:prstGeom prst="rect">
            <a:avLst/>
          </a:prstGeom>
          <a:gradFill flip="none" rotWithShape="1">
            <a:gsLst>
              <a:gs pos="100000">
                <a:schemeClr val="accent1">
                  <a:lumMod val="40000"/>
                  <a:lumOff val="60000"/>
                </a:schemeClr>
              </a:gs>
              <a:gs pos="50000">
                <a:schemeClr val="bg1"/>
              </a:gs>
              <a:gs pos="100000">
                <a:schemeClr val="accent1">
                  <a:tint val="23500"/>
                  <a:satMod val="16000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rot="10800000">
            <a:off x="1142976" y="-4373"/>
            <a:ext cx="8001024" cy="25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857356" y="442350"/>
            <a:ext cx="7072362" cy="400110"/>
          </a:xfrm>
          <a:prstGeom prst="rect">
            <a:avLst/>
          </a:prstGeom>
          <a:noFill/>
        </p:spPr>
        <p:txBody>
          <a:bodyPr wrap="square" rtlCol="0">
            <a:spAutoFit/>
          </a:bodyPr>
          <a:lstStyle/>
          <a:p>
            <a:pPr algn="r"/>
            <a:r>
              <a:rPr lang="fr-FR" sz="2000" b="1" dirty="0" smtClean="0">
                <a:solidFill>
                  <a:srgbClr val="003399"/>
                </a:solidFill>
              </a:rPr>
              <a:t>Résumé de l’affaire (1/2)</a:t>
            </a:r>
            <a:endParaRPr lang="fr-FR" sz="2000" b="1" dirty="0">
              <a:solidFill>
                <a:srgbClr val="003399"/>
              </a:solidFill>
            </a:endParaRPr>
          </a:p>
        </p:txBody>
      </p:sp>
      <p:sp>
        <p:nvSpPr>
          <p:cNvPr id="29" name="Espace réservé du contenu 28"/>
          <p:cNvSpPr>
            <a:spLocks noGrp="1"/>
          </p:cNvSpPr>
          <p:nvPr>
            <p:ph sz="half" idx="1"/>
          </p:nvPr>
        </p:nvSpPr>
        <p:spPr>
          <a:xfrm>
            <a:off x="0" y="1148494"/>
            <a:ext cx="4572000" cy="5544616"/>
          </a:xfrm>
        </p:spPr>
        <p:txBody>
          <a:bodyPr>
            <a:noAutofit/>
          </a:bodyPr>
          <a:lstStyle/>
          <a:p>
            <a:pPr algn="just"/>
            <a:r>
              <a:rPr lang="fr-FR" sz="1200" dirty="0" smtClean="0"/>
              <a:t>Le présent business plan évalue la faisabilité de la création d’une briqueterie dans la zone d’activité de la commune d’Oum Ali, wilaya de </a:t>
            </a:r>
            <a:r>
              <a:rPr lang="fr-FR" sz="1200" dirty="0" err="1" smtClean="0"/>
              <a:t>Tebessa</a:t>
            </a:r>
            <a:r>
              <a:rPr lang="fr-FR" sz="1200" dirty="0" smtClean="0"/>
              <a:t>, pour le compte de la société « SARL EL ACIL PRODUCTION INDUSTRIELLE », ses futurs partenaires et bayeurs de fonds. </a:t>
            </a:r>
          </a:p>
          <a:p>
            <a:pPr algn="just">
              <a:buNone/>
            </a:pPr>
            <a:endParaRPr lang="fr-FR" sz="1200" dirty="0" smtClean="0"/>
          </a:p>
          <a:p>
            <a:pPr algn="just"/>
            <a:r>
              <a:rPr lang="fr-FR" sz="1200" dirty="0" smtClean="0"/>
              <a:t>Le coût de l’investissement global est d’environ 1,65 Milliard de DA.</a:t>
            </a:r>
          </a:p>
          <a:p>
            <a:pPr algn="just">
              <a:buNone/>
            </a:pPr>
            <a:endParaRPr lang="fr-FR" sz="1200" dirty="0" smtClean="0"/>
          </a:p>
          <a:p>
            <a:pPr algn="just"/>
            <a:r>
              <a:rPr lang="fr-FR" sz="1200" dirty="0" smtClean="0"/>
              <a:t>«  SARL EL ACIL PRODUCTION INDUSTRIELLE »  y participera par un apport monétaire de 200 Million de DA, ce qui représente              12 % du montant de l’investissement. </a:t>
            </a:r>
            <a:endParaRPr lang="fr-FR" sz="1200" dirty="0" smtClean="0">
              <a:solidFill>
                <a:srgbClr val="FF0000"/>
              </a:solidFill>
            </a:endParaRPr>
          </a:p>
          <a:p>
            <a:pPr algn="just"/>
            <a:endParaRPr lang="fr-FR" sz="1200" dirty="0" smtClean="0"/>
          </a:p>
          <a:p>
            <a:pPr algn="just"/>
            <a:r>
              <a:rPr lang="fr-FR" sz="1200" dirty="0" smtClean="0"/>
              <a:t>Ainsi, l’entreprise souhaite solliciter un crédit bancaire de                       1,45 Milliard de DA, représentant 88% du cout global de l’investissement, pour importer les équipements de production d’un fournisseur allemand leader dans l’industrie de la terre cuite, et acheter localement les utilités, le parc roulant et le matériel administratif nécessaire.</a:t>
            </a:r>
          </a:p>
          <a:p>
            <a:pPr algn="just"/>
            <a:endParaRPr lang="fr-FR" sz="1200" dirty="0" smtClean="0"/>
          </a:p>
          <a:p>
            <a:pPr algn="just"/>
            <a:r>
              <a:rPr lang="fr-FR" sz="1200" dirty="0" smtClean="0"/>
              <a:t>Le crédit peut être remboursé sur 7 ans, avec une préférence de différé de payement sur 3 ans : 2 ans pour le montage et la réalisation de la briqueterie, et 1 an pour la première année opérationnelle de démarrage de la production.</a:t>
            </a:r>
          </a:p>
          <a:p>
            <a:pPr algn="just">
              <a:buNone/>
            </a:pPr>
            <a:endParaRPr lang="fr-FR" sz="1200" dirty="0" smtClean="0"/>
          </a:p>
          <a:p>
            <a:pPr algn="just">
              <a:buNone/>
            </a:pPr>
            <a:endParaRPr lang="fr-FR" sz="1200" dirty="0" smtClean="0"/>
          </a:p>
        </p:txBody>
      </p:sp>
      <p:sp>
        <p:nvSpPr>
          <p:cNvPr id="30" name="Espace réservé du contenu 28"/>
          <p:cNvSpPr>
            <a:spLocks noGrp="1"/>
          </p:cNvSpPr>
          <p:nvPr>
            <p:ph sz="half" idx="1"/>
          </p:nvPr>
        </p:nvSpPr>
        <p:spPr>
          <a:xfrm>
            <a:off x="4719638" y="1124744"/>
            <a:ext cx="4424362" cy="5544616"/>
          </a:xfrm>
        </p:spPr>
        <p:txBody>
          <a:bodyPr>
            <a:noAutofit/>
          </a:bodyPr>
          <a:lstStyle/>
          <a:p>
            <a:pPr algn="just"/>
            <a:r>
              <a:rPr lang="fr-FR" sz="1200" dirty="0" smtClean="0"/>
              <a:t>La briqueterie sera implantée sur un terrain en concession de   3 hectares</a:t>
            </a:r>
            <a:r>
              <a:rPr lang="fr-FR" sz="1200" baseline="30000" dirty="0" smtClean="0"/>
              <a:t> </a:t>
            </a:r>
            <a:r>
              <a:rPr lang="fr-FR" sz="1200" dirty="0" smtClean="0"/>
              <a:t>dans la zone d’activité de la commune d’Oum Ali. L’attribution de Monsieur le Wali de Tébessa est jointe au dossier. Les associés disposent d’autres biens immobiliers, commerciaux et agricoles, dont la valeur s’élève à plus de                    200</a:t>
            </a:r>
            <a:r>
              <a:rPr lang="fr-FR" sz="1200" dirty="0" smtClean="0">
                <a:solidFill>
                  <a:srgbClr val="FF0000"/>
                </a:solidFill>
              </a:rPr>
              <a:t> </a:t>
            </a:r>
            <a:r>
              <a:rPr lang="fr-FR" sz="1200" dirty="0" smtClean="0"/>
              <a:t>Million de DA en plus du nantissement de l’investissement à acquérir dans le cadre du projet et </a:t>
            </a:r>
            <a:r>
              <a:rPr lang="fr-FR" sz="1200" dirty="0" smtClean="0">
                <a:solidFill>
                  <a:srgbClr val="FF0000"/>
                </a:solidFill>
              </a:rPr>
              <a:t>la garantie financière CGCI  </a:t>
            </a:r>
            <a:r>
              <a:rPr lang="fr-FR" sz="1200" dirty="0" smtClean="0"/>
              <a:t>que la société sollicitera, pour couvrir la garantie de l’investissement </a:t>
            </a:r>
          </a:p>
          <a:p>
            <a:pPr algn="just">
              <a:buNone/>
            </a:pPr>
            <a:endParaRPr lang="fr-FR" sz="1200" dirty="0" smtClean="0">
              <a:solidFill>
                <a:srgbClr val="FF0000"/>
              </a:solidFill>
            </a:endParaRPr>
          </a:p>
          <a:p>
            <a:pPr algn="just"/>
            <a:r>
              <a:rPr lang="fr-FR" sz="1200" dirty="0" smtClean="0">
                <a:solidFill>
                  <a:srgbClr val="FF0000"/>
                </a:solidFill>
              </a:rPr>
              <a:t>«  SARL EL ACIL PRODUCTION INDUSTRIELLE » a sollicité les avantages de l’ANDI et a obtenu son accord. La décision est jointe au dossier d’étude.</a:t>
            </a:r>
          </a:p>
          <a:p>
            <a:pPr algn="just"/>
            <a:endParaRPr lang="fr-FR" sz="1200" dirty="0" smtClean="0">
              <a:solidFill>
                <a:srgbClr val="FF0000"/>
              </a:solidFill>
            </a:endParaRPr>
          </a:p>
          <a:p>
            <a:pPr algn="just"/>
            <a:r>
              <a:rPr lang="fr-FR" sz="1200" dirty="0" smtClean="0">
                <a:solidFill>
                  <a:srgbClr val="FF0000"/>
                </a:solidFill>
              </a:rPr>
              <a:t>L’acte de concession du terrain obtenu  et  le permis de construire sont en cours avec les administrations concernées.</a:t>
            </a:r>
          </a:p>
          <a:p>
            <a:pPr algn="just"/>
            <a:endParaRPr lang="fr-FR" sz="1200" dirty="0" smtClean="0"/>
          </a:p>
          <a:p>
            <a:pPr algn="just"/>
            <a:r>
              <a:rPr lang="fr-FR" sz="1200" dirty="0" smtClean="0"/>
              <a:t>Nous confirmons l'attractivité du marché des produits rouges en Algérie en général et dans la région Est cible en particulier. Le marché régional est opportun, avec une offre insuffisante, voire inexistante pour certains produits rouges. Nous estimons que l'écart entre l'offre et la demande augmentera de 660 millier de tonnes en 2013 à plus de 1,7 million de tonnes en 2019.</a:t>
            </a:r>
          </a:p>
          <a:p>
            <a:pPr algn="just">
              <a:buNone/>
            </a:pPr>
            <a:endParaRPr lang="fr-FR" sz="1200" dirty="0" smtClean="0"/>
          </a:p>
          <a:p>
            <a:pPr algn="just"/>
            <a:r>
              <a:rPr lang="fr-FR" sz="1200" dirty="0" smtClean="0"/>
              <a:t>Le gouvernement encourage le secteur privé en particulier.  Dans les années 2000, les briqueteries publiques ont été fermées au profit de la création de nouvelles briqueteries privées modernes. On en compte plus à partir de 2009.</a:t>
            </a:r>
          </a:p>
          <a:p>
            <a:pPr algn="just"/>
            <a:endParaRPr lang="fr-FR" sz="1200" dirty="0" smtClean="0"/>
          </a:p>
          <a:p>
            <a:pPr algn="just">
              <a:buNone/>
            </a:pPr>
            <a:endParaRPr lang="fr-FR" sz="1200" dirty="0" smtClean="0"/>
          </a:p>
          <a:p>
            <a:pPr algn="just">
              <a:buNone/>
            </a:pPr>
            <a:endParaRPr lang="fr-FR" sz="1200" dirty="0"/>
          </a:p>
        </p:txBody>
      </p:sp>
      <p:sp>
        <p:nvSpPr>
          <p:cNvPr id="9" name="Espace réservé du numéro de diapositive 8"/>
          <p:cNvSpPr>
            <a:spLocks noGrp="1"/>
          </p:cNvSpPr>
          <p:nvPr>
            <p:ph type="sldNum" sz="quarter" idx="12"/>
          </p:nvPr>
        </p:nvSpPr>
        <p:spPr>
          <a:xfrm>
            <a:off x="6974904" y="6356350"/>
            <a:ext cx="2133600" cy="365125"/>
          </a:xfrm>
        </p:spPr>
        <p:txBody>
          <a:bodyPr/>
          <a:lstStyle/>
          <a:p>
            <a:fld id="{CF4668DC-857F-487D-BFFA-8C0CA5037977}" type="slidenum">
              <a:rPr lang="fr-BE" smtClean="0"/>
              <a:pPr/>
              <a:t>18</a:t>
            </a:fld>
            <a:endParaRPr lang="fr-BE" dirty="0"/>
          </a:p>
        </p:txBody>
      </p:sp>
      <p:sp>
        <p:nvSpPr>
          <p:cNvPr id="10" name="ZoneTexte 12"/>
          <p:cNvSpPr txBox="1"/>
          <p:nvPr/>
        </p:nvSpPr>
        <p:spPr>
          <a:xfrm>
            <a:off x="1142976" y="-9549"/>
            <a:ext cx="8001024" cy="261610"/>
          </a:xfrm>
          <a:prstGeom prst="rect">
            <a:avLst/>
          </a:prstGeom>
          <a:noFill/>
        </p:spPr>
        <p:txBody>
          <a:bodyPr wrap="square" rtlCol="0">
            <a:spAutoFit/>
          </a:bodyPr>
          <a:lstStyle/>
          <a:p>
            <a:r>
              <a:rPr lang="fr-FR" sz="1100" b="1" dirty="0" smtClean="0">
                <a:solidFill>
                  <a:schemeClr val="bg1"/>
                </a:solidFill>
              </a:rPr>
              <a:t>SARL EL ACIL PRODUCTION INDUSTRIELLE  /   Business Plan pour une Briqueterie / Réalisé par </a:t>
            </a:r>
            <a:r>
              <a:rPr lang="fr-FR" sz="1100" b="1" dirty="0" err="1" smtClean="0">
                <a:solidFill>
                  <a:schemeClr val="bg1"/>
                </a:solidFill>
              </a:rPr>
              <a:t>Narimane</a:t>
            </a:r>
            <a:r>
              <a:rPr lang="fr-FR" sz="1100" b="1" dirty="0" smtClean="0">
                <a:solidFill>
                  <a:schemeClr val="bg1"/>
                </a:solidFill>
              </a:rPr>
              <a:t> BENKEMOUCHE                                                                                </a:t>
            </a:r>
            <a:endParaRPr lang="fr-FR" sz="1100" b="1" dirty="0">
              <a:solidFill>
                <a:schemeClr val="bg1"/>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574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a:off x="1142976" y="242866"/>
            <a:ext cx="8001024" cy="685804"/>
          </a:xfrm>
          <a:prstGeom prst="rect">
            <a:avLst/>
          </a:prstGeom>
          <a:gradFill flip="none" rotWithShape="1">
            <a:gsLst>
              <a:gs pos="100000">
                <a:schemeClr val="accent1">
                  <a:lumMod val="40000"/>
                  <a:lumOff val="60000"/>
                </a:schemeClr>
              </a:gs>
              <a:gs pos="50000">
                <a:schemeClr val="bg1"/>
              </a:gs>
              <a:gs pos="100000">
                <a:schemeClr val="accent1">
                  <a:tint val="23500"/>
                  <a:satMod val="16000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rot="10800000">
            <a:off x="1142976" y="-4373"/>
            <a:ext cx="8001024" cy="25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857356" y="469646"/>
            <a:ext cx="7072362" cy="400110"/>
          </a:xfrm>
          <a:prstGeom prst="rect">
            <a:avLst/>
          </a:prstGeom>
          <a:noFill/>
        </p:spPr>
        <p:txBody>
          <a:bodyPr wrap="square" rtlCol="0">
            <a:spAutoFit/>
          </a:bodyPr>
          <a:lstStyle/>
          <a:p>
            <a:pPr algn="r"/>
            <a:r>
              <a:rPr lang="fr-FR" sz="2000" b="1" dirty="0" smtClean="0">
                <a:solidFill>
                  <a:srgbClr val="003399"/>
                </a:solidFill>
              </a:rPr>
              <a:t>Résumé de l’affaire (2/2)</a:t>
            </a:r>
            <a:endParaRPr lang="fr-FR" sz="2000" b="1" dirty="0">
              <a:solidFill>
                <a:srgbClr val="003399"/>
              </a:solidFill>
            </a:endParaRPr>
          </a:p>
        </p:txBody>
      </p:sp>
      <p:sp>
        <p:nvSpPr>
          <p:cNvPr id="29" name="Espace réservé du contenu 28"/>
          <p:cNvSpPr>
            <a:spLocks noGrp="1"/>
          </p:cNvSpPr>
          <p:nvPr>
            <p:ph sz="half" idx="1"/>
          </p:nvPr>
        </p:nvSpPr>
        <p:spPr>
          <a:xfrm>
            <a:off x="0" y="1411352"/>
            <a:ext cx="4716016" cy="5270550"/>
          </a:xfrm>
        </p:spPr>
        <p:txBody>
          <a:bodyPr>
            <a:noAutofit/>
          </a:bodyPr>
          <a:lstStyle/>
          <a:p>
            <a:pPr algn="just"/>
            <a:r>
              <a:rPr lang="fr-FR" sz="1200" dirty="0" smtClean="0"/>
              <a:t>Un investissement de 400 tonnes brut par jour (140 000 tonne brut par an) dans la wilaya de Tébessa est opportun et raisonnable (démarrage avec une organisation de 3x8). Cette capacité de production est dimensionnée pour répondre à une partie de l'écart entre l'offre et la demande à Tébessa et ses wilayas environnantes (part de marché de 10 %).</a:t>
            </a:r>
          </a:p>
          <a:p>
            <a:pPr algn="just"/>
            <a:endParaRPr lang="fr-FR" sz="1200" dirty="0" smtClean="0"/>
          </a:p>
          <a:p>
            <a:pPr algn="just"/>
            <a:r>
              <a:rPr lang="fr-FR" sz="1200" dirty="0" smtClean="0"/>
              <a:t>Les investisseurs planifient la production immédiate d’une gamme de 4 produits rouges :  la brique de 8 trous, la brique de 12 trous, l’hourdie, et une nouvelle brique avantageuse à double parois 8+8 trous. Cette nouvelle brique est inexistante sur le marché cible. A moyen terme, l’entreprise planifie l’introduction de  3 autres produits : la brique creuse de façade, la brique pleine et surtout la brique porteuse.  Cet élargissement de gamme sera permis avec les mêmes équipements de production .  </a:t>
            </a:r>
          </a:p>
          <a:p>
            <a:pPr algn="just">
              <a:buNone/>
            </a:pPr>
            <a:r>
              <a:rPr lang="fr-FR" sz="1200" dirty="0" smtClean="0"/>
              <a:t> </a:t>
            </a:r>
          </a:p>
          <a:p>
            <a:pPr algn="just"/>
            <a:r>
              <a:rPr lang="fr-FR" sz="1200" dirty="0" smtClean="0"/>
              <a:t>Par ailleurs, les potentialités d’approvisionnement à Tébessa en matières premières, soient l’argile et le sable, sont suffisantes pour le développement et la pérennité de l’activité sur le long terme. En effet, la région de Tébessa est de vocation minière. De plus, « SARL EL ACIL PRODUCTION INDUSTRIELLE » s’approvisionnera chez l’entreprise « SARL EL CODIA OUM ALI » d’exploitation de carrières, appartenant à l’un des associés et leur père. Cette dernière entreprise opérationnelle depuis 1998, détient la concession de 22 ha de terre d’argile et de sable, et l’a renouvelée pour 10 autres années jusqu’à 2022. la carrière est a proximité du site d’implantation de l’usine (3 km).</a:t>
            </a:r>
          </a:p>
          <a:p>
            <a:pPr algn="just">
              <a:buNone/>
            </a:pPr>
            <a:endParaRPr lang="fr-FR" sz="1200" dirty="0" smtClean="0"/>
          </a:p>
          <a:p>
            <a:pPr algn="just">
              <a:buNone/>
            </a:pPr>
            <a:endParaRPr lang="fr-FR" sz="1200" dirty="0" smtClean="0"/>
          </a:p>
        </p:txBody>
      </p:sp>
      <p:sp>
        <p:nvSpPr>
          <p:cNvPr id="30" name="Espace réservé du contenu 28"/>
          <p:cNvSpPr>
            <a:spLocks noGrp="1"/>
          </p:cNvSpPr>
          <p:nvPr>
            <p:ph sz="half" idx="1"/>
          </p:nvPr>
        </p:nvSpPr>
        <p:spPr>
          <a:xfrm>
            <a:off x="4719638" y="1411203"/>
            <a:ext cx="4424362" cy="5250434"/>
          </a:xfrm>
        </p:spPr>
        <p:txBody>
          <a:bodyPr>
            <a:noAutofit/>
          </a:bodyPr>
          <a:lstStyle/>
          <a:p>
            <a:pPr algn="just"/>
            <a:r>
              <a:rPr lang="fr-FR" sz="1200" dirty="0" smtClean="0"/>
              <a:t>Le projet d'investissement est faisable et rentable avec une Valeur Actuelle Nette positive et un Taux de Rentabilité Interne satisfaisant à 18 % sur la durée de vie du projet estimée au minimum de 10 ans. Par ailleurs, le projet affiche un délai de récupération de moins de 5 ans.</a:t>
            </a:r>
          </a:p>
          <a:p>
            <a:pPr algn="just">
              <a:buNone/>
            </a:pPr>
            <a:endParaRPr lang="fr-FR" sz="1200" dirty="0" smtClean="0"/>
          </a:p>
          <a:p>
            <a:pPr algn="just"/>
            <a:r>
              <a:rPr lang="fr-FR" sz="1200" dirty="0" smtClean="0"/>
              <a:t>Le projet aura un impact socioéconomique appréciable pour la région de l’extrême Est ; la briqueterie démarrera avec 83 emplois directs, auxquels s’ajouteront les emplois indirects et induits par l’activité économique. </a:t>
            </a:r>
          </a:p>
          <a:p>
            <a:pPr algn="just">
              <a:buNone/>
            </a:pPr>
            <a:endParaRPr lang="fr-FR" sz="1200" dirty="0" smtClean="0"/>
          </a:p>
          <a:p>
            <a:pPr algn="just"/>
            <a:r>
              <a:rPr lang="fr-FR" sz="1200" dirty="0" smtClean="0"/>
              <a:t>La société «  SARL EL ACIL PRODUCTION INDUSTRIELLE » comptera 6 frères et sœurs associés : Monsieur AOUICHAT Hamza détiendra 25% des parts de la société, et Messieurs   Sami, </a:t>
            </a:r>
            <a:r>
              <a:rPr lang="fr-FR" sz="1200" dirty="0" err="1" smtClean="0"/>
              <a:t>Chaker</a:t>
            </a:r>
            <a:r>
              <a:rPr lang="fr-FR" sz="1200" dirty="0" smtClean="0"/>
              <a:t>, Ridha, ainsi que mesdames Siham et </a:t>
            </a:r>
            <a:r>
              <a:rPr lang="fr-FR" sz="1200" dirty="0" err="1" smtClean="0"/>
              <a:t>Abir</a:t>
            </a:r>
            <a:r>
              <a:rPr lang="fr-FR" sz="1200" dirty="0" smtClean="0"/>
              <a:t> détiendront chacun 15% des parts. Les investisseurs ont capitalisé une </a:t>
            </a:r>
            <a:r>
              <a:rPr lang="fr-FR" sz="1200" dirty="0" smtClean="0">
                <a:cs typeface="Arial" charset="0"/>
              </a:rPr>
              <a:t>expérience dans </a:t>
            </a:r>
            <a:r>
              <a:rPr lang="fr-FR" sz="1200" dirty="0" smtClean="0"/>
              <a:t>la gestion d’entreprises et le commerce dans les gisements miniers et le secteur de la construction avec 6 profils professionnels complémentaires.</a:t>
            </a:r>
          </a:p>
          <a:p>
            <a:pPr algn="just">
              <a:buNone/>
            </a:pPr>
            <a:endParaRPr lang="fr-FR" sz="1200" dirty="0" smtClean="0"/>
          </a:p>
          <a:p>
            <a:pPr algn="just"/>
            <a:r>
              <a:rPr lang="fr-FR" sz="1200" dirty="0" smtClean="0"/>
              <a:t>La famille AOUICHAT détient 4 affaires familiales : l’entreprise d’extraction et d’exploitation des carrières d’argile et de sable préalablement évoquée, une entreprise de travaux tous corps d’</a:t>
            </a:r>
            <a:r>
              <a:rPr lang="fr-FR" sz="1200" dirty="0" err="1" smtClean="0"/>
              <a:t>etat</a:t>
            </a:r>
            <a:r>
              <a:rPr lang="fr-FR" sz="1200" dirty="0" smtClean="0"/>
              <a:t> (BTPH), une entreprise de transport de marchandises et une ferme agricole.   </a:t>
            </a:r>
            <a:endParaRPr lang="fr-FR" sz="1200"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19</a:t>
            </a:fld>
            <a:endParaRPr lang="fr-BE"/>
          </a:p>
        </p:txBody>
      </p:sp>
      <p:sp>
        <p:nvSpPr>
          <p:cNvPr id="11" name="ZoneTexte 12"/>
          <p:cNvSpPr txBox="1"/>
          <p:nvPr/>
        </p:nvSpPr>
        <p:spPr>
          <a:xfrm>
            <a:off x="1142976" y="-9549"/>
            <a:ext cx="8001024" cy="261610"/>
          </a:xfrm>
          <a:prstGeom prst="rect">
            <a:avLst/>
          </a:prstGeom>
          <a:noFill/>
        </p:spPr>
        <p:txBody>
          <a:bodyPr wrap="square" rtlCol="0">
            <a:spAutoFit/>
          </a:bodyPr>
          <a:lstStyle/>
          <a:p>
            <a:r>
              <a:rPr lang="fr-FR" sz="1100" b="1" dirty="0" smtClean="0">
                <a:solidFill>
                  <a:schemeClr val="bg1"/>
                </a:solidFill>
              </a:rPr>
              <a:t>SARL EL ACIL PRODUCTION INDUSTRIELLE  /   Business Plan pour une Briqueterie / Réalisé par </a:t>
            </a:r>
            <a:r>
              <a:rPr lang="fr-FR" sz="1100" b="1" dirty="0" err="1" smtClean="0">
                <a:solidFill>
                  <a:schemeClr val="bg1"/>
                </a:solidFill>
              </a:rPr>
              <a:t>Narimane</a:t>
            </a:r>
            <a:r>
              <a:rPr lang="fr-FR" sz="1100" b="1" dirty="0" smtClean="0">
                <a:solidFill>
                  <a:schemeClr val="bg1"/>
                </a:solidFill>
              </a:rPr>
              <a:t> BENKEMOUCHE                                                                                </a:t>
            </a:r>
            <a:endParaRPr lang="fr-FR" sz="1100" b="1" dirty="0">
              <a:solidFill>
                <a:schemeClr val="bg1"/>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687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28662" y="4149080"/>
            <a:ext cx="7486648" cy="1584176"/>
          </a:xfrm>
        </p:spPr>
        <p:txBody>
          <a:bodyPr>
            <a:normAutofit fontScale="90000"/>
          </a:bodyPr>
          <a:lstStyle/>
          <a:p>
            <a:pPr algn="ctr"/>
            <a:r>
              <a:rPr lang="fr-FR" sz="2700" i="1" dirty="0" smtClean="0">
                <a:solidFill>
                  <a:schemeClr val="tx2"/>
                </a:solidFill>
              </a:rPr>
              <a:t>Le premier réseau de sociétés de conseil en développement des Entreprises  en Algérie</a:t>
            </a:r>
            <a:r>
              <a:rPr lang="fr-FR" sz="2700" dirty="0" smtClean="0">
                <a:solidFill>
                  <a:schemeClr val="tx2"/>
                </a:solidFill>
              </a:rPr>
              <a:t/>
            </a:r>
            <a:br>
              <a:rPr lang="fr-FR" sz="2700" dirty="0" smtClean="0">
                <a:solidFill>
                  <a:schemeClr val="tx2"/>
                </a:solidFill>
              </a:rPr>
            </a:br>
            <a:r>
              <a:rPr lang="fr-FR" sz="2700" i="1" dirty="0" smtClean="0">
                <a:solidFill>
                  <a:schemeClr val="tx2"/>
                </a:solidFill>
              </a:rPr>
              <a:t>  Au service :</a:t>
            </a:r>
            <a:br>
              <a:rPr lang="fr-FR" sz="2700" i="1" dirty="0" smtClean="0">
                <a:solidFill>
                  <a:schemeClr val="tx2"/>
                </a:solidFill>
              </a:rPr>
            </a:br>
            <a:r>
              <a:rPr lang="fr-FR" sz="2700" dirty="0" smtClean="0">
                <a:solidFill>
                  <a:schemeClr val="tx2"/>
                </a:solidFill>
              </a:rPr>
              <a:t/>
            </a:r>
            <a:br>
              <a:rPr lang="fr-FR" sz="2700" dirty="0" smtClean="0">
                <a:solidFill>
                  <a:schemeClr val="tx2"/>
                </a:solidFill>
              </a:rPr>
            </a:br>
            <a:r>
              <a:rPr lang="fr-FR" sz="2700" i="1" dirty="0" smtClean="0">
                <a:solidFill>
                  <a:schemeClr val="tx2"/>
                </a:solidFill>
              </a:rPr>
              <a:t>Des Entreprises , des institutions, des banques ,des programmes d’appui, des espaces intermédiaires, des partenaires étrangers, des consultants</a:t>
            </a:r>
            <a:r>
              <a:rPr lang="fr-FR" sz="3600" i="1" dirty="0" smtClean="0">
                <a:solidFill>
                  <a:schemeClr val="tx2"/>
                </a:solidFill>
              </a:rPr>
              <a:t>…</a:t>
            </a:r>
            <a:r>
              <a:rPr lang="fr-FR" sz="3600" dirty="0" smtClean="0"/>
              <a:t/>
            </a:r>
            <a:br>
              <a:rPr lang="fr-FR" sz="3600" dirty="0" smtClean="0"/>
            </a:br>
            <a:r>
              <a:rPr lang="fr-FR" sz="3600" i="1" dirty="0" smtClean="0"/>
              <a:t/>
            </a:r>
            <a:br>
              <a:rPr lang="fr-FR" sz="3600" i="1" dirty="0" smtClean="0"/>
            </a:br>
            <a:r>
              <a:rPr lang="fr-FR" sz="3600" b="1" i="1" dirty="0" smtClean="0">
                <a:solidFill>
                  <a:schemeClr val="tx2"/>
                </a:solidFill>
              </a:rPr>
              <a:t>www.ivpme.com</a:t>
            </a:r>
            <a:endParaRPr lang="fr-FR" sz="3600" b="1" i="1" dirty="0">
              <a:solidFill>
                <a:schemeClr val="tx2"/>
              </a:solidFill>
            </a:endParaRPr>
          </a:p>
        </p:txBody>
      </p:sp>
      <p:sp>
        <p:nvSpPr>
          <p:cNvPr id="3" name="Sous-titre 2"/>
          <p:cNvSpPr>
            <a:spLocks noGrp="1"/>
          </p:cNvSpPr>
          <p:nvPr>
            <p:ph type="subTitle" idx="1"/>
          </p:nvPr>
        </p:nvSpPr>
        <p:spPr>
          <a:xfrm>
            <a:off x="285720" y="1371600"/>
            <a:ext cx="8429684" cy="1676400"/>
          </a:xfrm>
          <a:noFill/>
        </p:spPr>
        <p:txBody>
          <a:bodyPr>
            <a:normAutofit/>
          </a:bodyPr>
          <a:lstStyle/>
          <a:p>
            <a:pPr algn="ctr"/>
            <a:endParaRPr lang="fr-FR" dirty="0" smtClean="0">
              <a:solidFill>
                <a:schemeClr val="tx2"/>
              </a:solidFill>
            </a:endParaRPr>
          </a:p>
          <a:p>
            <a:pPr algn="ctr"/>
            <a:r>
              <a:rPr lang="fr-FR" dirty="0" smtClean="0">
                <a:solidFill>
                  <a:schemeClr val="tx2"/>
                </a:solidFill>
              </a:rPr>
              <a:t>Réseau de </a:t>
            </a:r>
            <a:r>
              <a:rPr lang="fr-FR" i="1" dirty="0" smtClean="0">
                <a:solidFill>
                  <a:schemeClr val="tx2"/>
                </a:solidFill>
              </a:rPr>
              <a:t>Sociétés de Conseil pour le Développement</a:t>
            </a:r>
            <a:endParaRPr lang="fr-FR" dirty="0">
              <a:solidFill>
                <a:schemeClr val="tx2"/>
              </a:solidFill>
            </a:endParaRPr>
          </a:p>
        </p:txBody>
      </p:sp>
      <p:sp>
        <p:nvSpPr>
          <p:cNvPr id="6" name="Espace réservé du pied de page 5"/>
          <p:cNvSpPr>
            <a:spLocks noGrp="1"/>
          </p:cNvSpPr>
          <p:nvPr>
            <p:ph type="ftr" sz="quarter" idx="11"/>
          </p:nvPr>
        </p:nvSpPr>
        <p:spPr>
          <a:xfrm>
            <a:off x="357158" y="6356350"/>
            <a:ext cx="8572560" cy="365125"/>
          </a:xfrm>
        </p:spPr>
        <p:txBody>
          <a:bodyPr/>
          <a:lstStyle/>
          <a:p>
            <a:r>
              <a:rPr lang="fr-FR" smtClean="0"/>
              <a:t>IVPME 2014</a:t>
            </a:r>
            <a:endParaRPr lang="fr-FR"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66" y="228600"/>
            <a:ext cx="841313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130741"/>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PubRRectCallout"/>
          <p:cNvSpPr>
            <a:spLocks noEditPoints="1" noChangeArrowheads="1"/>
          </p:cNvSpPr>
          <p:nvPr/>
        </p:nvSpPr>
        <p:spPr bwMode="auto">
          <a:xfrm>
            <a:off x="0" y="4357688"/>
            <a:ext cx="1828800" cy="22145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r>
              <a:rPr lang="fr-FR"/>
              <a:t>Idées</a:t>
            </a:r>
          </a:p>
          <a:p>
            <a:r>
              <a:rPr lang="fr-FR"/>
              <a:t>Expérience</a:t>
            </a:r>
          </a:p>
          <a:p>
            <a:r>
              <a:rPr lang="fr-FR"/>
              <a:t>Intuition</a:t>
            </a:r>
          </a:p>
          <a:p>
            <a:r>
              <a:rPr lang="fr-FR"/>
              <a:t>vision</a:t>
            </a:r>
          </a:p>
        </p:txBody>
      </p:sp>
      <p:cxnSp>
        <p:nvCxnSpPr>
          <p:cNvPr id="9" name="Connecteur droit avec flèche 8"/>
          <p:cNvCxnSpPr/>
          <p:nvPr/>
        </p:nvCxnSpPr>
        <p:spPr>
          <a:xfrm>
            <a:off x="1857375" y="5929313"/>
            <a:ext cx="700087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rot="16200000" flipV="1">
            <a:off x="-642937" y="3429000"/>
            <a:ext cx="4929188" cy="71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358082" y="6072206"/>
            <a:ext cx="1631736" cy="46166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Temps</a:t>
            </a:r>
          </a:p>
        </p:txBody>
      </p:sp>
      <p:sp>
        <p:nvSpPr>
          <p:cNvPr id="17" name="Forme libre 16"/>
          <p:cNvSpPr/>
          <p:nvPr/>
        </p:nvSpPr>
        <p:spPr>
          <a:xfrm>
            <a:off x="1857375" y="2357438"/>
            <a:ext cx="5572125" cy="3286125"/>
          </a:xfrm>
          <a:custGeom>
            <a:avLst/>
            <a:gdLst>
              <a:gd name="connsiteX0" fmla="*/ 0 w 5907456"/>
              <a:gd name="connsiteY0" fmla="*/ 2520779 h 2520779"/>
              <a:gd name="connsiteX1" fmla="*/ 98854 w 5907456"/>
              <a:gd name="connsiteY1" fmla="*/ 2483709 h 2520779"/>
              <a:gd name="connsiteX2" fmla="*/ 135925 w 5907456"/>
              <a:gd name="connsiteY2" fmla="*/ 2471352 h 2520779"/>
              <a:gd name="connsiteX3" fmla="*/ 185352 w 5907456"/>
              <a:gd name="connsiteY3" fmla="*/ 2458995 h 2520779"/>
              <a:gd name="connsiteX4" fmla="*/ 222422 w 5907456"/>
              <a:gd name="connsiteY4" fmla="*/ 2446638 h 2520779"/>
              <a:gd name="connsiteX5" fmla="*/ 506627 w 5907456"/>
              <a:gd name="connsiteY5" fmla="*/ 2421925 h 2520779"/>
              <a:gd name="connsiteX6" fmla="*/ 679622 w 5907456"/>
              <a:gd name="connsiteY6" fmla="*/ 2397211 h 2520779"/>
              <a:gd name="connsiteX7" fmla="*/ 716692 w 5907456"/>
              <a:gd name="connsiteY7" fmla="*/ 2384855 h 2520779"/>
              <a:gd name="connsiteX8" fmla="*/ 766119 w 5907456"/>
              <a:gd name="connsiteY8" fmla="*/ 2360141 h 2520779"/>
              <a:gd name="connsiteX9" fmla="*/ 827903 w 5907456"/>
              <a:gd name="connsiteY9" fmla="*/ 2347784 h 2520779"/>
              <a:gd name="connsiteX10" fmla="*/ 864973 w 5907456"/>
              <a:gd name="connsiteY10" fmla="*/ 2335428 h 2520779"/>
              <a:gd name="connsiteX11" fmla="*/ 914400 w 5907456"/>
              <a:gd name="connsiteY11" fmla="*/ 2323071 h 2520779"/>
              <a:gd name="connsiteX12" fmla="*/ 988541 w 5907456"/>
              <a:gd name="connsiteY12" fmla="*/ 2298357 h 2520779"/>
              <a:gd name="connsiteX13" fmla="*/ 1037968 w 5907456"/>
              <a:gd name="connsiteY13" fmla="*/ 2286000 h 2520779"/>
              <a:gd name="connsiteX14" fmla="*/ 1075038 w 5907456"/>
              <a:gd name="connsiteY14" fmla="*/ 2273644 h 2520779"/>
              <a:gd name="connsiteX15" fmla="*/ 1272746 w 5907456"/>
              <a:gd name="connsiteY15" fmla="*/ 2199503 h 2520779"/>
              <a:gd name="connsiteX16" fmla="*/ 1346887 w 5907456"/>
              <a:gd name="connsiteY16" fmla="*/ 2150076 h 2520779"/>
              <a:gd name="connsiteX17" fmla="*/ 1383957 w 5907456"/>
              <a:gd name="connsiteY17" fmla="*/ 2125363 h 2520779"/>
              <a:gd name="connsiteX18" fmla="*/ 1396314 w 5907456"/>
              <a:gd name="connsiteY18" fmla="*/ 2088292 h 2520779"/>
              <a:gd name="connsiteX19" fmla="*/ 1433384 w 5907456"/>
              <a:gd name="connsiteY19" fmla="*/ 2075936 h 2520779"/>
              <a:gd name="connsiteX20" fmla="*/ 1495168 w 5907456"/>
              <a:gd name="connsiteY20" fmla="*/ 2063579 h 2520779"/>
              <a:gd name="connsiteX21" fmla="*/ 1717589 w 5907456"/>
              <a:gd name="connsiteY21" fmla="*/ 2051222 h 2520779"/>
              <a:gd name="connsiteX22" fmla="*/ 1804087 w 5907456"/>
              <a:gd name="connsiteY22" fmla="*/ 2014152 h 2520779"/>
              <a:gd name="connsiteX23" fmla="*/ 1841157 w 5907456"/>
              <a:gd name="connsiteY23" fmla="*/ 2001795 h 2520779"/>
              <a:gd name="connsiteX24" fmla="*/ 1890584 w 5907456"/>
              <a:gd name="connsiteY24" fmla="*/ 1977082 h 2520779"/>
              <a:gd name="connsiteX25" fmla="*/ 1940011 w 5907456"/>
              <a:gd name="connsiteY25" fmla="*/ 1964725 h 2520779"/>
              <a:gd name="connsiteX26" fmla="*/ 2075935 w 5907456"/>
              <a:gd name="connsiteY26" fmla="*/ 1902941 h 2520779"/>
              <a:gd name="connsiteX27" fmla="*/ 2199503 w 5907456"/>
              <a:gd name="connsiteY27" fmla="*/ 1828800 h 2520779"/>
              <a:gd name="connsiteX28" fmla="*/ 2298357 w 5907456"/>
              <a:gd name="connsiteY28" fmla="*/ 1779373 h 2520779"/>
              <a:gd name="connsiteX29" fmla="*/ 2347784 w 5907456"/>
              <a:gd name="connsiteY29" fmla="*/ 1754660 h 2520779"/>
              <a:gd name="connsiteX30" fmla="*/ 2397211 w 5907456"/>
              <a:gd name="connsiteY30" fmla="*/ 1717590 h 2520779"/>
              <a:gd name="connsiteX31" fmla="*/ 2434281 w 5907456"/>
              <a:gd name="connsiteY31" fmla="*/ 1705233 h 2520779"/>
              <a:gd name="connsiteX32" fmla="*/ 2471352 w 5907456"/>
              <a:gd name="connsiteY32" fmla="*/ 1680519 h 2520779"/>
              <a:gd name="connsiteX33" fmla="*/ 2545492 w 5907456"/>
              <a:gd name="connsiteY33" fmla="*/ 1643449 h 2520779"/>
              <a:gd name="connsiteX34" fmla="*/ 2607276 w 5907456"/>
              <a:gd name="connsiteY34" fmla="*/ 1606379 h 2520779"/>
              <a:gd name="connsiteX35" fmla="*/ 2644346 w 5907456"/>
              <a:gd name="connsiteY35" fmla="*/ 1581665 h 2520779"/>
              <a:gd name="connsiteX36" fmla="*/ 2681417 w 5907456"/>
              <a:gd name="connsiteY36" fmla="*/ 1569309 h 2520779"/>
              <a:gd name="connsiteX37" fmla="*/ 2718487 w 5907456"/>
              <a:gd name="connsiteY37" fmla="*/ 1519882 h 2520779"/>
              <a:gd name="connsiteX38" fmla="*/ 2767914 w 5907456"/>
              <a:gd name="connsiteY38" fmla="*/ 1507525 h 2520779"/>
              <a:gd name="connsiteX39" fmla="*/ 2817341 w 5907456"/>
              <a:gd name="connsiteY39" fmla="*/ 1482811 h 2520779"/>
              <a:gd name="connsiteX40" fmla="*/ 2891481 w 5907456"/>
              <a:gd name="connsiteY40" fmla="*/ 1458098 h 2520779"/>
              <a:gd name="connsiteX41" fmla="*/ 2940908 w 5907456"/>
              <a:gd name="connsiteY41" fmla="*/ 1433384 h 2520779"/>
              <a:gd name="connsiteX42" fmla="*/ 2977979 w 5907456"/>
              <a:gd name="connsiteY42" fmla="*/ 1408671 h 2520779"/>
              <a:gd name="connsiteX43" fmla="*/ 3015049 w 5907456"/>
              <a:gd name="connsiteY43" fmla="*/ 1396314 h 2520779"/>
              <a:gd name="connsiteX44" fmla="*/ 3089189 w 5907456"/>
              <a:gd name="connsiteY44" fmla="*/ 1346887 h 2520779"/>
              <a:gd name="connsiteX45" fmla="*/ 3225114 w 5907456"/>
              <a:gd name="connsiteY45" fmla="*/ 1285103 h 2520779"/>
              <a:gd name="connsiteX46" fmla="*/ 3262184 w 5907456"/>
              <a:gd name="connsiteY46" fmla="*/ 1248033 h 2520779"/>
              <a:gd name="connsiteX47" fmla="*/ 3348681 w 5907456"/>
              <a:gd name="connsiteY47" fmla="*/ 1210963 h 2520779"/>
              <a:gd name="connsiteX48" fmla="*/ 3385752 w 5907456"/>
              <a:gd name="connsiteY48" fmla="*/ 1186249 h 2520779"/>
              <a:gd name="connsiteX49" fmla="*/ 3472249 w 5907456"/>
              <a:gd name="connsiteY49" fmla="*/ 1062682 h 2520779"/>
              <a:gd name="connsiteX50" fmla="*/ 3521676 w 5907456"/>
              <a:gd name="connsiteY50" fmla="*/ 1025611 h 2520779"/>
              <a:gd name="connsiteX51" fmla="*/ 3558746 w 5907456"/>
              <a:gd name="connsiteY51" fmla="*/ 976184 h 2520779"/>
              <a:gd name="connsiteX52" fmla="*/ 3657600 w 5907456"/>
              <a:gd name="connsiteY52" fmla="*/ 902044 h 2520779"/>
              <a:gd name="connsiteX53" fmla="*/ 3694671 w 5907456"/>
              <a:gd name="connsiteY53" fmla="*/ 877330 h 2520779"/>
              <a:gd name="connsiteX54" fmla="*/ 3731741 w 5907456"/>
              <a:gd name="connsiteY54" fmla="*/ 840260 h 2520779"/>
              <a:gd name="connsiteX55" fmla="*/ 3818238 w 5907456"/>
              <a:gd name="connsiteY55" fmla="*/ 790833 h 2520779"/>
              <a:gd name="connsiteX56" fmla="*/ 3855308 w 5907456"/>
              <a:gd name="connsiteY56" fmla="*/ 766119 h 2520779"/>
              <a:gd name="connsiteX57" fmla="*/ 3892379 w 5907456"/>
              <a:gd name="connsiteY57" fmla="*/ 753763 h 2520779"/>
              <a:gd name="connsiteX58" fmla="*/ 3991233 w 5907456"/>
              <a:gd name="connsiteY58" fmla="*/ 704336 h 2520779"/>
              <a:gd name="connsiteX59" fmla="*/ 4028303 w 5907456"/>
              <a:gd name="connsiteY59" fmla="*/ 679622 h 2520779"/>
              <a:gd name="connsiteX60" fmla="*/ 4090087 w 5907456"/>
              <a:gd name="connsiteY60" fmla="*/ 667265 h 2520779"/>
              <a:gd name="connsiteX61" fmla="*/ 4201298 w 5907456"/>
              <a:gd name="connsiteY61" fmla="*/ 617838 h 2520779"/>
              <a:gd name="connsiteX62" fmla="*/ 4238368 w 5907456"/>
              <a:gd name="connsiteY62" fmla="*/ 605482 h 2520779"/>
              <a:gd name="connsiteX63" fmla="*/ 4275438 w 5907456"/>
              <a:gd name="connsiteY63" fmla="*/ 568411 h 2520779"/>
              <a:gd name="connsiteX64" fmla="*/ 4337222 w 5907456"/>
              <a:gd name="connsiteY64" fmla="*/ 543698 h 2520779"/>
              <a:gd name="connsiteX65" fmla="*/ 4386649 w 5907456"/>
              <a:gd name="connsiteY65" fmla="*/ 518984 h 2520779"/>
              <a:gd name="connsiteX66" fmla="*/ 4423719 w 5907456"/>
              <a:gd name="connsiteY66" fmla="*/ 494271 h 2520779"/>
              <a:gd name="connsiteX67" fmla="*/ 4485503 w 5907456"/>
              <a:gd name="connsiteY67" fmla="*/ 469557 h 2520779"/>
              <a:gd name="connsiteX68" fmla="*/ 4596714 w 5907456"/>
              <a:gd name="connsiteY68" fmla="*/ 432487 h 2520779"/>
              <a:gd name="connsiteX69" fmla="*/ 4633784 w 5907456"/>
              <a:gd name="connsiteY69" fmla="*/ 420130 h 2520779"/>
              <a:gd name="connsiteX70" fmla="*/ 4732638 w 5907456"/>
              <a:gd name="connsiteY70" fmla="*/ 395417 h 2520779"/>
              <a:gd name="connsiteX71" fmla="*/ 4782065 w 5907456"/>
              <a:gd name="connsiteY71" fmla="*/ 370703 h 2520779"/>
              <a:gd name="connsiteX72" fmla="*/ 4831492 w 5907456"/>
              <a:gd name="connsiteY72" fmla="*/ 358346 h 2520779"/>
              <a:gd name="connsiteX73" fmla="*/ 4868562 w 5907456"/>
              <a:gd name="connsiteY73" fmla="*/ 345990 h 2520779"/>
              <a:gd name="connsiteX74" fmla="*/ 4905633 w 5907456"/>
              <a:gd name="connsiteY74" fmla="*/ 321276 h 2520779"/>
              <a:gd name="connsiteX75" fmla="*/ 4942703 w 5907456"/>
              <a:gd name="connsiteY75" fmla="*/ 308919 h 2520779"/>
              <a:gd name="connsiteX76" fmla="*/ 4979773 w 5907456"/>
              <a:gd name="connsiteY76" fmla="*/ 271849 h 2520779"/>
              <a:gd name="connsiteX77" fmla="*/ 5053914 w 5907456"/>
              <a:gd name="connsiteY77" fmla="*/ 234779 h 2520779"/>
              <a:gd name="connsiteX78" fmla="*/ 5177481 w 5907456"/>
              <a:gd name="connsiteY78" fmla="*/ 185352 h 2520779"/>
              <a:gd name="connsiteX79" fmla="*/ 5288692 w 5907456"/>
              <a:gd name="connsiteY79" fmla="*/ 135925 h 2520779"/>
              <a:gd name="connsiteX80" fmla="*/ 5362833 w 5907456"/>
              <a:gd name="connsiteY80" fmla="*/ 111211 h 2520779"/>
              <a:gd name="connsiteX81" fmla="*/ 5424617 w 5907456"/>
              <a:gd name="connsiteY81" fmla="*/ 86498 h 2520779"/>
              <a:gd name="connsiteX82" fmla="*/ 5461687 w 5907456"/>
              <a:gd name="connsiteY82" fmla="*/ 74141 h 2520779"/>
              <a:gd name="connsiteX83" fmla="*/ 5684108 w 5907456"/>
              <a:gd name="connsiteY83" fmla="*/ 61784 h 2520779"/>
              <a:gd name="connsiteX84" fmla="*/ 5894173 w 5907456"/>
              <a:gd name="connsiteY84" fmla="*/ 61784 h 2520779"/>
              <a:gd name="connsiteX85" fmla="*/ 5857103 w 5907456"/>
              <a:gd name="connsiteY85" fmla="*/ 86498 h 2520779"/>
              <a:gd name="connsiteX86" fmla="*/ 5844746 w 5907456"/>
              <a:gd name="connsiteY86" fmla="*/ 37071 h 2520779"/>
              <a:gd name="connsiteX87" fmla="*/ 5807676 w 5907456"/>
              <a:gd name="connsiteY87" fmla="*/ 12357 h 2520779"/>
              <a:gd name="connsiteX88" fmla="*/ 5820033 w 5907456"/>
              <a:gd name="connsiteY88" fmla="*/ 74141 h 2520779"/>
              <a:gd name="connsiteX89" fmla="*/ 5857103 w 5907456"/>
              <a:gd name="connsiteY89" fmla="*/ 86498 h 2520779"/>
              <a:gd name="connsiteX90" fmla="*/ 5782962 w 5907456"/>
              <a:gd name="connsiteY90" fmla="*/ 111211 h 2520779"/>
              <a:gd name="connsiteX91" fmla="*/ 5733535 w 5907456"/>
              <a:gd name="connsiteY91" fmla="*/ 111211 h 252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07456" h="2520779">
                <a:moveTo>
                  <a:pt x="0" y="2520779"/>
                </a:moveTo>
                <a:cubicBezTo>
                  <a:pt x="61025" y="2480096"/>
                  <a:pt x="13346" y="2505086"/>
                  <a:pt x="98854" y="2483709"/>
                </a:cubicBezTo>
                <a:cubicBezTo>
                  <a:pt x="111491" y="2480550"/>
                  <a:pt x="123401" y="2474930"/>
                  <a:pt x="135925" y="2471352"/>
                </a:cubicBezTo>
                <a:cubicBezTo>
                  <a:pt x="152254" y="2466686"/>
                  <a:pt x="169023" y="2463661"/>
                  <a:pt x="185352" y="2458995"/>
                </a:cubicBezTo>
                <a:cubicBezTo>
                  <a:pt x="197876" y="2455417"/>
                  <a:pt x="209650" y="2449192"/>
                  <a:pt x="222422" y="2446638"/>
                </a:cubicBezTo>
                <a:cubicBezTo>
                  <a:pt x="311166" y="2428889"/>
                  <a:pt x="422955" y="2427155"/>
                  <a:pt x="506627" y="2421925"/>
                </a:cubicBezTo>
                <a:cubicBezTo>
                  <a:pt x="564292" y="2413687"/>
                  <a:pt x="624360" y="2415631"/>
                  <a:pt x="679622" y="2397211"/>
                </a:cubicBezTo>
                <a:cubicBezTo>
                  <a:pt x="691979" y="2393092"/>
                  <a:pt x="704720" y="2389986"/>
                  <a:pt x="716692" y="2384855"/>
                </a:cubicBezTo>
                <a:cubicBezTo>
                  <a:pt x="733623" y="2377599"/>
                  <a:pt x="748644" y="2365966"/>
                  <a:pt x="766119" y="2360141"/>
                </a:cubicBezTo>
                <a:cubicBezTo>
                  <a:pt x="786044" y="2353499"/>
                  <a:pt x="807528" y="2352878"/>
                  <a:pt x="827903" y="2347784"/>
                </a:cubicBezTo>
                <a:cubicBezTo>
                  <a:pt x="840539" y="2344625"/>
                  <a:pt x="852449" y="2339006"/>
                  <a:pt x="864973" y="2335428"/>
                </a:cubicBezTo>
                <a:cubicBezTo>
                  <a:pt x="881302" y="2330763"/>
                  <a:pt x="898133" y="2327951"/>
                  <a:pt x="914400" y="2323071"/>
                </a:cubicBezTo>
                <a:cubicBezTo>
                  <a:pt x="939352" y="2315585"/>
                  <a:pt x="963268" y="2304675"/>
                  <a:pt x="988541" y="2298357"/>
                </a:cubicBezTo>
                <a:cubicBezTo>
                  <a:pt x="1005017" y="2294238"/>
                  <a:pt x="1021639" y="2290665"/>
                  <a:pt x="1037968" y="2286000"/>
                </a:cubicBezTo>
                <a:cubicBezTo>
                  <a:pt x="1050492" y="2282422"/>
                  <a:pt x="1062472" y="2277071"/>
                  <a:pt x="1075038" y="2273644"/>
                </a:cubicBezTo>
                <a:cubicBezTo>
                  <a:pt x="1166988" y="2248567"/>
                  <a:pt x="1189767" y="2254822"/>
                  <a:pt x="1272746" y="2199503"/>
                </a:cubicBezTo>
                <a:lnTo>
                  <a:pt x="1346887" y="2150076"/>
                </a:lnTo>
                <a:lnTo>
                  <a:pt x="1383957" y="2125363"/>
                </a:lnTo>
                <a:cubicBezTo>
                  <a:pt x="1388076" y="2113006"/>
                  <a:pt x="1387104" y="2097502"/>
                  <a:pt x="1396314" y="2088292"/>
                </a:cubicBezTo>
                <a:cubicBezTo>
                  <a:pt x="1405524" y="2079082"/>
                  <a:pt x="1420748" y="2079095"/>
                  <a:pt x="1433384" y="2075936"/>
                </a:cubicBezTo>
                <a:cubicBezTo>
                  <a:pt x="1453759" y="2070842"/>
                  <a:pt x="1474244" y="2065398"/>
                  <a:pt x="1495168" y="2063579"/>
                </a:cubicBezTo>
                <a:cubicBezTo>
                  <a:pt x="1569143" y="2057146"/>
                  <a:pt x="1643449" y="2055341"/>
                  <a:pt x="1717589" y="2051222"/>
                </a:cubicBezTo>
                <a:cubicBezTo>
                  <a:pt x="1804524" y="2022244"/>
                  <a:pt x="1697206" y="2059958"/>
                  <a:pt x="1804087" y="2014152"/>
                </a:cubicBezTo>
                <a:cubicBezTo>
                  <a:pt x="1816059" y="2009021"/>
                  <a:pt x="1829185" y="2006926"/>
                  <a:pt x="1841157" y="2001795"/>
                </a:cubicBezTo>
                <a:cubicBezTo>
                  <a:pt x="1858088" y="1994539"/>
                  <a:pt x="1873337" y="1983550"/>
                  <a:pt x="1890584" y="1977082"/>
                </a:cubicBezTo>
                <a:cubicBezTo>
                  <a:pt x="1906485" y="1971119"/>
                  <a:pt x="1923535" y="1968844"/>
                  <a:pt x="1940011" y="1964725"/>
                </a:cubicBezTo>
                <a:cubicBezTo>
                  <a:pt x="2031627" y="1903648"/>
                  <a:pt x="1985027" y="1921123"/>
                  <a:pt x="2075935" y="1902941"/>
                </a:cubicBezTo>
                <a:cubicBezTo>
                  <a:pt x="2117124" y="1878227"/>
                  <a:pt x="2156540" y="1850282"/>
                  <a:pt x="2199503" y="1828800"/>
                </a:cubicBezTo>
                <a:lnTo>
                  <a:pt x="2298357" y="1779373"/>
                </a:lnTo>
                <a:cubicBezTo>
                  <a:pt x="2314833" y="1771135"/>
                  <a:pt x="2333048" y="1765712"/>
                  <a:pt x="2347784" y="1754660"/>
                </a:cubicBezTo>
                <a:cubicBezTo>
                  <a:pt x="2364260" y="1742303"/>
                  <a:pt x="2379330" y="1727808"/>
                  <a:pt x="2397211" y="1717590"/>
                </a:cubicBezTo>
                <a:cubicBezTo>
                  <a:pt x="2408520" y="1711128"/>
                  <a:pt x="2422631" y="1711058"/>
                  <a:pt x="2434281" y="1705233"/>
                </a:cubicBezTo>
                <a:cubicBezTo>
                  <a:pt x="2447564" y="1698591"/>
                  <a:pt x="2458370" y="1687731"/>
                  <a:pt x="2471352" y="1680519"/>
                </a:cubicBezTo>
                <a:cubicBezTo>
                  <a:pt x="2495505" y="1667100"/>
                  <a:pt x="2521235" y="1656680"/>
                  <a:pt x="2545492" y="1643449"/>
                </a:cubicBezTo>
                <a:cubicBezTo>
                  <a:pt x="2566577" y="1631948"/>
                  <a:pt x="2586909" y="1619108"/>
                  <a:pt x="2607276" y="1606379"/>
                </a:cubicBezTo>
                <a:cubicBezTo>
                  <a:pt x="2619870" y="1598508"/>
                  <a:pt x="2631063" y="1588306"/>
                  <a:pt x="2644346" y="1581665"/>
                </a:cubicBezTo>
                <a:cubicBezTo>
                  <a:pt x="2655996" y="1575840"/>
                  <a:pt x="2669060" y="1573428"/>
                  <a:pt x="2681417" y="1569309"/>
                </a:cubicBezTo>
                <a:cubicBezTo>
                  <a:pt x="2693774" y="1552833"/>
                  <a:pt x="2701729" y="1531852"/>
                  <a:pt x="2718487" y="1519882"/>
                </a:cubicBezTo>
                <a:cubicBezTo>
                  <a:pt x="2732306" y="1510011"/>
                  <a:pt x="2752013" y="1513488"/>
                  <a:pt x="2767914" y="1507525"/>
                </a:cubicBezTo>
                <a:cubicBezTo>
                  <a:pt x="2785162" y="1501057"/>
                  <a:pt x="2800238" y="1489652"/>
                  <a:pt x="2817341" y="1482811"/>
                </a:cubicBezTo>
                <a:cubicBezTo>
                  <a:pt x="2841528" y="1473136"/>
                  <a:pt x="2868181" y="1469748"/>
                  <a:pt x="2891481" y="1458098"/>
                </a:cubicBezTo>
                <a:cubicBezTo>
                  <a:pt x="2907957" y="1449860"/>
                  <a:pt x="2924915" y="1442523"/>
                  <a:pt x="2940908" y="1433384"/>
                </a:cubicBezTo>
                <a:cubicBezTo>
                  <a:pt x="2953802" y="1426016"/>
                  <a:pt x="2964696" y="1415313"/>
                  <a:pt x="2977979" y="1408671"/>
                </a:cubicBezTo>
                <a:cubicBezTo>
                  <a:pt x="2989629" y="1402846"/>
                  <a:pt x="3003663" y="1402640"/>
                  <a:pt x="3015049" y="1396314"/>
                </a:cubicBezTo>
                <a:cubicBezTo>
                  <a:pt x="3041013" y="1381889"/>
                  <a:pt x="3062623" y="1360170"/>
                  <a:pt x="3089189" y="1346887"/>
                </a:cubicBezTo>
                <a:cubicBezTo>
                  <a:pt x="3199694" y="1291635"/>
                  <a:pt x="3153094" y="1309110"/>
                  <a:pt x="3225114" y="1285103"/>
                </a:cubicBezTo>
                <a:cubicBezTo>
                  <a:pt x="3237471" y="1272746"/>
                  <a:pt x="3247964" y="1258190"/>
                  <a:pt x="3262184" y="1248033"/>
                </a:cubicBezTo>
                <a:cubicBezTo>
                  <a:pt x="3288908" y="1228944"/>
                  <a:pt x="3318426" y="1221047"/>
                  <a:pt x="3348681" y="1210963"/>
                </a:cubicBezTo>
                <a:cubicBezTo>
                  <a:pt x="3361038" y="1202725"/>
                  <a:pt x="3375972" y="1197426"/>
                  <a:pt x="3385752" y="1186249"/>
                </a:cubicBezTo>
                <a:cubicBezTo>
                  <a:pt x="3414009" y="1153956"/>
                  <a:pt x="3439958" y="1094973"/>
                  <a:pt x="3472249" y="1062682"/>
                </a:cubicBezTo>
                <a:cubicBezTo>
                  <a:pt x="3486812" y="1048119"/>
                  <a:pt x="3507113" y="1040174"/>
                  <a:pt x="3521676" y="1025611"/>
                </a:cubicBezTo>
                <a:cubicBezTo>
                  <a:pt x="3536238" y="1011048"/>
                  <a:pt x="3543507" y="990037"/>
                  <a:pt x="3558746" y="976184"/>
                </a:cubicBezTo>
                <a:cubicBezTo>
                  <a:pt x="3589223" y="948477"/>
                  <a:pt x="3623329" y="924892"/>
                  <a:pt x="3657600" y="902044"/>
                </a:cubicBezTo>
                <a:cubicBezTo>
                  <a:pt x="3669957" y="893806"/>
                  <a:pt x="3683262" y="886838"/>
                  <a:pt x="3694671" y="877330"/>
                </a:cubicBezTo>
                <a:cubicBezTo>
                  <a:pt x="3708096" y="866143"/>
                  <a:pt x="3718316" y="851447"/>
                  <a:pt x="3731741" y="840260"/>
                </a:cubicBezTo>
                <a:cubicBezTo>
                  <a:pt x="3764588" y="812887"/>
                  <a:pt x="3779776" y="812811"/>
                  <a:pt x="3818238" y="790833"/>
                </a:cubicBezTo>
                <a:cubicBezTo>
                  <a:pt x="3831132" y="783465"/>
                  <a:pt x="3842025" y="772760"/>
                  <a:pt x="3855308" y="766119"/>
                </a:cubicBezTo>
                <a:cubicBezTo>
                  <a:pt x="3866958" y="760294"/>
                  <a:pt x="3880521" y="759153"/>
                  <a:pt x="3892379" y="753763"/>
                </a:cubicBezTo>
                <a:cubicBezTo>
                  <a:pt x="3925918" y="738518"/>
                  <a:pt x="3960580" y="724772"/>
                  <a:pt x="3991233" y="704336"/>
                </a:cubicBezTo>
                <a:cubicBezTo>
                  <a:pt x="4003590" y="696098"/>
                  <a:pt x="4014398" y="684837"/>
                  <a:pt x="4028303" y="679622"/>
                </a:cubicBezTo>
                <a:cubicBezTo>
                  <a:pt x="4047968" y="672247"/>
                  <a:pt x="4069492" y="671384"/>
                  <a:pt x="4090087" y="667265"/>
                </a:cubicBezTo>
                <a:cubicBezTo>
                  <a:pt x="4148831" y="628103"/>
                  <a:pt x="4113070" y="647247"/>
                  <a:pt x="4201298" y="617838"/>
                </a:cubicBezTo>
                <a:lnTo>
                  <a:pt x="4238368" y="605482"/>
                </a:lnTo>
                <a:cubicBezTo>
                  <a:pt x="4250725" y="593125"/>
                  <a:pt x="4260619" y="577673"/>
                  <a:pt x="4275438" y="568411"/>
                </a:cubicBezTo>
                <a:cubicBezTo>
                  <a:pt x="4294247" y="556655"/>
                  <a:pt x="4316953" y="552707"/>
                  <a:pt x="4337222" y="543698"/>
                </a:cubicBezTo>
                <a:cubicBezTo>
                  <a:pt x="4354055" y="536217"/>
                  <a:pt x="4370656" y="528123"/>
                  <a:pt x="4386649" y="518984"/>
                </a:cubicBezTo>
                <a:cubicBezTo>
                  <a:pt x="4399543" y="511616"/>
                  <a:pt x="4410436" y="500912"/>
                  <a:pt x="4423719" y="494271"/>
                </a:cubicBezTo>
                <a:cubicBezTo>
                  <a:pt x="4443558" y="484351"/>
                  <a:pt x="4464614" y="477017"/>
                  <a:pt x="4485503" y="469557"/>
                </a:cubicBezTo>
                <a:cubicBezTo>
                  <a:pt x="4522302" y="456414"/>
                  <a:pt x="4559644" y="444844"/>
                  <a:pt x="4596714" y="432487"/>
                </a:cubicBezTo>
                <a:cubicBezTo>
                  <a:pt x="4609071" y="428368"/>
                  <a:pt x="4621148" y="423289"/>
                  <a:pt x="4633784" y="420130"/>
                </a:cubicBezTo>
                <a:lnTo>
                  <a:pt x="4732638" y="395417"/>
                </a:lnTo>
                <a:cubicBezTo>
                  <a:pt x="4749114" y="387179"/>
                  <a:pt x="4764817" y="377171"/>
                  <a:pt x="4782065" y="370703"/>
                </a:cubicBezTo>
                <a:cubicBezTo>
                  <a:pt x="4797966" y="364740"/>
                  <a:pt x="4815163" y="363011"/>
                  <a:pt x="4831492" y="358346"/>
                </a:cubicBezTo>
                <a:cubicBezTo>
                  <a:pt x="4844016" y="354768"/>
                  <a:pt x="4856205" y="350109"/>
                  <a:pt x="4868562" y="345990"/>
                </a:cubicBezTo>
                <a:cubicBezTo>
                  <a:pt x="4880919" y="337752"/>
                  <a:pt x="4892350" y="327918"/>
                  <a:pt x="4905633" y="321276"/>
                </a:cubicBezTo>
                <a:cubicBezTo>
                  <a:pt x="4917283" y="315451"/>
                  <a:pt x="4931865" y="316144"/>
                  <a:pt x="4942703" y="308919"/>
                </a:cubicBezTo>
                <a:cubicBezTo>
                  <a:pt x="4957243" y="299226"/>
                  <a:pt x="4966348" y="283036"/>
                  <a:pt x="4979773" y="271849"/>
                </a:cubicBezTo>
                <a:cubicBezTo>
                  <a:pt x="5032890" y="227586"/>
                  <a:pt x="4998187" y="262642"/>
                  <a:pt x="5053914" y="234779"/>
                </a:cubicBezTo>
                <a:cubicBezTo>
                  <a:pt x="5160304" y="181584"/>
                  <a:pt x="5068889" y="207071"/>
                  <a:pt x="5177481" y="185352"/>
                </a:cubicBezTo>
                <a:cubicBezTo>
                  <a:pt x="5229283" y="159451"/>
                  <a:pt x="5230835" y="156964"/>
                  <a:pt x="5288692" y="135925"/>
                </a:cubicBezTo>
                <a:cubicBezTo>
                  <a:pt x="5313174" y="127022"/>
                  <a:pt x="5338646" y="120886"/>
                  <a:pt x="5362833" y="111211"/>
                </a:cubicBezTo>
                <a:cubicBezTo>
                  <a:pt x="5383428" y="102973"/>
                  <a:pt x="5403848" y="94286"/>
                  <a:pt x="5424617" y="86498"/>
                </a:cubicBezTo>
                <a:cubicBezTo>
                  <a:pt x="5436813" y="81925"/>
                  <a:pt x="5448721" y="75376"/>
                  <a:pt x="5461687" y="74141"/>
                </a:cubicBezTo>
                <a:cubicBezTo>
                  <a:pt x="5535607" y="67101"/>
                  <a:pt x="5609968" y="65903"/>
                  <a:pt x="5684108" y="61784"/>
                </a:cubicBezTo>
                <a:cubicBezTo>
                  <a:pt x="5740078" y="54788"/>
                  <a:pt x="5839694" y="34545"/>
                  <a:pt x="5894173" y="61784"/>
                </a:cubicBezTo>
                <a:cubicBezTo>
                  <a:pt x="5907456" y="68425"/>
                  <a:pt x="5869460" y="78260"/>
                  <a:pt x="5857103" y="86498"/>
                </a:cubicBezTo>
                <a:cubicBezTo>
                  <a:pt x="5852984" y="70022"/>
                  <a:pt x="5854166" y="51202"/>
                  <a:pt x="5844746" y="37071"/>
                </a:cubicBezTo>
                <a:cubicBezTo>
                  <a:pt x="5836508" y="24714"/>
                  <a:pt x="5815914" y="0"/>
                  <a:pt x="5807676" y="12357"/>
                </a:cubicBezTo>
                <a:cubicBezTo>
                  <a:pt x="5796026" y="29832"/>
                  <a:pt x="5808383" y="56666"/>
                  <a:pt x="5820033" y="74141"/>
                </a:cubicBezTo>
                <a:cubicBezTo>
                  <a:pt x="5827258" y="84979"/>
                  <a:pt x="5844746" y="82379"/>
                  <a:pt x="5857103" y="86498"/>
                </a:cubicBezTo>
                <a:lnTo>
                  <a:pt x="5782962" y="111211"/>
                </a:lnTo>
                <a:cubicBezTo>
                  <a:pt x="5740365" y="125410"/>
                  <a:pt x="5755102" y="132778"/>
                  <a:pt x="5733535" y="111211"/>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fr-FR"/>
          </a:p>
        </p:txBody>
      </p:sp>
      <p:sp>
        <p:nvSpPr>
          <p:cNvPr id="18" name="Rectangle à coins arrondis 17"/>
          <p:cNvSpPr/>
          <p:nvPr/>
        </p:nvSpPr>
        <p:spPr>
          <a:xfrm>
            <a:off x="0" y="50800"/>
            <a:ext cx="9144000" cy="785813"/>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smtClean="0">
                <a:solidFill>
                  <a:srgbClr val="FFC000"/>
                </a:solidFill>
              </a:rPr>
              <a:t>                    REALISATION </a:t>
            </a:r>
            <a:r>
              <a:rPr lang="fr-FR" sz="3200" b="1" dirty="0">
                <a:solidFill>
                  <a:srgbClr val="FFC000"/>
                </a:solidFill>
              </a:rPr>
              <a:t>OPERATIONNEL DU PROJET</a:t>
            </a:r>
          </a:p>
        </p:txBody>
      </p:sp>
      <p:sp>
        <p:nvSpPr>
          <p:cNvPr id="23" name="Rectangle à coins arrondis 22"/>
          <p:cNvSpPr/>
          <p:nvPr/>
        </p:nvSpPr>
        <p:spPr>
          <a:xfrm>
            <a:off x="0" y="1285875"/>
            <a:ext cx="1714500" cy="3571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rPr>
              <a:t>Avancement</a:t>
            </a:r>
            <a:endParaRPr lang="fr-FR" sz="3200" b="1" dirty="0">
              <a:solidFill>
                <a:srgbClr val="FF0000"/>
              </a:solidFill>
            </a:endParaRPr>
          </a:p>
        </p:txBody>
      </p:sp>
      <p:cxnSp>
        <p:nvCxnSpPr>
          <p:cNvPr id="25" name="Connecteur droit 24"/>
          <p:cNvCxnSpPr/>
          <p:nvPr/>
        </p:nvCxnSpPr>
        <p:spPr>
          <a:xfrm rot="5400000">
            <a:off x="6323013" y="4464050"/>
            <a:ext cx="2928938" cy="1587"/>
          </a:xfrm>
          <a:prstGeom prst="line">
            <a:avLst/>
          </a:prstGeom>
        </p:spPr>
        <p:style>
          <a:lnRef idx="2">
            <a:schemeClr val="accent2"/>
          </a:lnRef>
          <a:fillRef idx="0">
            <a:schemeClr val="accent2"/>
          </a:fillRef>
          <a:effectRef idx="1">
            <a:schemeClr val="accent2"/>
          </a:effectRef>
          <a:fontRef idx="minor">
            <a:schemeClr val="tx1"/>
          </a:fontRef>
        </p:style>
      </p:cxnSp>
      <p:sp>
        <p:nvSpPr>
          <p:cNvPr id="26" name="Rectangle à coins arrondis 25"/>
          <p:cNvSpPr/>
          <p:nvPr/>
        </p:nvSpPr>
        <p:spPr>
          <a:xfrm>
            <a:off x="2071688" y="4857750"/>
            <a:ext cx="2571750" cy="357188"/>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rgbClr val="FF0000"/>
                </a:solidFill>
              </a:rPr>
              <a:t>- BUSINESS PLAN</a:t>
            </a:r>
            <a:endParaRPr lang="fr-FR" sz="3200" b="1" dirty="0">
              <a:solidFill>
                <a:srgbClr val="FF0000"/>
              </a:solidFill>
            </a:endParaRPr>
          </a:p>
        </p:txBody>
      </p:sp>
      <p:sp>
        <p:nvSpPr>
          <p:cNvPr id="27" name="Rectangle à coins arrondis 26"/>
          <p:cNvSpPr/>
          <p:nvPr/>
        </p:nvSpPr>
        <p:spPr>
          <a:xfrm>
            <a:off x="2571750" y="4214813"/>
            <a:ext cx="2714625" cy="357187"/>
          </a:xfrm>
          <a:prstGeom prst="roundRect">
            <a:avLst>
              <a:gd name="adj"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rPr>
              <a:t>- ADMINISTRATION</a:t>
            </a:r>
            <a:endParaRPr lang="fr-FR" sz="3200" b="1" dirty="0">
              <a:solidFill>
                <a:srgbClr val="FF0000"/>
              </a:solidFill>
            </a:endParaRPr>
          </a:p>
        </p:txBody>
      </p:sp>
      <p:sp>
        <p:nvSpPr>
          <p:cNvPr id="33" name="Rectangle à coins arrondis 32"/>
          <p:cNvSpPr/>
          <p:nvPr/>
        </p:nvSpPr>
        <p:spPr>
          <a:xfrm>
            <a:off x="3714750" y="3000375"/>
            <a:ext cx="2000250" cy="357188"/>
          </a:xfrm>
          <a:prstGeom prst="roundRect">
            <a:avLst>
              <a:gd name="adj"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rPr>
              <a:t>- MONTAGE</a:t>
            </a:r>
            <a:endParaRPr lang="fr-FR" sz="3200" b="1" dirty="0">
              <a:solidFill>
                <a:srgbClr val="FF0000"/>
              </a:solidFill>
            </a:endParaRPr>
          </a:p>
        </p:txBody>
      </p:sp>
      <p:sp>
        <p:nvSpPr>
          <p:cNvPr id="35" name="Rectangle à coins arrondis 34"/>
          <p:cNvSpPr/>
          <p:nvPr/>
        </p:nvSpPr>
        <p:spPr>
          <a:xfrm>
            <a:off x="4214813" y="2428875"/>
            <a:ext cx="2286000" cy="357188"/>
          </a:xfrm>
          <a:prstGeom prst="roundRect">
            <a:avLst>
              <a:gd name="adj"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rPr>
              <a:t>PERFORMANCE</a:t>
            </a:r>
            <a:endParaRPr lang="fr-FR" sz="3200" b="1" dirty="0">
              <a:solidFill>
                <a:srgbClr val="FF0000"/>
              </a:solidFill>
            </a:endParaRPr>
          </a:p>
        </p:txBody>
      </p:sp>
      <p:sp>
        <p:nvSpPr>
          <p:cNvPr id="19" name="Rectangle à coins arrondis 18"/>
          <p:cNvSpPr/>
          <p:nvPr/>
        </p:nvSpPr>
        <p:spPr>
          <a:xfrm>
            <a:off x="3071813" y="3714750"/>
            <a:ext cx="2000250" cy="357188"/>
          </a:xfrm>
          <a:prstGeom prst="roundRect">
            <a:avLst>
              <a:gd name="adj"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rPr>
              <a:t>- CONTRATS</a:t>
            </a:r>
            <a:endParaRPr lang="fr-FR" sz="3200" b="1" dirty="0">
              <a:solidFill>
                <a:srgbClr val="FF0000"/>
              </a:solidFill>
            </a:endParaRPr>
          </a:p>
        </p:txBody>
      </p:sp>
      <p:pic>
        <p:nvPicPr>
          <p:cNvPr id="3088" name="Picture 16" descr="C:\Program Files\Microsoft Office\MEDIA\CAGCAT10\j028536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0" y="1214438"/>
            <a:ext cx="14747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Connecteur droit avec flèche 21"/>
          <p:cNvCxnSpPr>
            <a:endCxn id="21" idx="1"/>
          </p:cNvCxnSpPr>
          <p:nvPr/>
        </p:nvCxnSpPr>
        <p:spPr>
          <a:xfrm flipV="1">
            <a:off x="1785938" y="2035175"/>
            <a:ext cx="3286125" cy="3651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1" name="Rectangle à coins arrondis 20"/>
          <p:cNvSpPr/>
          <p:nvPr/>
        </p:nvSpPr>
        <p:spPr>
          <a:xfrm>
            <a:off x="5072063" y="1857375"/>
            <a:ext cx="2214562" cy="357188"/>
          </a:xfrm>
          <a:prstGeom prst="roundRect">
            <a:avLst>
              <a:gd name="adj"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rPr>
              <a:t>EXPLOITATION</a:t>
            </a:r>
            <a:endParaRPr lang="fr-FR" sz="3200" b="1" dirty="0">
              <a:solidFill>
                <a:srgbClr val="FF0000"/>
              </a:solidFill>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 y="54959"/>
            <a:ext cx="1530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557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9699"/>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nodeType="afterEffect">
                                  <p:stCondLst>
                                    <p:cond delay="100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par>
                          <p:cTn id="47" fill="hold" nodeType="afterGroup">
                            <p:stCondLst>
                              <p:cond delay="0"/>
                            </p:stCondLst>
                            <p:childTnLst>
                              <p:par>
                                <p:cTn id="48" presetID="1"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3" grpId="0" animBg="1"/>
      <p:bldP spid="26" grpId="0" animBg="1"/>
      <p:bldP spid="27" grpId="0" animBg="1"/>
      <p:bldP spid="33" grpId="0" animBg="1"/>
      <p:bldP spid="35" grpId="0" animBg="1"/>
      <p:bldP spid="19"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505200"/>
            <a:ext cx="7696200" cy="3200400"/>
          </a:xfrm>
          <a:solidFill>
            <a:schemeClr val="accent1">
              <a:lumMod val="20000"/>
              <a:lumOff val="80000"/>
            </a:schemeClr>
          </a:solidFill>
          <a:ln>
            <a:solidFill>
              <a:schemeClr val="accent1">
                <a:lumMod val="60000"/>
                <a:lumOff val="40000"/>
              </a:schemeClr>
            </a:solidFill>
          </a:ln>
        </p:spPr>
        <p:txBody>
          <a:bodyPr>
            <a:noAutofit/>
          </a:bodyPr>
          <a:lstStyle/>
          <a:p>
            <a:r>
              <a:rPr lang="fr-FR" sz="2000" dirty="0" smtClean="0"/>
              <a:t>Cette discipline réunit les </a:t>
            </a:r>
            <a:r>
              <a:rPr lang="fr-FR" sz="2000" b="1" dirty="0" smtClean="0"/>
              <a:t>meilleures pratiques  </a:t>
            </a:r>
            <a:r>
              <a:rPr lang="fr-FR" sz="2000" dirty="0" smtClean="0"/>
              <a:t>qui fournissent des </a:t>
            </a:r>
            <a:r>
              <a:rPr lang="fr-FR" sz="2000" b="1" dirty="0" smtClean="0"/>
              <a:t>informations</a:t>
            </a:r>
            <a:r>
              <a:rPr lang="fr-FR" sz="2000" dirty="0" smtClean="0"/>
              <a:t> pour bien utiliser et </a:t>
            </a:r>
            <a:r>
              <a:rPr lang="fr-FR" sz="2000" b="1" dirty="0" smtClean="0"/>
              <a:t>contrôler</a:t>
            </a:r>
            <a:r>
              <a:rPr lang="fr-FR" sz="2000" dirty="0" smtClean="0"/>
              <a:t> toutes les </a:t>
            </a:r>
            <a:r>
              <a:rPr lang="fr-FR" sz="2000" b="1" dirty="0" smtClean="0"/>
              <a:t>ressources </a:t>
            </a:r>
            <a:r>
              <a:rPr lang="fr-FR" sz="2000" dirty="0" smtClean="0"/>
              <a:t>disponibles pour réaliser le projet  : </a:t>
            </a:r>
          </a:p>
          <a:p>
            <a:pPr lvl="8">
              <a:buFont typeface="Wingdings" pitchFamily="2" charset="2"/>
              <a:buChar char="ü"/>
            </a:pPr>
            <a:r>
              <a:rPr lang="fr-FR" dirty="0" smtClean="0"/>
              <a:t>  Le temps</a:t>
            </a:r>
          </a:p>
          <a:p>
            <a:pPr lvl="8">
              <a:buFont typeface="Wingdings" pitchFamily="2" charset="2"/>
              <a:buChar char="ü"/>
            </a:pPr>
            <a:r>
              <a:rPr lang="fr-FR" dirty="0" smtClean="0"/>
              <a:t>  L’argent</a:t>
            </a:r>
          </a:p>
          <a:p>
            <a:pPr lvl="8">
              <a:buFont typeface="Wingdings" pitchFamily="2" charset="2"/>
              <a:buChar char="ü"/>
            </a:pPr>
            <a:r>
              <a:rPr lang="fr-FR" dirty="0" smtClean="0"/>
              <a:t>  Les ressources humaines</a:t>
            </a:r>
          </a:p>
          <a:p>
            <a:pPr lvl="8">
              <a:buFont typeface="Wingdings" pitchFamily="2" charset="2"/>
              <a:buChar char="ü"/>
            </a:pPr>
            <a:r>
              <a:rPr lang="fr-FR" dirty="0" smtClean="0"/>
              <a:t>  Les équipements</a:t>
            </a:r>
          </a:p>
          <a:p>
            <a:pPr lvl="8">
              <a:buFont typeface="Wingdings" pitchFamily="2" charset="2"/>
              <a:buChar char="ü"/>
            </a:pPr>
            <a:r>
              <a:rPr lang="fr-FR" dirty="0" smtClean="0"/>
              <a:t>  Les matériaux , … etc.</a:t>
            </a:r>
          </a:p>
          <a:p>
            <a:pPr>
              <a:buNone/>
            </a:pPr>
            <a:endParaRPr lang="fr-FR" sz="2000" dirty="0" smtClean="0"/>
          </a:p>
          <a:p>
            <a:pPr>
              <a:buNone/>
            </a:pPr>
            <a:endParaRPr lang="en-US" sz="2000" dirty="0"/>
          </a:p>
        </p:txBody>
      </p:sp>
      <p:sp>
        <p:nvSpPr>
          <p:cNvPr id="4" name="Rectangle 3"/>
          <p:cNvSpPr/>
          <p:nvPr/>
        </p:nvSpPr>
        <p:spPr>
          <a:xfrm rot="10800000">
            <a:off x="1142976" y="242866"/>
            <a:ext cx="8001024" cy="685804"/>
          </a:xfrm>
          <a:prstGeom prst="rect">
            <a:avLst/>
          </a:prstGeom>
          <a:gradFill flip="none" rotWithShape="1">
            <a:gsLst>
              <a:gs pos="100000">
                <a:schemeClr val="accent1">
                  <a:lumMod val="40000"/>
                  <a:lumOff val="60000"/>
                </a:schemeClr>
              </a:gs>
              <a:gs pos="50000">
                <a:schemeClr val="bg1"/>
              </a:gs>
              <a:gs pos="100000">
                <a:schemeClr val="accent1">
                  <a:tint val="23500"/>
                  <a:satMod val="16000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p:cNvSpPr/>
          <p:nvPr/>
        </p:nvSpPr>
        <p:spPr>
          <a:xfrm rot="10800000">
            <a:off x="1142976" y="-4373"/>
            <a:ext cx="8001024" cy="25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142976" y="-9549"/>
            <a:ext cx="8001024" cy="261610"/>
          </a:xfrm>
          <a:prstGeom prst="rect">
            <a:avLst/>
          </a:prstGeom>
          <a:noFill/>
        </p:spPr>
        <p:txBody>
          <a:bodyPr wrap="square" rtlCol="0">
            <a:spAutoFit/>
          </a:bodyPr>
          <a:lstStyle/>
          <a:p>
            <a:r>
              <a:rPr lang="fr-FR" sz="1100" dirty="0" smtClean="0">
                <a:solidFill>
                  <a:schemeClr val="bg1"/>
                </a:solidFill>
              </a:rPr>
              <a:t>                                                                                 </a:t>
            </a:r>
            <a:endParaRPr lang="fr-FR" sz="1100" dirty="0">
              <a:solidFill>
                <a:schemeClr val="bg1"/>
              </a:solidFill>
            </a:endParaRPr>
          </a:p>
        </p:txBody>
      </p:sp>
      <p:pic>
        <p:nvPicPr>
          <p:cNvPr id="7" name="Image 6" descr="viewlogo"/>
          <p:cNvPicPr/>
          <p:nvPr/>
        </p:nvPicPr>
        <p:blipFill>
          <a:blip r:embed="rId2"/>
          <a:stretch>
            <a:fillRect/>
          </a:stretch>
        </p:blipFill>
        <p:spPr bwMode="auto">
          <a:xfrm>
            <a:off x="183788" y="101908"/>
            <a:ext cx="857256" cy="666772"/>
          </a:xfrm>
          <a:prstGeom prst="rect">
            <a:avLst/>
          </a:prstGeom>
          <a:noFill/>
          <a:ln>
            <a:noFill/>
          </a:ln>
        </p:spPr>
      </p:pic>
      <p:sp>
        <p:nvSpPr>
          <p:cNvPr id="8" name="ZoneTexte 7"/>
          <p:cNvSpPr txBox="1"/>
          <p:nvPr/>
        </p:nvSpPr>
        <p:spPr>
          <a:xfrm>
            <a:off x="1676400" y="228600"/>
            <a:ext cx="7177118" cy="461665"/>
          </a:xfrm>
          <a:prstGeom prst="rect">
            <a:avLst/>
          </a:prstGeom>
          <a:noFill/>
        </p:spPr>
        <p:txBody>
          <a:bodyPr wrap="square" rtlCol="0">
            <a:spAutoFit/>
          </a:bodyPr>
          <a:lstStyle/>
          <a:p>
            <a:pPr algn="r"/>
            <a:r>
              <a:rPr lang="fr-FR" sz="2400" b="1" dirty="0" smtClean="0">
                <a:solidFill>
                  <a:srgbClr val="003399"/>
                </a:solidFill>
              </a:rPr>
              <a:t> </a:t>
            </a:r>
            <a:endParaRPr lang="fr-FR" sz="2400" b="1" dirty="0">
              <a:solidFill>
                <a:srgbClr val="003399"/>
              </a:solidFill>
            </a:endParaRPr>
          </a:p>
        </p:txBody>
      </p:sp>
      <p:sp>
        <p:nvSpPr>
          <p:cNvPr id="9" name="ZoneTexte 8"/>
          <p:cNvSpPr txBox="1"/>
          <p:nvPr/>
        </p:nvSpPr>
        <p:spPr>
          <a:xfrm>
            <a:off x="1676400" y="228600"/>
            <a:ext cx="7177118" cy="461665"/>
          </a:xfrm>
          <a:prstGeom prst="rect">
            <a:avLst/>
          </a:prstGeom>
          <a:noFill/>
        </p:spPr>
        <p:txBody>
          <a:bodyPr wrap="square" rtlCol="0">
            <a:spAutoFit/>
          </a:bodyPr>
          <a:lstStyle/>
          <a:p>
            <a:pPr algn="r"/>
            <a:r>
              <a:rPr lang="fr-FR" sz="2400" b="1" dirty="0" smtClean="0">
                <a:solidFill>
                  <a:srgbClr val="003399"/>
                </a:solidFill>
              </a:rPr>
              <a:t> </a:t>
            </a:r>
            <a:endParaRPr lang="fr-FR" sz="2400" b="1" dirty="0">
              <a:solidFill>
                <a:srgbClr val="003399"/>
              </a:solidFill>
            </a:endParaRPr>
          </a:p>
        </p:txBody>
      </p:sp>
      <p:sp>
        <p:nvSpPr>
          <p:cNvPr id="10" name="ZoneTexte 9"/>
          <p:cNvSpPr txBox="1"/>
          <p:nvPr/>
        </p:nvSpPr>
        <p:spPr>
          <a:xfrm>
            <a:off x="1143000" y="228600"/>
            <a:ext cx="7710518" cy="830997"/>
          </a:xfrm>
          <a:prstGeom prst="rect">
            <a:avLst/>
          </a:prstGeom>
          <a:noFill/>
        </p:spPr>
        <p:txBody>
          <a:bodyPr wrap="square" rtlCol="0">
            <a:spAutoFit/>
          </a:bodyPr>
          <a:lstStyle/>
          <a:p>
            <a:pPr algn="r"/>
            <a:r>
              <a:rPr lang="fr-FR" sz="2400" b="1" dirty="0" smtClean="0">
                <a:solidFill>
                  <a:srgbClr val="003399"/>
                </a:solidFill>
              </a:rPr>
              <a:t>… Comment parvenir à réaliser toutes ces missions, et dans les meilleurs conditions de qualité, de délai et de coût …    </a:t>
            </a:r>
            <a:endParaRPr lang="fr-FR" sz="2400" b="1" dirty="0">
              <a:solidFill>
                <a:srgbClr val="003399"/>
              </a:solidFill>
            </a:endParaRPr>
          </a:p>
        </p:txBody>
      </p:sp>
      <p:sp>
        <p:nvSpPr>
          <p:cNvPr id="12" name="Flèche vers le bas 11"/>
          <p:cNvSpPr/>
          <p:nvPr/>
        </p:nvSpPr>
        <p:spPr>
          <a:xfrm>
            <a:off x="4939352" y="1600200"/>
            <a:ext cx="1447800" cy="381000"/>
          </a:xfrm>
          <a:prstGeom prst="downArrow">
            <a:avLst>
              <a:gd name="adj1" fmla="val 78657"/>
              <a:gd name="adj2" fmla="val 4477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a:off x="4939352" y="2936544"/>
            <a:ext cx="1447800" cy="381000"/>
          </a:xfrm>
          <a:prstGeom prst="downArrow">
            <a:avLst>
              <a:gd name="adj1" fmla="val 78657"/>
              <a:gd name="adj2" fmla="val 4477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a:blip r:embed="rId3"/>
          <a:srcRect/>
          <a:stretch>
            <a:fillRect/>
          </a:stretch>
        </p:blipFill>
        <p:spPr bwMode="auto">
          <a:xfrm>
            <a:off x="699448" y="1496704"/>
            <a:ext cx="2971800" cy="1828800"/>
          </a:xfrm>
          <a:prstGeom prst="rect">
            <a:avLst/>
          </a:prstGeom>
          <a:noFill/>
          <a:ln w="9525">
            <a:noFill/>
            <a:miter lim="800000"/>
            <a:headEnd/>
            <a:tailEnd/>
          </a:ln>
          <a:effectLst/>
        </p:spPr>
      </p:pic>
      <p:sp>
        <p:nvSpPr>
          <p:cNvPr id="17" name="Rectangle à coins arrondis 16"/>
          <p:cNvSpPr/>
          <p:nvPr/>
        </p:nvSpPr>
        <p:spPr>
          <a:xfrm>
            <a:off x="4024952" y="2106304"/>
            <a:ext cx="3352800" cy="6858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Mangement de projet</a:t>
            </a:r>
            <a:endParaRPr lang="fr-FR" sz="2000" b="1" dirty="0">
              <a:solidFill>
                <a:schemeClr val="bg1"/>
              </a:solidFill>
            </a:endParaRPr>
          </a:p>
        </p:txBody>
      </p:sp>
      <p:sp>
        <p:nvSpPr>
          <p:cNvPr id="18" name="Espace réservé du numéro de diapositive 17"/>
          <p:cNvSpPr>
            <a:spLocks noGrp="1"/>
          </p:cNvSpPr>
          <p:nvPr>
            <p:ph type="sldNum" sz="quarter" idx="12"/>
          </p:nvPr>
        </p:nvSpPr>
        <p:spPr/>
        <p:txBody>
          <a:bodyPr/>
          <a:lstStyle/>
          <a:p>
            <a:fld id="{B6F15528-21DE-4FAA-801E-634DDDAF4B2B}" type="slidenum">
              <a:rPr lang="en-US" smtClean="0"/>
              <a:pPr/>
              <a:t>21</a:t>
            </a:fld>
            <a:endParaRPr lang="en-US"/>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2368"/>
            <a:ext cx="1530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a:off x="1142976" y="242866"/>
            <a:ext cx="8001024" cy="685804"/>
          </a:xfrm>
          <a:prstGeom prst="rect">
            <a:avLst/>
          </a:prstGeom>
          <a:gradFill flip="none" rotWithShape="1">
            <a:gsLst>
              <a:gs pos="100000">
                <a:schemeClr val="accent1">
                  <a:lumMod val="40000"/>
                  <a:lumOff val="60000"/>
                </a:schemeClr>
              </a:gs>
              <a:gs pos="50000">
                <a:schemeClr val="bg1"/>
              </a:gs>
              <a:gs pos="100000">
                <a:schemeClr val="accent1">
                  <a:tint val="23500"/>
                  <a:satMod val="16000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rot="10800000">
            <a:off x="1142976" y="-4373"/>
            <a:ext cx="8001024" cy="25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142976" y="-9549"/>
            <a:ext cx="8001024" cy="261610"/>
          </a:xfrm>
          <a:prstGeom prst="rect">
            <a:avLst/>
          </a:prstGeom>
          <a:noFill/>
        </p:spPr>
        <p:txBody>
          <a:bodyPr wrap="square" rtlCol="0">
            <a:spAutoFit/>
          </a:bodyPr>
          <a:lstStyle/>
          <a:p>
            <a:r>
              <a:rPr lang="fr-FR" sz="1100" dirty="0" smtClean="0">
                <a:solidFill>
                  <a:schemeClr val="bg1"/>
                </a:solidFill>
              </a:rPr>
              <a:t>                                                                               </a:t>
            </a:r>
            <a:endParaRPr lang="fr-FR" sz="1100" dirty="0">
              <a:solidFill>
                <a:schemeClr val="bg1"/>
              </a:solidFill>
            </a:endParaRPr>
          </a:p>
        </p:txBody>
      </p:sp>
      <p:pic>
        <p:nvPicPr>
          <p:cNvPr id="9" name="Image 8" descr="viewlogo"/>
          <p:cNvPicPr/>
          <p:nvPr/>
        </p:nvPicPr>
        <p:blipFill>
          <a:blip r:embed="rId2"/>
          <a:stretch>
            <a:fillRect/>
          </a:stretch>
        </p:blipFill>
        <p:spPr bwMode="auto">
          <a:xfrm>
            <a:off x="183788" y="101908"/>
            <a:ext cx="857256" cy="666772"/>
          </a:xfrm>
          <a:prstGeom prst="rect">
            <a:avLst/>
          </a:prstGeom>
          <a:noFill/>
          <a:ln>
            <a:noFill/>
          </a:ln>
        </p:spPr>
      </p:pic>
      <p:sp>
        <p:nvSpPr>
          <p:cNvPr id="10" name="ZoneTexte 9"/>
          <p:cNvSpPr txBox="1"/>
          <p:nvPr/>
        </p:nvSpPr>
        <p:spPr>
          <a:xfrm>
            <a:off x="1676400" y="228600"/>
            <a:ext cx="7177118" cy="461665"/>
          </a:xfrm>
          <a:prstGeom prst="rect">
            <a:avLst/>
          </a:prstGeom>
          <a:noFill/>
        </p:spPr>
        <p:txBody>
          <a:bodyPr wrap="square" rtlCol="0">
            <a:spAutoFit/>
          </a:bodyPr>
          <a:lstStyle/>
          <a:p>
            <a:pPr algn="r"/>
            <a:r>
              <a:rPr lang="fr-FR" sz="2400" b="1" dirty="0" smtClean="0">
                <a:solidFill>
                  <a:srgbClr val="003399"/>
                </a:solidFill>
              </a:rPr>
              <a:t> </a:t>
            </a:r>
            <a:endParaRPr lang="fr-FR" sz="2400" b="1" dirty="0">
              <a:solidFill>
                <a:srgbClr val="003399"/>
              </a:solidFill>
            </a:endParaRPr>
          </a:p>
        </p:txBody>
      </p:sp>
      <p:sp>
        <p:nvSpPr>
          <p:cNvPr id="11" name="ZoneTexte 10"/>
          <p:cNvSpPr txBox="1"/>
          <p:nvPr/>
        </p:nvSpPr>
        <p:spPr>
          <a:xfrm>
            <a:off x="1676400" y="228600"/>
            <a:ext cx="7177118" cy="461665"/>
          </a:xfrm>
          <a:prstGeom prst="rect">
            <a:avLst/>
          </a:prstGeom>
          <a:noFill/>
        </p:spPr>
        <p:txBody>
          <a:bodyPr wrap="square" rtlCol="0">
            <a:spAutoFit/>
          </a:bodyPr>
          <a:lstStyle/>
          <a:p>
            <a:pPr algn="r"/>
            <a:r>
              <a:rPr lang="fr-FR" sz="2400" b="1" dirty="0" smtClean="0">
                <a:solidFill>
                  <a:srgbClr val="003399"/>
                </a:solidFill>
              </a:rPr>
              <a:t> </a:t>
            </a:r>
            <a:endParaRPr lang="fr-FR" sz="2400" b="1" dirty="0">
              <a:solidFill>
                <a:srgbClr val="003399"/>
              </a:solidFill>
            </a:endParaRPr>
          </a:p>
        </p:txBody>
      </p:sp>
      <p:sp>
        <p:nvSpPr>
          <p:cNvPr id="13" name="Espace réservé du numéro de diapositive 12"/>
          <p:cNvSpPr>
            <a:spLocks noGrp="1"/>
          </p:cNvSpPr>
          <p:nvPr>
            <p:ph type="sldNum" sz="quarter" idx="12"/>
          </p:nvPr>
        </p:nvSpPr>
        <p:spPr/>
        <p:txBody>
          <a:bodyPr/>
          <a:lstStyle/>
          <a:p>
            <a:fld id="{B6F15528-21DE-4FAA-801E-634DDDAF4B2B}" type="slidenum">
              <a:rPr lang="en-US" smtClean="0"/>
              <a:pPr/>
              <a:t>22</a:t>
            </a:fld>
            <a:endParaRPr lang="en-US"/>
          </a:p>
        </p:txBody>
      </p:sp>
      <p:pic>
        <p:nvPicPr>
          <p:cNvPr id="39938" name="Picture 2"/>
          <p:cNvPicPr>
            <a:picLocks noChangeAspect="1" noChangeArrowheads="1"/>
          </p:cNvPicPr>
          <p:nvPr/>
        </p:nvPicPr>
        <p:blipFill>
          <a:blip r:embed="rId3"/>
          <a:srcRect/>
          <a:stretch>
            <a:fillRect/>
          </a:stretch>
        </p:blipFill>
        <p:spPr bwMode="auto">
          <a:xfrm>
            <a:off x="4419600" y="3657600"/>
            <a:ext cx="4086225" cy="2971800"/>
          </a:xfrm>
          <a:prstGeom prst="rect">
            <a:avLst/>
          </a:prstGeom>
          <a:noFill/>
          <a:ln w="9525">
            <a:noFill/>
            <a:miter lim="800000"/>
            <a:headEnd/>
            <a:tailEnd/>
          </a:ln>
          <a:effectLst/>
        </p:spPr>
      </p:pic>
      <p:sp>
        <p:nvSpPr>
          <p:cNvPr id="17" name="Espace réservé du contenu 15"/>
          <p:cNvSpPr txBox="1">
            <a:spLocks/>
          </p:cNvSpPr>
          <p:nvPr/>
        </p:nvSpPr>
        <p:spPr>
          <a:xfrm>
            <a:off x="609600" y="11430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1" i="0" u="none" strike="noStrike" kern="1200" cap="none" spc="0" normalizeH="0" baseline="0" noProof="0" dirty="0" smtClean="0">
                <a:ln>
                  <a:noFill/>
                </a:ln>
                <a:solidFill>
                  <a:schemeClr val="tx1"/>
                </a:solidFill>
                <a:effectLst/>
                <a:uLnTx/>
                <a:uFillTx/>
                <a:latin typeface="+mn-lt"/>
                <a:ea typeface="+mn-ea"/>
                <a:cs typeface="+mn-cs"/>
              </a:rPr>
              <a:t>Objectifs du management de projet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Diriger le projet tout au long de son cours souhaité</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Intégrer et gérer les changements dans les meilleurs délais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Fournir un projet achevé qui répond aux attentes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Obtenir des données valides pour                                                                                           la gestion de nouveaux projets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Faire du profit </a:t>
            </a: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88" y="121627"/>
            <a:ext cx="8503012" cy="117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72762" y="1628775"/>
            <a:ext cx="7214038" cy="4695825"/>
          </a:xfrm>
        </p:spPr>
        <p:txBody>
          <a:bodyPr lIns="91434" tIns="45717" rIns="91434" bIns="45717">
            <a:normAutofit/>
          </a:bodyPr>
          <a:lstStyle/>
          <a:p>
            <a:pPr>
              <a:defRPr/>
            </a:pPr>
            <a:r>
              <a:rPr lang="fr-FR" b="1" dirty="0">
                <a:solidFill>
                  <a:schemeClr val="tx2"/>
                </a:solidFill>
              </a:rPr>
              <a:t>Tout est à notre portée. L’Algérie a tous les fondamentaux .</a:t>
            </a:r>
          </a:p>
          <a:p>
            <a:pPr>
              <a:defRPr/>
            </a:pPr>
            <a:r>
              <a:rPr lang="fr-FR" b="1" dirty="0">
                <a:solidFill>
                  <a:schemeClr val="tx2"/>
                </a:solidFill>
              </a:rPr>
              <a:t>Nous pouvons créer une économie développée et concurrentielle.</a:t>
            </a:r>
          </a:p>
          <a:p>
            <a:pPr>
              <a:defRPr/>
            </a:pPr>
            <a:r>
              <a:rPr lang="fr-FR" b="1" dirty="0">
                <a:solidFill>
                  <a:schemeClr val="tx2"/>
                </a:solidFill>
              </a:rPr>
              <a:t>Il faut cependant tout libérer pour réaliser cela…</a:t>
            </a:r>
          </a:p>
          <a:p>
            <a:pPr>
              <a:defRPr/>
            </a:pPr>
            <a:r>
              <a:rPr lang="fr-FR" b="1" dirty="0">
                <a:solidFill>
                  <a:schemeClr val="tx2"/>
                </a:solidFill>
              </a:rPr>
              <a:t>Et en premier l’entrepreneur.</a:t>
            </a:r>
            <a:endParaRPr lang="fr-FR" dirty="0">
              <a:solidFill>
                <a:schemeClr val="tx2"/>
              </a:solidFill>
            </a:endParaRPr>
          </a:p>
          <a:p>
            <a:pPr>
              <a:defRPr/>
            </a:pPr>
            <a:endParaRPr lang="fr-FR" dirty="0"/>
          </a:p>
        </p:txBody>
      </p:sp>
      <p:sp>
        <p:nvSpPr>
          <p:cNvPr id="5" name="Espace réservé du pied de page 4"/>
          <p:cNvSpPr>
            <a:spLocks noGrp="1"/>
          </p:cNvSpPr>
          <p:nvPr>
            <p:ph type="ftr" sz="quarter" idx="4294967295"/>
          </p:nvPr>
        </p:nvSpPr>
        <p:spPr>
          <a:xfrm>
            <a:off x="1579180" y="6355897"/>
            <a:ext cx="6089431" cy="366032"/>
          </a:xfrm>
          <a:prstGeom prst="rect">
            <a:avLst/>
          </a:prstGeom>
        </p:spPr>
        <p:txBody>
          <a:bodyPr lIns="91434" tIns="45717" rIns="91434" bIns="45717"/>
          <a:lstStyle/>
          <a:p>
            <a:pPr>
              <a:defRPr/>
            </a:pPr>
            <a:endParaRPr lang="fr-FR" dirty="0">
              <a:latin typeface="Arial" charset="0"/>
            </a:endParaRPr>
          </a:p>
        </p:txBody>
      </p:sp>
      <p:sp>
        <p:nvSpPr>
          <p:cNvPr id="41988" name="ZoneTexte 8"/>
          <p:cNvSpPr txBox="1">
            <a:spLocks noChangeArrowheads="1"/>
          </p:cNvSpPr>
          <p:nvPr/>
        </p:nvSpPr>
        <p:spPr bwMode="auto">
          <a:xfrm>
            <a:off x="2819400" y="404133"/>
            <a:ext cx="6248400" cy="9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sz="1500" i="1">
                <a:solidFill>
                  <a:schemeClr val="tx1"/>
                </a:solidFill>
                <a:latin typeface="Arial" pitchFamily="34" charset="0"/>
              </a:defRPr>
            </a:lvl1pPr>
            <a:lvl2pPr marL="742950" indent="-285750" eaLnBrk="0" hangingPunct="0">
              <a:defRPr sz="1500" i="1">
                <a:solidFill>
                  <a:schemeClr val="tx1"/>
                </a:solidFill>
                <a:latin typeface="Arial" pitchFamily="34" charset="0"/>
              </a:defRPr>
            </a:lvl2pPr>
            <a:lvl3pPr marL="1143000" indent="-228600" eaLnBrk="0" hangingPunct="0">
              <a:defRPr sz="1500" i="1">
                <a:solidFill>
                  <a:schemeClr val="tx1"/>
                </a:solidFill>
                <a:latin typeface="Arial" pitchFamily="34" charset="0"/>
              </a:defRPr>
            </a:lvl3pPr>
            <a:lvl4pPr marL="1600200" indent="-228600" eaLnBrk="0" hangingPunct="0">
              <a:defRPr sz="1500" i="1">
                <a:solidFill>
                  <a:schemeClr val="tx1"/>
                </a:solidFill>
                <a:latin typeface="Arial" pitchFamily="34" charset="0"/>
              </a:defRPr>
            </a:lvl4pPr>
            <a:lvl5pPr marL="2057400" indent="-228600" eaLnBrk="0" hangingPunct="0">
              <a:defRPr sz="1500" i="1">
                <a:solidFill>
                  <a:schemeClr val="tx1"/>
                </a:solidFill>
                <a:latin typeface="Arial" pitchFamily="34" charset="0"/>
              </a:defRPr>
            </a:lvl5pPr>
            <a:lvl6pPr marL="2514600" indent="-228600" algn="ctr" eaLnBrk="0" fontAlgn="base" hangingPunct="0">
              <a:spcBef>
                <a:spcPct val="0"/>
              </a:spcBef>
              <a:spcAft>
                <a:spcPct val="0"/>
              </a:spcAft>
              <a:defRPr sz="1500" i="1">
                <a:solidFill>
                  <a:schemeClr val="tx1"/>
                </a:solidFill>
                <a:latin typeface="Arial" pitchFamily="34" charset="0"/>
              </a:defRPr>
            </a:lvl6pPr>
            <a:lvl7pPr marL="2971800" indent="-228600" algn="ctr" eaLnBrk="0" fontAlgn="base" hangingPunct="0">
              <a:spcBef>
                <a:spcPct val="0"/>
              </a:spcBef>
              <a:spcAft>
                <a:spcPct val="0"/>
              </a:spcAft>
              <a:defRPr sz="1500" i="1">
                <a:solidFill>
                  <a:schemeClr val="tx1"/>
                </a:solidFill>
                <a:latin typeface="Arial" pitchFamily="34" charset="0"/>
              </a:defRPr>
            </a:lvl7pPr>
            <a:lvl8pPr marL="3429000" indent="-228600" algn="ctr" eaLnBrk="0" fontAlgn="base" hangingPunct="0">
              <a:spcBef>
                <a:spcPct val="0"/>
              </a:spcBef>
              <a:spcAft>
                <a:spcPct val="0"/>
              </a:spcAft>
              <a:defRPr sz="1500" i="1">
                <a:solidFill>
                  <a:schemeClr val="tx1"/>
                </a:solidFill>
                <a:latin typeface="Arial" pitchFamily="34" charset="0"/>
              </a:defRPr>
            </a:lvl8pPr>
            <a:lvl9pPr marL="3886200" indent="-228600" algn="ctr" eaLnBrk="0" fontAlgn="base" hangingPunct="0">
              <a:spcBef>
                <a:spcPct val="0"/>
              </a:spcBef>
              <a:spcAft>
                <a:spcPct val="0"/>
              </a:spcAft>
              <a:defRPr sz="1500" i="1">
                <a:solidFill>
                  <a:schemeClr val="tx1"/>
                </a:solidFill>
                <a:latin typeface="Arial" pitchFamily="34" charset="0"/>
              </a:defRPr>
            </a:lvl9pPr>
          </a:lstStyle>
          <a:p>
            <a:pPr eaLnBrk="1" hangingPunct="1"/>
            <a:r>
              <a:rPr lang="fr-FR" sz="5400" dirty="0">
                <a:solidFill>
                  <a:schemeClr val="tx2"/>
                </a:solidFill>
              </a:rPr>
              <a:t>En conclusion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4" y="52368"/>
            <a:ext cx="156835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018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4294967295"/>
          </p:nvPr>
        </p:nvSpPr>
        <p:spPr>
          <a:xfrm>
            <a:off x="838200" y="5876926"/>
            <a:ext cx="7118131" cy="845003"/>
          </a:xfrm>
          <a:prstGeom prst="rect">
            <a:avLst/>
          </a:prstGeom>
        </p:spPr>
        <p:txBody>
          <a:bodyPr lIns="91434" tIns="45717" rIns="91434" bIns="45717"/>
          <a:lstStyle/>
          <a:p>
            <a:r>
              <a:rPr lang="en-US" sz="2800" dirty="0">
                <a:solidFill>
                  <a:schemeClr val="tx2"/>
                </a:solidFill>
              </a:rPr>
              <a:t>Merci Beaucoup pour </a:t>
            </a:r>
            <a:r>
              <a:rPr lang="fr-FR" sz="2800" dirty="0">
                <a:solidFill>
                  <a:schemeClr val="tx2"/>
                </a:solidFill>
              </a:rPr>
              <a:t>votre</a:t>
            </a:r>
            <a:r>
              <a:rPr lang="en-US" sz="2800" dirty="0">
                <a:solidFill>
                  <a:schemeClr val="tx2"/>
                </a:solidFill>
              </a:rPr>
              <a:t> </a:t>
            </a:r>
          </a:p>
          <a:p>
            <a:r>
              <a:rPr lang="fr-FR" sz="2800" dirty="0">
                <a:solidFill>
                  <a:schemeClr val="tx2"/>
                </a:solidFill>
              </a:rPr>
              <a:t>aimable</a:t>
            </a:r>
            <a:r>
              <a:rPr lang="en-US" sz="2800" dirty="0">
                <a:solidFill>
                  <a:schemeClr val="tx2"/>
                </a:solidFill>
              </a:rPr>
              <a:t> attention</a:t>
            </a:r>
            <a:endParaRPr lang="fr-FR" sz="2800" dirty="0">
              <a:solidFill>
                <a:schemeClr val="tx2"/>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88" y="121627"/>
            <a:ext cx="8503012" cy="117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342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77500" lnSpcReduction="20000"/>
          </a:bodyPr>
          <a:lstStyle/>
          <a:p>
            <a:pPr marL="0" indent="0" algn="ctr">
              <a:buNone/>
            </a:pPr>
            <a:r>
              <a:rPr lang="fr-FR" sz="6000" dirty="0">
                <a:solidFill>
                  <a:srgbClr val="002060"/>
                </a:solidFill>
              </a:rPr>
              <a:t>Stratégie de réussite</a:t>
            </a:r>
            <a:br>
              <a:rPr lang="fr-FR" sz="6000" dirty="0">
                <a:solidFill>
                  <a:srgbClr val="002060"/>
                </a:solidFill>
              </a:rPr>
            </a:br>
            <a:r>
              <a:rPr lang="fr-FR" sz="7800" dirty="0">
                <a:solidFill>
                  <a:srgbClr val="002060"/>
                </a:solidFill>
              </a:rPr>
              <a:t/>
            </a:r>
            <a:br>
              <a:rPr lang="fr-FR" sz="7800" dirty="0">
                <a:solidFill>
                  <a:srgbClr val="002060"/>
                </a:solidFill>
              </a:rPr>
            </a:br>
            <a:r>
              <a:rPr lang="fr-FR" sz="7800" dirty="0" smtClean="0">
                <a:solidFill>
                  <a:srgbClr val="002060"/>
                </a:solidFill>
              </a:rPr>
              <a:t>Voir </a:t>
            </a:r>
            <a:r>
              <a:rPr lang="fr-FR" sz="7800" dirty="0">
                <a:solidFill>
                  <a:srgbClr val="002060"/>
                </a:solidFill>
              </a:rPr>
              <a:t>grand ,</a:t>
            </a:r>
          </a:p>
          <a:p>
            <a:pPr marL="0" indent="0" algn="ctr">
              <a:buNone/>
            </a:pPr>
            <a:r>
              <a:rPr lang="fr-FR" sz="7800" dirty="0">
                <a:solidFill>
                  <a:srgbClr val="002060"/>
                </a:solidFill>
              </a:rPr>
              <a:t> commencer petit</a:t>
            </a:r>
          </a:p>
          <a:p>
            <a:pPr marL="0" indent="0" algn="ctr">
              <a:buNone/>
            </a:pPr>
            <a:r>
              <a:rPr lang="fr-FR" sz="7800" dirty="0">
                <a:solidFill>
                  <a:srgbClr val="002060"/>
                </a:solidFill>
              </a:rPr>
              <a:t> et aller vite</a:t>
            </a:r>
            <a:r>
              <a:rPr lang="fr-FR" sz="4800" dirty="0"/>
              <a:t/>
            </a:r>
            <a:br>
              <a:rPr lang="fr-FR" sz="4800" dirty="0"/>
            </a:br>
            <a:endParaRPr lang="fr-FR" sz="4800" dirty="0">
              <a:solidFill>
                <a:srgbClr val="002060"/>
              </a:solidFill>
            </a:endParaRPr>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77057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407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avec flèche vers le bas 8"/>
          <p:cNvSpPr/>
          <p:nvPr/>
        </p:nvSpPr>
        <p:spPr>
          <a:xfrm>
            <a:off x="214282" y="1214422"/>
            <a:ext cx="8643998" cy="642942"/>
          </a:xfrm>
          <a:prstGeom prst="downArrowCallout">
            <a:avLst>
              <a:gd name="adj1" fmla="val 33955"/>
              <a:gd name="adj2" fmla="val 33955"/>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Investisseurs</a:t>
            </a:r>
            <a:endParaRPr lang="fr-FR" dirty="0"/>
          </a:p>
        </p:txBody>
      </p:sp>
      <p:sp>
        <p:nvSpPr>
          <p:cNvPr id="12" name="Rectangle avec flèche vers le bas 11"/>
          <p:cNvSpPr/>
          <p:nvPr/>
        </p:nvSpPr>
        <p:spPr>
          <a:xfrm>
            <a:off x="214282" y="4432330"/>
            <a:ext cx="3419500" cy="642942"/>
          </a:xfrm>
          <a:prstGeom prst="downArrowCallout">
            <a:avLst>
              <a:gd name="adj1" fmla="val 33955"/>
              <a:gd name="adj2" fmla="val 33955"/>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Sociétés de financement</a:t>
            </a:r>
            <a:endParaRPr lang="fr-FR" dirty="0"/>
          </a:p>
        </p:txBody>
      </p:sp>
      <p:sp>
        <p:nvSpPr>
          <p:cNvPr id="16" name="Rectangle avec flèche vers le bas 15"/>
          <p:cNvSpPr/>
          <p:nvPr/>
        </p:nvSpPr>
        <p:spPr>
          <a:xfrm>
            <a:off x="4214810" y="4432330"/>
            <a:ext cx="4633946" cy="642942"/>
          </a:xfrm>
          <a:prstGeom prst="downArrowCallout">
            <a:avLst>
              <a:gd name="adj1" fmla="val 33955"/>
              <a:gd name="adj2" fmla="val 33955"/>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Institutions de l’</a:t>
            </a:r>
            <a:r>
              <a:rPr lang="fr-FR" dirty="0" err="1" smtClean="0"/>
              <a:t>Etat</a:t>
            </a:r>
            <a:endParaRPr lang="fr-FR" dirty="0"/>
          </a:p>
        </p:txBody>
      </p:sp>
      <p:sp>
        <p:nvSpPr>
          <p:cNvPr id="17" name="Bulle ronde 16"/>
          <p:cNvSpPr/>
          <p:nvPr/>
        </p:nvSpPr>
        <p:spPr>
          <a:xfrm>
            <a:off x="1071538" y="3786190"/>
            <a:ext cx="2343160" cy="398334"/>
          </a:xfrm>
          <a:prstGeom prst="wedgeEllipseCallout">
            <a:avLst>
              <a:gd name="adj1" fmla="val 21686"/>
              <a:gd name="adj2" fmla="val -10538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Quelle est la technologie ?</a:t>
            </a:r>
            <a:endParaRPr lang="fr-FR" sz="1200" dirty="0"/>
          </a:p>
        </p:txBody>
      </p:sp>
      <p:sp>
        <p:nvSpPr>
          <p:cNvPr id="18" name="Bulle ronde 17"/>
          <p:cNvSpPr/>
          <p:nvPr/>
        </p:nvSpPr>
        <p:spPr>
          <a:xfrm>
            <a:off x="6143636" y="1857364"/>
            <a:ext cx="2786082" cy="642942"/>
          </a:xfrm>
          <a:prstGeom prst="wedgeEllipseCallout">
            <a:avLst>
              <a:gd name="adj1" fmla="val -12505"/>
              <a:gd name="adj2" fmla="val 625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Quels sont les facteurs clés de succès de la localisation ?</a:t>
            </a:r>
            <a:endParaRPr lang="fr-FR" sz="1200" dirty="0"/>
          </a:p>
        </p:txBody>
      </p:sp>
      <p:sp>
        <p:nvSpPr>
          <p:cNvPr id="19" name="Bulle ronde 18"/>
          <p:cNvSpPr/>
          <p:nvPr/>
        </p:nvSpPr>
        <p:spPr>
          <a:xfrm>
            <a:off x="1981200" y="2514600"/>
            <a:ext cx="1557342" cy="612648"/>
          </a:xfrm>
          <a:prstGeom prst="wedgeEllipseCallout">
            <a:avLst>
              <a:gd name="adj1" fmla="val 17726"/>
              <a:gd name="adj2" fmla="val 7363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Quelle est la demande ?</a:t>
            </a:r>
            <a:endParaRPr lang="fr-FR" sz="1200" dirty="0"/>
          </a:p>
        </p:txBody>
      </p:sp>
      <p:sp>
        <p:nvSpPr>
          <p:cNvPr id="20" name="Bulle ronde 19"/>
          <p:cNvSpPr/>
          <p:nvPr/>
        </p:nvSpPr>
        <p:spPr>
          <a:xfrm>
            <a:off x="142844" y="2928934"/>
            <a:ext cx="2143140" cy="612648"/>
          </a:xfrm>
          <a:prstGeom prst="wedgeEllipseCallout">
            <a:avLst>
              <a:gd name="adj1" fmla="val -3002"/>
              <a:gd name="adj2" fmla="val -7561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Quels sont nos concurrents ?</a:t>
            </a:r>
            <a:endParaRPr lang="fr-FR" sz="1200" dirty="0"/>
          </a:p>
        </p:txBody>
      </p:sp>
      <p:sp>
        <p:nvSpPr>
          <p:cNvPr id="21" name="Bulle ronde 20"/>
          <p:cNvSpPr/>
          <p:nvPr/>
        </p:nvSpPr>
        <p:spPr>
          <a:xfrm>
            <a:off x="500034" y="1857364"/>
            <a:ext cx="2057408" cy="612648"/>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Quels sont les coûts opérationnels ?</a:t>
            </a:r>
            <a:endParaRPr lang="fr-FR" sz="1200" dirty="0"/>
          </a:p>
        </p:txBody>
      </p:sp>
      <p:sp>
        <p:nvSpPr>
          <p:cNvPr id="22" name="Bulle ronde 21"/>
          <p:cNvSpPr/>
          <p:nvPr/>
        </p:nvSpPr>
        <p:spPr>
          <a:xfrm>
            <a:off x="3124200" y="2971800"/>
            <a:ext cx="1985970" cy="826962"/>
          </a:xfrm>
          <a:prstGeom prst="wedgeEllipseCallout">
            <a:avLst>
              <a:gd name="adj1" fmla="val -50383"/>
              <a:gd name="adj2" fmla="val 4104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Quelle est la main d’œuvre qualifiée disponible ?</a:t>
            </a:r>
            <a:endParaRPr lang="fr-FR" sz="1200" dirty="0"/>
          </a:p>
        </p:txBody>
      </p:sp>
      <p:sp>
        <p:nvSpPr>
          <p:cNvPr id="23" name="Bulle ronde 22"/>
          <p:cNvSpPr/>
          <p:nvPr/>
        </p:nvSpPr>
        <p:spPr>
          <a:xfrm>
            <a:off x="3286116" y="1928802"/>
            <a:ext cx="1571636" cy="755524"/>
          </a:xfrm>
          <a:prstGeom prst="wedgeEllipseCallout">
            <a:avLst>
              <a:gd name="adj1" fmla="val 61663"/>
              <a:gd name="adj2" fmla="val -433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Quelle est la rentabilité ?</a:t>
            </a:r>
            <a:endParaRPr lang="fr-FR" sz="1200" dirty="0"/>
          </a:p>
        </p:txBody>
      </p:sp>
      <p:sp>
        <p:nvSpPr>
          <p:cNvPr id="24" name="Bulle ronde 23"/>
          <p:cNvSpPr/>
          <p:nvPr/>
        </p:nvSpPr>
        <p:spPr>
          <a:xfrm>
            <a:off x="4929190" y="2428868"/>
            <a:ext cx="2000264" cy="755524"/>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Quels sont les principaux risques ?</a:t>
            </a:r>
            <a:endParaRPr lang="fr-FR" sz="1200" dirty="0"/>
          </a:p>
        </p:txBody>
      </p:sp>
      <p:sp>
        <p:nvSpPr>
          <p:cNvPr id="25" name="Bulle ronde 24"/>
          <p:cNvSpPr/>
          <p:nvPr/>
        </p:nvSpPr>
        <p:spPr>
          <a:xfrm>
            <a:off x="4953000" y="3500438"/>
            <a:ext cx="1928826" cy="785818"/>
          </a:xfrm>
          <a:prstGeom prst="wedgeEllipseCallout">
            <a:avLst>
              <a:gd name="adj1" fmla="val -42142"/>
              <a:gd name="adj2" fmla="val -469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 est le coût d’investissement ?</a:t>
            </a:r>
            <a:endParaRPr lang="fr-FR" sz="1200" dirty="0"/>
          </a:p>
        </p:txBody>
      </p:sp>
      <p:sp>
        <p:nvSpPr>
          <p:cNvPr id="26" name="Bulle ronde 25"/>
          <p:cNvSpPr/>
          <p:nvPr/>
        </p:nvSpPr>
        <p:spPr>
          <a:xfrm>
            <a:off x="6848468" y="2743200"/>
            <a:ext cx="1914532" cy="612648"/>
          </a:xfrm>
          <a:prstGeom prst="wedgeEllipseCallout">
            <a:avLst>
              <a:gd name="adj1" fmla="val 21225"/>
              <a:gd name="adj2" fmla="val -9120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Quels sont les fournisseurs ? </a:t>
            </a:r>
            <a:endParaRPr lang="fr-FR" sz="1200" dirty="0"/>
          </a:p>
        </p:txBody>
      </p:sp>
      <p:sp>
        <p:nvSpPr>
          <p:cNvPr id="27" name="Bulle ronde 26"/>
          <p:cNvSpPr/>
          <p:nvPr/>
        </p:nvSpPr>
        <p:spPr>
          <a:xfrm>
            <a:off x="2143108" y="5072074"/>
            <a:ext cx="1785950" cy="755524"/>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Quels sont les principaux risques ?</a:t>
            </a:r>
            <a:endParaRPr lang="fr-FR" sz="1200" dirty="0"/>
          </a:p>
        </p:txBody>
      </p:sp>
      <p:sp>
        <p:nvSpPr>
          <p:cNvPr id="28" name="Bulle ronde 27"/>
          <p:cNvSpPr/>
          <p:nvPr/>
        </p:nvSpPr>
        <p:spPr>
          <a:xfrm>
            <a:off x="285720" y="5030930"/>
            <a:ext cx="1571636" cy="755524"/>
          </a:xfrm>
          <a:prstGeom prst="wedgeEllipseCallout">
            <a:avLst>
              <a:gd name="adj1" fmla="val 61663"/>
              <a:gd name="adj2" fmla="val -433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Quelle est la rentabilité ?</a:t>
            </a:r>
            <a:endParaRPr lang="fr-FR" sz="1200" dirty="0"/>
          </a:p>
        </p:txBody>
      </p:sp>
      <p:sp>
        <p:nvSpPr>
          <p:cNvPr id="29" name="Bulle ronde 28"/>
          <p:cNvSpPr/>
          <p:nvPr/>
        </p:nvSpPr>
        <p:spPr>
          <a:xfrm>
            <a:off x="857224" y="5929330"/>
            <a:ext cx="1557342" cy="612648"/>
          </a:xfrm>
          <a:prstGeom prst="wedgeEllipseCallout">
            <a:avLst>
              <a:gd name="adj1" fmla="val 24737"/>
              <a:gd name="adj2" fmla="val -6225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Qui investit ?</a:t>
            </a:r>
            <a:endParaRPr lang="fr-FR" sz="1200" dirty="0"/>
          </a:p>
        </p:txBody>
      </p:sp>
      <p:sp>
        <p:nvSpPr>
          <p:cNvPr id="30" name="Bulle ronde 29"/>
          <p:cNvSpPr/>
          <p:nvPr/>
        </p:nvSpPr>
        <p:spPr>
          <a:xfrm>
            <a:off x="4191000" y="4959476"/>
            <a:ext cx="1914532" cy="755524"/>
          </a:xfrm>
          <a:prstGeom prst="wedgeEllipseCallout">
            <a:avLst>
              <a:gd name="adj1" fmla="val 34770"/>
              <a:gd name="adj2" fmla="val -5327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Quelle est la stratégie d’investissement ? </a:t>
            </a:r>
            <a:endParaRPr lang="fr-FR" sz="1200" dirty="0"/>
          </a:p>
        </p:txBody>
      </p:sp>
      <p:sp>
        <p:nvSpPr>
          <p:cNvPr id="31" name="Bulle ronde 30"/>
          <p:cNvSpPr/>
          <p:nvPr/>
        </p:nvSpPr>
        <p:spPr>
          <a:xfrm>
            <a:off x="7000892" y="5026152"/>
            <a:ext cx="1914532" cy="612648"/>
          </a:xfrm>
          <a:prstGeom prst="wedgeEllipseCallout">
            <a:avLst>
              <a:gd name="adj1" fmla="val 27641"/>
              <a:gd name="adj2" fmla="val 7586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 rôle pour l’</a:t>
            </a:r>
            <a:r>
              <a:rPr lang="fr-FR" sz="1200" dirty="0" err="1" smtClean="0"/>
              <a:t>Etat</a:t>
            </a:r>
            <a:r>
              <a:rPr lang="fr-FR" sz="1200" dirty="0" smtClean="0"/>
              <a:t> ? </a:t>
            </a:r>
            <a:endParaRPr lang="fr-FR" sz="1200" dirty="0"/>
          </a:p>
        </p:txBody>
      </p:sp>
      <p:sp>
        <p:nvSpPr>
          <p:cNvPr id="32" name="Bulle ronde 31"/>
          <p:cNvSpPr/>
          <p:nvPr/>
        </p:nvSpPr>
        <p:spPr>
          <a:xfrm>
            <a:off x="4048116" y="6092952"/>
            <a:ext cx="2200284" cy="612648"/>
          </a:xfrm>
          <a:prstGeom prst="wedgeEllipseCallout">
            <a:avLst>
              <a:gd name="adj1" fmla="val 22558"/>
              <a:gd name="adj2" fmla="val -7046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 est l’impact socio-économique ? </a:t>
            </a:r>
            <a:endParaRPr lang="fr-FR" sz="1200" dirty="0"/>
          </a:p>
        </p:txBody>
      </p:sp>
      <p:sp>
        <p:nvSpPr>
          <p:cNvPr id="33" name="Bulle ronde 32"/>
          <p:cNvSpPr/>
          <p:nvPr/>
        </p:nvSpPr>
        <p:spPr>
          <a:xfrm>
            <a:off x="5486400" y="5483352"/>
            <a:ext cx="2000264" cy="612648"/>
          </a:xfrm>
          <a:prstGeom prst="wedgeEllipseCallout">
            <a:avLst>
              <a:gd name="adj1" fmla="val -5233"/>
              <a:gd name="adj2" fmla="val -667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 est l’impact environnemental ? </a:t>
            </a:r>
            <a:endParaRPr lang="fr-FR" sz="1200" dirty="0"/>
          </a:p>
        </p:txBody>
      </p:sp>
      <p:sp>
        <p:nvSpPr>
          <p:cNvPr id="34" name="Bulle ronde 33"/>
          <p:cNvSpPr/>
          <p:nvPr/>
        </p:nvSpPr>
        <p:spPr>
          <a:xfrm>
            <a:off x="6781800" y="6172200"/>
            <a:ext cx="1557342" cy="612648"/>
          </a:xfrm>
          <a:prstGeom prst="wedgeEllipseCallout">
            <a:avLst>
              <a:gd name="adj1" fmla="val 9839"/>
              <a:gd name="adj2" fmla="val -7116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Quels sont les risques ?</a:t>
            </a:r>
            <a:endParaRPr lang="fr-FR" sz="1200" dirty="0"/>
          </a:p>
        </p:txBody>
      </p:sp>
      <p:sp>
        <p:nvSpPr>
          <p:cNvPr id="35" name="Rectangle 34"/>
          <p:cNvSpPr/>
          <p:nvPr/>
        </p:nvSpPr>
        <p:spPr>
          <a:xfrm rot="10800000">
            <a:off x="1142976" y="242866"/>
            <a:ext cx="8001024" cy="685804"/>
          </a:xfrm>
          <a:prstGeom prst="rect">
            <a:avLst/>
          </a:prstGeom>
          <a:gradFill flip="none" rotWithShape="1">
            <a:gsLst>
              <a:gs pos="100000">
                <a:schemeClr val="accent1">
                  <a:lumMod val="40000"/>
                  <a:lumOff val="60000"/>
                </a:schemeClr>
              </a:gs>
              <a:gs pos="50000">
                <a:schemeClr val="bg1"/>
              </a:gs>
              <a:gs pos="100000">
                <a:schemeClr val="accent1">
                  <a:tint val="23500"/>
                  <a:satMod val="16000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rot="10800000">
            <a:off x="1142976" y="-4373"/>
            <a:ext cx="8001024" cy="25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1676400" y="228600"/>
            <a:ext cx="7177118" cy="830997"/>
          </a:xfrm>
          <a:prstGeom prst="rect">
            <a:avLst/>
          </a:prstGeom>
          <a:noFill/>
        </p:spPr>
        <p:txBody>
          <a:bodyPr wrap="square" rtlCol="0">
            <a:spAutoFit/>
          </a:bodyPr>
          <a:lstStyle/>
          <a:p>
            <a:pPr algn="r"/>
            <a:r>
              <a:rPr lang="fr-FR" sz="2400" b="1" dirty="0" smtClean="0">
                <a:solidFill>
                  <a:srgbClr val="003399"/>
                </a:solidFill>
              </a:rPr>
              <a:t>J’ai un projet, je veux investir … mes partenaires et moi avons différentes attentes  … </a:t>
            </a:r>
            <a:endParaRPr lang="fr-FR" sz="2400" b="1" dirty="0">
              <a:solidFill>
                <a:srgbClr val="003399"/>
              </a:solidFill>
            </a:endParaRPr>
          </a:p>
        </p:txBody>
      </p:sp>
      <p:sp>
        <p:nvSpPr>
          <p:cNvPr id="40" name="Bulle ronde 39"/>
          <p:cNvSpPr/>
          <p:nvPr/>
        </p:nvSpPr>
        <p:spPr>
          <a:xfrm>
            <a:off x="6934200" y="3654552"/>
            <a:ext cx="1914532" cy="612648"/>
          </a:xfrm>
          <a:prstGeom prst="wedgeEllipseCallout">
            <a:avLst>
              <a:gd name="adj1" fmla="val 21225"/>
              <a:gd name="adj2" fmla="val -9120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Quand et comment réaliser le projet ? </a:t>
            </a:r>
            <a:endParaRPr lang="fr-FR" sz="1200" dirty="0"/>
          </a:p>
        </p:txBody>
      </p:sp>
      <p:sp>
        <p:nvSpPr>
          <p:cNvPr id="41" name="Espace réservé du numéro de diapositive 40"/>
          <p:cNvSpPr>
            <a:spLocks noGrp="1"/>
          </p:cNvSpPr>
          <p:nvPr>
            <p:ph type="sldNum" sz="quarter" idx="12"/>
          </p:nvPr>
        </p:nvSpPr>
        <p:spPr/>
        <p:txBody>
          <a:bodyPr/>
          <a:lstStyle/>
          <a:p>
            <a:fld id="{B6F15528-21DE-4FAA-801E-634DDDAF4B2B}" type="slidenum">
              <a:rPr lang="en-US" smtClean="0"/>
              <a:pPr/>
              <a:t>4</a:t>
            </a:fld>
            <a:endParaRPr lang="en-US"/>
          </a:p>
        </p:txBody>
      </p:sp>
      <p:pic>
        <p:nvPicPr>
          <p:cNvPr id="2051" name="Picture 3" descr="H:\LOGO IVPME 20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73"/>
            <a:ext cx="1528738" cy="10639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143000"/>
            <a:ext cx="8305800" cy="4983163"/>
          </a:xfrm>
        </p:spPr>
        <p:txBody>
          <a:bodyPr>
            <a:normAutofit fontScale="92500" lnSpcReduction="10000"/>
          </a:bodyPr>
          <a:lstStyle/>
          <a:p>
            <a:pPr marL="0" indent="0">
              <a:buNone/>
            </a:pPr>
            <a:endParaRPr lang="fr-FR" b="1" dirty="0" smtClean="0">
              <a:solidFill>
                <a:schemeClr val="tx2"/>
              </a:solidFill>
            </a:endParaRPr>
          </a:p>
          <a:p>
            <a:pPr marL="0" indent="0">
              <a:buNone/>
            </a:pPr>
            <a:r>
              <a:rPr lang="fr-FR" b="1" dirty="0" smtClean="0">
                <a:solidFill>
                  <a:schemeClr val="tx2"/>
                </a:solidFill>
              </a:rPr>
              <a:t>COMMENT </a:t>
            </a:r>
            <a:r>
              <a:rPr lang="fr-FR" b="1" dirty="0">
                <a:solidFill>
                  <a:schemeClr val="tx2"/>
                </a:solidFill>
              </a:rPr>
              <a:t>CHOISIRLE BON STATUT ?</a:t>
            </a:r>
            <a:r>
              <a:rPr lang="fr-FR" dirty="0">
                <a:solidFill>
                  <a:schemeClr val="tx2"/>
                </a:solidFill>
              </a:rPr>
              <a:t/>
            </a:r>
            <a:br>
              <a:rPr lang="fr-FR" dirty="0">
                <a:solidFill>
                  <a:schemeClr val="tx2"/>
                </a:solidFill>
              </a:rPr>
            </a:br>
            <a:r>
              <a:rPr lang="fr-FR" dirty="0"/>
              <a:t>Vous savez maintenant ce que sera votre entreprise : vos produits, vos clients, votre stratégie. </a:t>
            </a:r>
            <a:endParaRPr lang="fr-FR" dirty="0" smtClean="0"/>
          </a:p>
          <a:p>
            <a:pPr marL="0" indent="0">
              <a:buNone/>
            </a:pPr>
            <a:r>
              <a:rPr lang="fr-FR" dirty="0" smtClean="0"/>
              <a:t>Il </a:t>
            </a:r>
            <a:r>
              <a:rPr lang="fr-FR" dirty="0"/>
              <a:t>vous faut alors choisir le </a:t>
            </a:r>
            <a:r>
              <a:rPr lang="fr-FR" dirty="0" smtClean="0"/>
              <a:t>statut le </a:t>
            </a:r>
            <a:r>
              <a:rPr lang="fr-FR" dirty="0"/>
              <a:t>mieux adapté à votre nouvelle activité. </a:t>
            </a:r>
            <a:endParaRPr lang="fr-FR" dirty="0" smtClean="0"/>
          </a:p>
          <a:p>
            <a:pPr marL="0" indent="0">
              <a:buNone/>
            </a:pPr>
            <a:r>
              <a:rPr lang="fr-FR" dirty="0" smtClean="0"/>
              <a:t>Seul</a:t>
            </a:r>
            <a:r>
              <a:rPr lang="fr-FR" dirty="0"/>
              <a:t>, avec un ou plusieurs associés ? Votre choix dépendra de différents facteurs comme votre patrimoine personnel ou votre volonté de vous associer</a:t>
            </a:r>
            <a:r>
              <a:rPr lang="fr-FR" dirty="0" smtClean="0"/>
              <a:t>.</a:t>
            </a:r>
          </a:p>
          <a:p>
            <a:pPr marL="0" indent="0">
              <a:buNone/>
            </a:pPr>
            <a:r>
              <a:rPr lang="fr-FR" dirty="0" smtClean="0"/>
              <a:t> </a:t>
            </a:r>
            <a:r>
              <a:rPr lang="fr-FR" dirty="0"/>
              <a:t>Mais sachez que cela aura des incidences sur votre future imposition en tant que chef d’entreprise.</a:t>
            </a:r>
            <a:br>
              <a:rPr lang="fr-FR" dirty="0"/>
            </a:br>
            <a:endParaRPr lang="fr-FR" dirty="0"/>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5</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77057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771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PubRRectCallout"/>
          <p:cNvSpPr>
            <a:spLocks noEditPoints="1" noChangeArrowheads="1"/>
          </p:cNvSpPr>
          <p:nvPr/>
        </p:nvSpPr>
        <p:spPr bwMode="auto">
          <a:xfrm>
            <a:off x="-36513" y="4357688"/>
            <a:ext cx="1828801" cy="22145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r>
              <a:rPr lang="fr-FR" b="1"/>
              <a:t>Idées</a:t>
            </a:r>
          </a:p>
          <a:p>
            <a:r>
              <a:rPr lang="fr-FR" b="1"/>
              <a:t>Expérience</a:t>
            </a:r>
          </a:p>
          <a:p>
            <a:r>
              <a:rPr lang="fr-FR" b="1"/>
              <a:t>Intuition</a:t>
            </a:r>
          </a:p>
          <a:p>
            <a:r>
              <a:rPr lang="fr-FR" b="1"/>
              <a:t>vision</a:t>
            </a:r>
          </a:p>
        </p:txBody>
      </p:sp>
      <p:cxnSp>
        <p:nvCxnSpPr>
          <p:cNvPr id="9" name="Connecteur droit avec flèche 8"/>
          <p:cNvCxnSpPr/>
          <p:nvPr/>
        </p:nvCxnSpPr>
        <p:spPr>
          <a:xfrm>
            <a:off x="1857375" y="5929313"/>
            <a:ext cx="700087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rot="16200000" flipV="1">
            <a:off x="-642937" y="3429000"/>
            <a:ext cx="4929188" cy="71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929586" y="5357826"/>
            <a:ext cx="1214414" cy="46166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Temps</a:t>
            </a:r>
          </a:p>
        </p:txBody>
      </p:sp>
      <p:sp>
        <p:nvSpPr>
          <p:cNvPr id="17" name="Forme libre 16"/>
          <p:cNvSpPr/>
          <p:nvPr/>
        </p:nvSpPr>
        <p:spPr>
          <a:xfrm>
            <a:off x="1857375" y="2428875"/>
            <a:ext cx="5429250" cy="3214688"/>
          </a:xfrm>
          <a:custGeom>
            <a:avLst/>
            <a:gdLst>
              <a:gd name="connsiteX0" fmla="*/ 0 w 5907456"/>
              <a:gd name="connsiteY0" fmla="*/ 2520779 h 2520779"/>
              <a:gd name="connsiteX1" fmla="*/ 98854 w 5907456"/>
              <a:gd name="connsiteY1" fmla="*/ 2483709 h 2520779"/>
              <a:gd name="connsiteX2" fmla="*/ 135925 w 5907456"/>
              <a:gd name="connsiteY2" fmla="*/ 2471352 h 2520779"/>
              <a:gd name="connsiteX3" fmla="*/ 185352 w 5907456"/>
              <a:gd name="connsiteY3" fmla="*/ 2458995 h 2520779"/>
              <a:gd name="connsiteX4" fmla="*/ 222422 w 5907456"/>
              <a:gd name="connsiteY4" fmla="*/ 2446638 h 2520779"/>
              <a:gd name="connsiteX5" fmla="*/ 506627 w 5907456"/>
              <a:gd name="connsiteY5" fmla="*/ 2421925 h 2520779"/>
              <a:gd name="connsiteX6" fmla="*/ 679622 w 5907456"/>
              <a:gd name="connsiteY6" fmla="*/ 2397211 h 2520779"/>
              <a:gd name="connsiteX7" fmla="*/ 716692 w 5907456"/>
              <a:gd name="connsiteY7" fmla="*/ 2384855 h 2520779"/>
              <a:gd name="connsiteX8" fmla="*/ 766119 w 5907456"/>
              <a:gd name="connsiteY8" fmla="*/ 2360141 h 2520779"/>
              <a:gd name="connsiteX9" fmla="*/ 827903 w 5907456"/>
              <a:gd name="connsiteY9" fmla="*/ 2347784 h 2520779"/>
              <a:gd name="connsiteX10" fmla="*/ 864973 w 5907456"/>
              <a:gd name="connsiteY10" fmla="*/ 2335428 h 2520779"/>
              <a:gd name="connsiteX11" fmla="*/ 914400 w 5907456"/>
              <a:gd name="connsiteY11" fmla="*/ 2323071 h 2520779"/>
              <a:gd name="connsiteX12" fmla="*/ 988541 w 5907456"/>
              <a:gd name="connsiteY12" fmla="*/ 2298357 h 2520779"/>
              <a:gd name="connsiteX13" fmla="*/ 1037968 w 5907456"/>
              <a:gd name="connsiteY13" fmla="*/ 2286000 h 2520779"/>
              <a:gd name="connsiteX14" fmla="*/ 1075038 w 5907456"/>
              <a:gd name="connsiteY14" fmla="*/ 2273644 h 2520779"/>
              <a:gd name="connsiteX15" fmla="*/ 1272746 w 5907456"/>
              <a:gd name="connsiteY15" fmla="*/ 2199503 h 2520779"/>
              <a:gd name="connsiteX16" fmla="*/ 1346887 w 5907456"/>
              <a:gd name="connsiteY16" fmla="*/ 2150076 h 2520779"/>
              <a:gd name="connsiteX17" fmla="*/ 1383957 w 5907456"/>
              <a:gd name="connsiteY17" fmla="*/ 2125363 h 2520779"/>
              <a:gd name="connsiteX18" fmla="*/ 1396314 w 5907456"/>
              <a:gd name="connsiteY18" fmla="*/ 2088292 h 2520779"/>
              <a:gd name="connsiteX19" fmla="*/ 1433384 w 5907456"/>
              <a:gd name="connsiteY19" fmla="*/ 2075936 h 2520779"/>
              <a:gd name="connsiteX20" fmla="*/ 1495168 w 5907456"/>
              <a:gd name="connsiteY20" fmla="*/ 2063579 h 2520779"/>
              <a:gd name="connsiteX21" fmla="*/ 1717589 w 5907456"/>
              <a:gd name="connsiteY21" fmla="*/ 2051222 h 2520779"/>
              <a:gd name="connsiteX22" fmla="*/ 1804087 w 5907456"/>
              <a:gd name="connsiteY22" fmla="*/ 2014152 h 2520779"/>
              <a:gd name="connsiteX23" fmla="*/ 1841157 w 5907456"/>
              <a:gd name="connsiteY23" fmla="*/ 2001795 h 2520779"/>
              <a:gd name="connsiteX24" fmla="*/ 1890584 w 5907456"/>
              <a:gd name="connsiteY24" fmla="*/ 1977082 h 2520779"/>
              <a:gd name="connsiteX25" fmla="*/ 1940011 w 5907456"/>
              <a:gd name="connsiteY25" fmla="*/ 1964725 h 2520779"/>
              <a:gd name="connsiteX26" fmla="*/ 2075935 w 5907456"/>
              <a:gd name="connsiteY26" fmla="*/ 1902941 h 2520779"/>
              <a:gd name="connsiteX27" fmla="*/ 2199503 w 5907456"/>
              <a:gd name="connsiteY27" fmla="*/ 1828800 h 2520779"/>
              <a:gd name="connsiteX28" fmla="*/ 2298357 w 5907456"/>
              <a:gd name="connsiteY28" fmla="*/ 1779373 h 2520779"/>
              <a:gd name="connsiteX29" fmla="*/ 2347784 w 5907456"/>
              <a:gd name="connsiteY29" fmla="*/ 1754660 h 2520779"/>
              <a:gd name="connsiteX30" fmla="*/ 2397211 w 5907456"/>
              <a:gd name="connsiteY30" fmla="*/ 1717590 h 2520779"/>
              <a:gd name="connsiteX31" fmla="*/ 2434281 w 5907456"/>
              <a:gd name="connsiteY31" fmla="*/ 1705233 h 2520779"/>
              <a:gd name="connsiteX32" fmla="*/ 2471352 w 5907456"/>
              <a:gd name="connsiteY32" fmla="*/ 1680519 h 2520779"/>
              <a:gd name="connsiteX33" fmla="*/ 2545492 w 5907456"/>
              <a:gd name="connsiteY33" fmla="*/ 1643449 h 2520779"/>
              <a:gd name="connsiteX34" fmla="*/ 2607276 w 5907456"/>
              <a:gd name="connsiteY34" fmla="*/ 1606379 h 2520779"/>
              <a:gd name="connsiteX35" fmla="*/ 2644346 w 5907456"/>
              <a:gd name="connsiteY35" fmla="*/ 1581665 h 2520779"/>
              <a:gd name="connsiteX36" fmla="*/ 2681417 w 5907456"/>
              <a:gd name="connsiteY36" fmla="*/ 1569309 h 2520779"/>
              <a:gd name="connsiteX37" fmla="*/ 2718487 w 5907456"/>
              <a:gd name="connsiteY37" fmla="*/ 1519882 h 2520779"/>
              <a:gd name="connsiteX38" fmla="*/ 2767914 w 5907456"/>
              <a:gd name="connsiteY38" fmla="*/ 1507525 h 2520779"/>
              <a:gd name="connsiteX39" fmla="*/ 2817341 w 5907456"/>
              <a:gd name="connsiteY39" fmla="*/ 1482811 h 2520779"/>
              <a:gd name="connsiteX40" fmla="*/ 2891481 w 5907456"/>
              <a:gd name="connsiteY40" fmla="*/ 1458098 h 2520779"/>
              <a:gd name="connsiteX41" fmla="*/ 2940908 w 5907456"/>
              <a:gd name="connsiteY41" fmla="*/ 1433384 h 2520779"/>
              <a:gd name="connsiteX42" fmla="*/ 2977979 w 5907456"/>
              <a:gd name="connsiteY42" fmla="*/ 1408671 h 2520779"/>
              <a:gd name="connsiteX43" fmla="*/ 3015049 w 5907456"/>
              <a:gd name="connsiteY43" fmla="*/ 1396314 h 2520779"/>
              <a:gd name="connsiteX44" fmla="*/ 3089189 w 5907456"/>
              <a:gd name="connsiteY44" fmla="*/ 1346887 h 2520779"/>
              <a:gd name="connsiteX45" fmla="*/ 3225114 w 5907456"/>
              <a:gd name="connsiteY45" fmla="*/ 1285103 h 2520779"/>
              <a:gd name="connsiteX46" fmla="*/ 3262184 w 5907456"/>
              <a:gd name="connsiteY46" fmla="*/ 1248033 h 2520779"/>
              <a:gd name="connsiteX47" fmla="*/ 3348681 w 5907456"/>
              <a:gd name="connsiteY47" fmla="*/ 1210963 h 2520779"/>
              <a:gd name="connsiteX48" fmla="*/ 3385752 w 5907456"/>
              <a:gd name="connsiteY48" fmla="*/ 1186249 h 2520779"/>
              <a:gd name="connsiteX49" fmla="*/ 3472249 w 5907456"/>
              <a:gd name="connsiteY49" fmla="*/ 1062682 h 2520779"/>
              <a:gd name="connsiteX50" fmla="*/ 3521676 w 5907456"/>
              <a:gd name="connsiteY50" fmla="*/ 1025611 h 2520779"/>
              <a:gd name="connsiteX51" fmla="*/ 3558746 w 5907456"/>
              <a:gd name="connsiteY51" fmla="*/ 976184 h 2520779"/>
              <a:gd name="connsiteX52" fmla="*/ 3657600 w 5907456"/>
              <a:gd name="connsiteY52" fmla="*/ 902044 h 2520779"/>
              <a:gd name="connsiteX53" fmla="*/ 3694671 w 5907456"/>
              <a:gd name="connsiteY53" fmla="*/ 877330 h 2520779"/>
              <a:gd name="connsiteX54" fmla="*/ 3731741 w 5907456"/>
              <a:gd name="connsiteY54" fmla="*/ 840260 h 2520779"/>
              <a:gd name="connsiteX55" fmla="*/ 3818238 w 5907456"/>
              <a:gd name="connsiteY55" fmla="*/ 790833 h 2520779"/>
              <a:gd name="connsiteX56" fmla="*/ 3855308 w 5907456"/>
              <a:gd name="connsiteY56" fmla="*/ 766119 h 2520779"/>
              <a:gd name="connsiteX57" fmla="*/ 3892379 w 5907456"/>
              <a:gd name="connsiteY57" fmla="*/ 753763 h 2520779"/>
              <a:gd name="connsiteX58" fmla="*/ 3991233 w 5907456"/>
              <a:gd name="connsiteY58" fmla="*/ 704336 h 2520779"/>
              <a:gd name="connsiteX59" fmla="*/ 4028303 w 5907456"/>
              <a:gd name="connsiteY59" fmla="*/ 679622 h 2520779"/>
              <a:gd name="connsiteX60" fmla="*/ 4090087 w 5907456"/>
              <a:gd name="connsiteY60" fmla="*/ 667265 h 2520779"/>
              <a:gd name="connsiteX61" fmla="*/ 4201298 w 5907456"/>
              <a:gd name="connsiteY61" fmla="*/ 617838 h 2520779"/>
              <a:gd name="connsiteX62" fmla="*/ 4238368 w 5907456"/>
              <a:gd name="connsiteY62" fmla="*/ 605482 h 2520779"/>
              <a:gd name="connsiteX63" fmla="*/ 4275438 w 5907456"/>
              <a:gd name="connsiteY63" fmla="*/ 568411 h 2520779"/>
              <a:gd name="connsiteX64" fmla="*/ 4337222 w 5907456"/>
              <a:gd name="connsiteY64" fmla="*/ 543698 h 2520779"/>
              <a:gd name="connsiteX65" fmla="*/ 4386649 w 5907456"/>
              <a:gd name="connsiteY65" fmla="*/ 518984 h 2520779"/>
              <a:gd name="connsiteX66" fmla="*/ 4423719 w 5907456"/>
              <a:gd name="connsiteY66" fmla="*/ 494271 h 2520779"/>
              <a:gd name="connsiteX67" fmla="*/ 4485503 w 5907456"/>
              <a:gd name="connsiteY67" fmla="*/ 469557 h 2520779"/>
              <a:gd name="connsiteX68" fmla="*/ 4596714 w 5907456"/>
              <a:gd name="connsiteY68" fmla="*/ 432487 h 2520779"/>
              <a:gd name="connsiteX69" fmla="*/ 4633784 w 5907456"/>
              <a:gd name="connsiteY69" fmla="*/ 420130 h 2520779"/>
              <a:gd name="connsiteX70" fmla="*/ 4732638 w 5907456"/>
              <a:gd name="connsiteY70" fmla="*/ 395417 h 2520779"/>
              <a:gd name="connsiteX71" fmla="*/ 4782065 w 5907456"/>
              <a:gd name="connsiteY71" fmla="*/ 370703 h 2520779"/>
              <a:gd name="connsiteX72" fmla="*/ 4831492 w 5907456"/>
              <a:gd name="connsiteY72" fmla="*/ 358346 h 2520779"/>
              <a:gd name="connsiteX73" fmla="*/ 4868562 w 5907456"/>
              <a:gd name="connsiteY73" fmla="*/ 345990 h 2520779"/>
              <a:gd name="connsiteX74" fmla="*/ 4905633 w 5907456"/>
              <a:gd name="connsiteY74" fmla="*/ 321276 h 2520779"/>
              <a:gd name="connsiteX75" fmla="*/ 4942703 w 5907456"/>
              <a:gd name="connsiteY75" fmla="*/ 308919 h 2520779"/>
              <a:gd name="connsiteX76" fmla="*/ 4979773 w 5907456"/>
              <a:gd name="connsiteY76" fmla="*/ 271849 h 2520779"/>
              <a:gd name="connsiteX77" fmla="*/ 5053914 w 5907456"/>
              <a:gd name="connsiteY77" fmla="*/ 234779 h 2520779"/>
              <a:gd name="connsiteX78" fmla="*/ 5177481 w 5907456"/>
              <a:gd name="connsiteY78" fmla="*/ 185352 h 2520779"/>
              <a:gd name="connsiteX79" fmla="*/ 5288692 w 5907456"/>
              <a:gd name="connsiteY79" fmla="*/ 135925 h 2520779"/>
              <a:gd name="connsiteX80" fmla="*/ 5362833 w 5907456"/>
              <a:gd name="connsiteY80" fmla="*/ 111211 h 2520779"/>
              <a:gd name="connsiteX81" fmla="*/ 5424617 w 5907456"/>
              <a:gd name="connsiteY81" fmla="*/ 86498 h 2520779"/>
              <a:gd name="connsiteX82" fmla="*/ 5461687 w 5907456"/>
              <a:gd name="connsiteY82" fmla="*/ 74141 h 2520779"/>
              <a:gd name="connsiteX83" fmla="*/ 5684108 w 5907456"/>
              <a:gd name="connsiteY83" fmla="*/ 61784 h 2520779"/>
              <a:gd name="connsiteX84" fmla="*/ 5894173 w 5907456"/>
              <a:gd name="connsiteY84" fmla="*/ 61784 h 2520779"/>
              <a:gd name="connsiteX85" fmla="*/ 5857103 w 5907456"/>
              <a:gd name="connsiteY85" fmla="*/ 86498 h 2520779"/>
              <a:gd name="connsiteX86" fmla="*/ 5844746 w 5907456"/>
              <a:gd name="connsiteY86" fmla="*/ 37071 h 2520779"/>
              <a:gd name="connsiteX87" fmla="*/ 5807676 w 5907456"/>
              <a:gd name="connsiteY87" fmla="*/ 12357 h 2520779"/>
              <a:gd name="connsiteX88" fmla="*/ 5820033 w 5907456"/>
              <a:gd name="connsiteY88" fmla="*/ 74141 h 2520779"/>
              <a:gd name="connsiteX89" fmla="*/ 5857103 w 5907456"/>
              <a:gd name="connsiteY89" fmla="*/ 86498 h 2520779"/>
              <a:gd name="connsiteX90" fmla="*/ 5782962 w 5907456"/>
              <a:gd name="connsiteY90" fmla="*/ 111211 h 2520779"/>
              <a:gd name="connsiteX91" fmla="*/ 5733535 w 5907456"/>
              <a:gd name="connsiteY91" fmla="*/ 111211 h 252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07456" h="2520779">
                <a:moveTo>
                  <a:pt x="0" y="2520779"/>
                </a:moveTo>
                <a:cubicBezTo>
                  <a:pt x="61025" y="2480096"/>
                  <a:pt x="13346" y="2505086"/>
                  <a:pt x="98854" y="2483709"/>
                </a:cubicBezTo>
                <a:cubicBezTo>
                  <a:pt x="111491" y="2480550"/>
                  <a:pt x="123401" y="2474930"/>
                  <a:pt x="135925" y="2471352"/>
                </a:cubicBezTo>
                <a:cubicBezTo>
                  <a:pt x="152254" y="2466686"/>
                  <a:pt x="169023" y="2463661"/>
                  <a:pt x="185352" y="2458995"/>
                </a:cubicBezTo>
                <a:cubicBezTo>
                  <a:pt x="197876" y="2455417"/>
                  <a:pt x="209650" y="2449192"/>
                  <a:pt x="222422" y="2446638"/>
                </a:cubicBezTo>
                <a:cubicBezTo>
                  <a:pt x="311166" y="2428889"/>
                  <a:pt x="422955" y="2427155"/>
                  <a:pt x="506627" y="2421925"/>
                </a:cubicBezTo>
                <a:cubicBezTo>
                  <a:pt x="564292" y="2413687"/>
                  <a:pt x="624360" y="2415631"/>
                  <a:pt x="679622" y="2397211"/>
                </a:cubicBezTo>
                <a:cubicBezTo>
                  <a:pt x="691979" y="2393092"/>
                  <a:pt x="704720" y="2389986"/>
                  <a:pt x="716692" y="2384855"/>
                </a:cubicBezTo>
                <a:cubicBezTo>
                  <a:pt x="733623" y="2377599"/>
                  <a:pt x="748644" y="2365966"/>
                  <a:pt x="766119" y="2360141"/>
                </a:cubicBezTo>
                <a:cubicBezTo>
                  <a:pt x="786044" y="2353499"/>
                  <a:pt x="807528" y="2352878"/>
                  <a:pt x="827903" y="2347784"/>
                </a:cubicBezTo>
                <a:cubicBezTo>
                  <a:pt x="840539" y="2344625"/>
                  <a:pt x="852449" y="2339006"/>
                  <a:pt x="864973" y="2335428"/>
                </a:cubicBezTo>
                <a:cubicBezTo>
                  <a:pt x="881302" y="2330763"/>
                  <a:pt x="898133" y="2327951"/>
                  <a:pt x="914400" y="2323071"/>
                </a:cubicBezTo>
                <a:cubicBezTo>
                  <a:pt x="939352" y="2315585"/>
                  <a:pt x="963268" y="2304675"/>
                  <a:pt x="988541" y="2298357"/>
                </a:cubicBezTo>
                <a:cubicBezTo>
                  <a:pt x="1005017" y="2294238"/>
                  <a:pt x="1021639" y="2290665"/>
                  <a:pt x="1037968" y="2286000"/>
                </a:cubicBezTo>
                <a:cubicBezTo>
                  <a:pt x="1050492" y="2282422"/>
                  <a:pt x="1062472" y="2277071"/>
                  <a:pt x="1075038" y="2273644"/>
                </a:cubicBezTo>
                <a:cubicBezTo>
                  <a:pt x="1166988" y="2248567"/>
                  <a:pt x="1189767" y="2254822"/>
                  <a:pt x="1272746" y="2199503"/>
                </a:cubicBezTo>
                <a:lnTo>
                  <a:pt x="1346887" y="2150076"/>
                </a:lnTo>
                <a:lnTo>
                  <a:pt x="1383957" y="2125363"/>
                </a:lnTo>
                <a:cubicBezTo>
                  <a:pt x="1388076" y="2113006"/>
                  <a:pt x="1387104" y="2097502"/>
                  <a:pt x="1396314" y="2088292"/>
                </a:cubicBezTo>
                <a:cubicBezTo>
                  <a:pt x="1405524" y="2079082"/>
                  <a:pt x="1420748" y="2079095"/>
                  <a:pt x="1433384" y="2075936"/>
                </a:cubicBezTo>
                <a:cubicBezTo>
                  <a:pt x="1453759" y="2070842"/>
                  <a:pt x="1474244" y="2065398"/>
                  <a:pt x="1495168" y="2063579"/>
                </a:cubicBezTo>
                <a:cubicBezTo>
                  <a:pt x="1569143" y="2057146"/>
                  <a:pt x="1643449" y="2055341"/>
                  <a:pt x="1717589" y="2051222"/>
                </a:cubicBezTo>
                <a:cubicBezTo>
                  <a:pt x="1804524" y="2022244"/>
                  <a:pt x="1697206" y="2059958"/>
                  <a:pt x="1804087" y="2014152"/>
                </a:cubicBezTo>
                <a:cubicBezTo>
                  <a:pt x="1816059" y="2009021"/>
                  <a:pt x="1829185" y="2006926"/>
                  <a:pt x="1841157" y="2001795"/>
                </a:cubicBezTo>
                <a:cubicBezTo>
                  <a:pt x="1858088" y="1994539"/>
                  <a:pt x="1873337" y="1983550"/>
                  <a:pt x="1890584" y="1977082"/>
                </a:cubicBezTo>
                <a:cubicBezTo>
                  <a:pt x="1906485" y="1971119"/>
                  <a:pt x="1923535" y="1968844"/>
                  <a:pt x="1940011" y="1964725"/>
                </a:cubicBezTo>
                <a:cubicBezTo>
                  <a:pt x="2031627" y="1903648"/>
                  <a:pt x="1985027" y="1921123"/>
                  <a:pt x="2075935" y="1902941"/>
                </a:cubicBezTo>
                <a:cubicBezTo>
                  <a:pt x="2117124" y="1878227"/>
                  <a:pt x="2156540" y="1850282"/>
                  <a:pt x="2199503" y="1828800"/>
                </a:cubicBezTo>
                <a:lnTo>
                  <a:pt x="2298357" y="1779373"/>
                </a:lnTo>
                <a:cubicBezTo>
                  <a:pt x="2314833" y="1771135"/>
                  <a:pt x="2333048" y="1765712"/>
                  <a:pt x="2347784" y="1754660"/>
                </a:cubicBezTo>
                <a:cubicBezTo>
                  <a:pt x="2364260" y="1742303"/>
                  <a:pt x="2379330" y="1727808"/>
                  <a:pt x="2397211" y="1717590"/>
                </a:cubicBezTo>
                <a:cubicBezTo>
                  <a:pt x="2408520" y="1711128"/>
                  <a:pt x="2422631" y="1711058"/>
                  <a:pt x="2434281" y="1705233"/>
                </a:cubicBezTo>
                <a:cubicBezTo>
                  <a:pt x="2447564" y="1698591"/>
                  <a:pt x="2458370" y="1687731"/>
                  <a:pt x="2471352" y="1680519"/>
                </a:cubicBezTo>
                <a:cubicBezTo>
                  <a:pt x="2495505" y="1667100"/>
                  <a:pt x="2521235" y="1656680"/>
                  <a:pt x="2545492" y="1643449"/>
                </a:cubicBezTo>
                <a:cubicBezTo>
                  <a:pt x="2566577" y="1631948"/>
                  <a:pt x="2586909" y="1619108"/>
                  <a:pt x="2607276" y="1606379"/>
                </a:cubicBezTo>
                <a:cubicBezTo>
                  <a:pt x="2619870" y="1598508"/>
                  <a:pt x="2631063" y="1588306"/>
                  <a:pt x="2644346" y="1581665"/>
                </a:cubicBezTo>
                <a:cubicBezTo>
                  <a:pt x="2655996" y="1575840"/>
                  <a:pt x="2669060" y="1573428"/>
                  <a:pt x="2681417" y="1569309"/>
                </a:cubicBezTo>
                <a:cubicBezTo>
                  <a:pt x="2693774" y="1552833"/>
                  <a:pt x="2701729" y="1531852"/>
                  <a:pt x="2718487" y="1519882"/>
                </a:cubicBezTo>
                <a:cubicBezTo>
                  <a:pt x="2732306" y="1510011"/>
                  <a:pt x="2752013" y="1513488"/>
                  <a:pt x="2767914" y="1507525"/>
                </a:cubicBezTo>
                <a:cubicBezTo>
                  <a:pt x="2785162" y="1501057"/>
                  <a:pt x="2800238" y="1489652"/>
                  <a:pt x="2817341" y="1482811"/>
                </a:cubicBezTo>
                <a:cubicBezTo>
                  <a:pt x="2841528" y="1473136"/>
                  <a:pt x="2868181" y="1469748"/>
                  <a:pt x="2891481" y="1458098"/>
                </a:cubicBezTo>
                <a:cubicBezTo>
                  <a:pt x="2907957" y="1449860"/>
                  <a:pt x="2924915" y="1442523"/>
                  <a:pt x="2940908" y="1433384"/>
                </a:cubicBezTo>
                <a:cubicBezTo>
                  <a:pt x="2953802" y="1426016"/>
                  <a:pt x="2964696" y="1415313"/>
                  <a:pt x="2977979" y="1408671"/>
                </a:cubicBezTo>
                <a:cubicBezTo>
                  <a:pt x="2989629" y="1402846"/>
                  <a:pt x="3003663" y="1402640"/>
                  <a:pt x="3015049" y="1396314"/>
                </a:cubicBezTo>
                <a:cubicBezTo>
                  <a:pt x="3041013" y="1381889"/>
                  <a:pt x="3062623" y="1360170"/>
                  <a:pt x="3089189" y="1346887"/>
                </a:cubicBezTo>
                <a:cubicBezTo>
                  <a:pt x="3199694" y="1291635"/>
                  <a:pt x="3153094" y="1309110"/>
                  <a:pt x="3225114" y="1285103"/>
                </a:cubicBezTo>
                <a:cubicBezTo>
                  <a:pt x="3237471" y="1272746"/>
                  <a:pt x="3247964" y="1258190"/>
                  <a:pt x="3262184" y="1248033"/>
                </a:cubicBezTo>
                <a:cubicBezTo>
                  <a:pt x="3288908" y="1228944"/>
                  <a:pt x="3318426" y="1221047"/>
                  <a:pt x="3348681" y="1210963"/>
                </a:cubicBezTo>
                <a:cubicBezTo>
                  <a:pt x="3361038" y="1202725"/>
                  <a:pt x="3375972" y="1197426"/>
                  <a:pt x="3385752" y="1186249"/>
                </a:cubicBezTo>
                <a:cubicBezTo>
                  <a:pt x="3414009" y="1153956"/>
                  <a:pt x="3439958" y="1094973"/>
                  <a:pt x="3472249" y="1062682"/>
                </a:cubicBezTo>
                <a:cubicBezTo>
                  <a:pt x="3486812" y="1048119"/>
                  <a:pt x="3507113" y="1040174"/>
                  <a:pt x="3521676" y="1025611"/>
                </a:cubicBezTo>
                <a:cubicBezTo>
                  <a:pt x="3536238" y="1011048"/>
                  <a:pt x="3543507" y="990037"/>
                  <a:pt x="3558746" y="976184"/>
                </a:cubicBezTo>
                <a:cubicBezTo>
                  <a:pt x="3589223" y="948477"/>
                  <a:pt x="3623329" y="924892"/>
                  <a:pt x="3657600" y="902044"/>
                </a:cubicBezTo>
                <a:cubicBezTo>
                  <a:pt x="3669957" y="893806"/>
                  <a:pt x="3683262" y="886838"/>
                  <a:pt x="3694671" y="877330"/>
                </a:cubicBezTo>
                <a:cubicBezTo>
                  <a:pt x="3708096" y="866143"/>
                  <a:pt x="3718316" y="851447"/>
                  <a:pt x="3731741" y="840260"/>
                </a:cubicBezTo>
                <a:cubicBezTo>
                  <a:pt x="3764588" y="812887"/>
                  <a:pt x="3779776" y="812811"/>
                  <a:pt x="3818238" y="790833"/>
                </a:cubicBezTo>
                <a:cubicBezTo>
                  <a:pt x="3831132" y="783465"/>
                  <a:pt x="3842025" y="772760"/>
                  <a:pt x="3855308" y="766119"/>
                </a:cubicBezTo>
                <a:cubicBezTo>
                  <a:pt x="3866958" y="760294"/>
                  <a:pt x="3880521" y="759153"/>
                  <a:pt x="3892379" y="753763"/>
                </a:cubicBezTo>
                <a:cubicBezTo>
                  <a:pt x="3925918" y="738518"/>
                  <a:pt x="3960580" y="724772"/>
                  <a:pt x="3991233" y="704336"/>
                </a:cubicBezTo>
                <a:cubicBezTo>
                  <a:pt x="4003590" y="696098"/>
                  <a:pt x="4014398" y="684837"/>
                  <a:pt x="4028303" y="679622"/>
                </a:cubicBezTo>
                <a:cubicBezTo>
                  <a:pt x="4047968" y="672247"/>
                  <a:pt x="4069492" y="671384"/>
                  <a:pt x="4090087" y="667265"/>
                </a:cubicBezTo>
                <a:cubicBezTo>
                  <a:pt x="4148831" y="628103"/>
                  <a:pt x="4113070" y="647247"/>
                  <a:pt x="4201298" y="617838"/>
                </a:cubicBezTo>
                <a:lnTo>
                  <a:pt x="4238368" y="605482"/>
                </a:lnTo>
                <a:cubicBezTo>
                  <a:pt x="4250725" y="593125"/>
                  <a:pt x="4260619" y="577673"/>
                  <a:pt x="4275438" y="568411"/>
                </a:cubicBezTo>
                <a:cubicBezTo>
                  <a:pt x="4294247" y="556655"/>
                  <a:pt x="4316953" y="552707"/>
                  <a:pt x="4337222" y="543698"/>
                </a:cubicBezTo>
                <a:cubicBezTo>
                  <a:pt x="4354055" y="536217"/>
                  <a:pt x="4370656" y="528123"/>
                  <a:pt x="4386649" y="518984"/>
                </a:cubicBezTo>
                <a:cubicBezTo>
                  <a:pt x="4399543" y="511616"/>
                  <a:pt x="4410436" y="500912"/>
                  <a:pt x="4423719" y="494271"/>
                </a:cubicBezTo>
                <a:cubicBezTo>
                  <a:pt x="4443558" y="484351"/>
                  <a:pt x="4464614" y="477017"/>
                  <a:pt x="4485503" y="469557"/>
                </a:cubicBezTo>
                <a:cubicBezTo>
                  <a:pt x="4522302" y="456414"/>
                  <a:pt x="4559644" y="444844"/>
                  <a:pt x="4596714" y="432487"/>
                </a:cubicBezTo>
                <a:cubicBezTo>
                  <a:pt x="4609071" y="428368"/>
                  <a:pt x="4621148" y="423289"/>
                  <a:pt x="4633784" y="420130"/>
                </a:cubicBezTo>
                <a:lnTo>
                  <a:pt x="4732638" y="395417"/>
                </a:lnTo>
                <a:cubicBezTo>
                  <a:pt x="4749114" y="387179"/>
                  <a:pt x="4764817" y="377171"/>
                  <a:pt x="4782065" y="370703"/>
                </a:cubicBezTo>
                <a:cubicBezTo>
                  <a:pt x="4797966" y="364740"/>
                  <a:pt x="4815163" y="363011"/>
                  <a:pt x="4831492" y="358346"/>
                </a:cubicBezTo>
                <a:cubicBezTo>
                  <a:pt x="4844016" y="354768"/>
                  <a:pt x="4856205" y="350109"/>
                  <a:pt x="4868562" y="345990"/>
                </a:cubicBezTo>
                <a:cubicBezTo>
                  <a:pt x="4880919" y="337752"/>
                  <a:pt x="4892350" y="327918"/>
                  <a:pt x="4905633" y="321276"/>
                </a:cubicBezTo>
                <a:cubicBezTo>
                  <a:pt x="4917283" y="315451"/>
                  <a:pt x="4931865" y="316144"/>
                  <a:pt x="4942703" y="308919"/>
                </a:cubicBezTo>
                <a:cubicBezTo>
                  <a:pt x="4957243" y="299226"/>
                  <a:pt x="4966348" y="283036"/>
                  <a:pt x="4979773" y="271849"/>
                </a:cubicBezTo>
                <a:cubicBezTo>
                  <a:pt x="5032890" y="227586"/>
                  <a:pt x="4998187" y="262642"/>
                  <a:pt x="5053914" y="234779"/>
                </a:cubicBezTo>
                <a:cubicBezTo>
                  <a:pt x="5160304" y="181584"/>
                  <a:pt x="5068889" y="207071"/>
                  <a:pt x="5177481" y="185352"/>
                </a:cubicBezTo>
                <a:cubicBezTo>
                  <a:pt x="5229283" y="159451"/>
                  <a:pt x="5230835" y="156964"/>
                  <a:pt x="5288692" y="135925"/>
                </a:cubicBezTo>
                <a:cubicBezTo>
                  <a:pt x="5313174" y="127022"/>
                  <a:pt x="5338646" y="120886"/>
                  <a:pt x="5362833" y="111211"/>
                </a:cubicBezTo>
                <a:cubicBezTo>
                  <a:pt x="5383428" y="102973"/>
                  <a:pt x="5403848" y="94286"/>
                  <a:pt x="5424617" y="86498"/>
                </a:cubicBezTo>
                <a:cubicBezTo>
                  <a:pt x="5436813" y="81925"/>
                  <a:pt x="5448721" y="75376"/>
                  <a:pt x="5461687" y="74141"/>
                </a:cubicBezTo>
                <a:cubicBezTo>
                  <a:pt x="5535607" y="67101"/>
                  <a:pt x="5609968" y="65903"/>
                  <a:pt x="5684108" y="61784"/>
                </a:cubicBezTo>
                <a:cubicBezTo>
                  <a:pt x="5740078" y="54788"/>
                  <a:pt x="5839694" y="34545"/>
                  <a:pt x="5894173" y="61784"/>
                </a:cubicBezTo>
                <a:cubicBezTo>
                  <a:pt x="5907456" y="68425"/>
                  <a:pt x="5869460" y="78260"/>
                  <a:pt x="5857103" y="86498"/>
                </a:cubicBezTo>
                <a:cubicBezTo>
                  <a:pt x="5852984" y="70022"/>
                  <a:pt x="5854166" y="51202"/>
                  <a:pt x="5844746" y="37071"/>
                </a:cubicBezTo>
                <a:cubicBezTo>
                  <a:pt x="5836508" y="24714"/>
                  <a:pt x="5815914" y="0"/>
                  <a:pt x="5807676" y="12357"/>
                </a:cubicBezTo>
                <a:cubicBezTo>
                  <a:pt x="5796026" y="29832"/>
                  <a:pt x="5808383" y="56666"/>
                  <a:pt x="5820033" y="74141"/>
                </a:cubicBezTo>
                <a:cubicBezTo>
                  <a:pt x="5827258" y="84979"/>
                  <a:pt x="5844746" y="82379"/>
                  <a:pt x="5857103" y="86498"/>
                </a:cubicBezTo>
                <a:lnTo>
                  <a:pt x="5782962" y="111211"/>
                </a:lnTo>
                <a:cubicBezTo>
                  <a:pt x="5740365" y="125410"/>
                  <a:pt x="5755102" y="132778"/>
                  <a:pt x="5733535" y="111211"/>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fr-FR"/>
          </a:p>
        </p:txBody>
      </p:sp>
      <p:sp>
        <p:nvSpPr>
          <p:cNvPr id="18" name="Rectangle à coins arrondis 17"/>
          <p:cNvSpPr/>
          <p:nvPr/>
        </p:nvSpPr>
        <p:spPr>
          <a:xfrm>
            <a:off x="0" y="214313"/>
            <a:ext cx="9144000" cy="7858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a:solidFill>
                  <a:srgbClr val="FF0000"/>
                </a:solidFill>
              </a:rPr>
              <a:t>UN PROJET</a:t>
            </a:r>
          </a:p>
        </p:txBody>
      </p:sp>
      <p:sp>
        <p:nvSpPr>
          <p:cNvPr id="23" name="Rectangle à coins arrondis 22"/>
          <p:cNvSpPr/>
          <p:nvPr/>
        </p:nvSpPr>
        <p:spPr>
          <a:xfrm>
            <a:off x="214313" y="1285875"/>
            <a:ext cx="1500187" cy="3571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rPr>
              <a:t>Maturation</a:t>
            </a:r>
            <a:endParaRPr lang="fr-FR" sz="3200" b="1" dirty="0">
              <a:solidFill>
                <a:srgbClr val="FF0000"/>
              </a:solidFill>
            </a:endParaRPr>
          </a:p>
        </p:txBody>
      </p:sp>
      <p:cxnSp>
        <p:nvCxnSpPr>
          <p:cNvPr id="25" name="Connecteur droit 24"/>
          <p:cNvCxnSpPr/>
          <p:nvPr/>
        </p:nvCxnSpPr>
        <p:spPr>
          <a:xfrm rot="5400000">
            <a:off x="6323013" y="4464050"/>
            <a:ext cx="2928938" cy="1587"/>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6" name="Rectangle à coins arrondis 25"/>
          <p:cNvSpPr/>
          <p:nvPr/>
        </p:nvSpPr>
        <p:spPr>
          <a:xfrm>
            <a:off x="2071688" y="4857750"/>
            <a:ext cx="1500187" cy="3571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rPr>
              <a:t>- Réflexion</a:t>
            </a:r>
            <a:endParaRPr lang="fr-FR" sz="3200" b="1" dirty="0">
              <a:solidFill>
                <a:srgbClr val="FF0000"/>
              </a:solidFill>
            </a:endParaRPr>
          </a:p>
        </p:txBody>
      </p:sp>
      <p:sp>
        <p:nvSpPr>
          <p:cNvPr id="27" name="Rectangle à coins arrondis 26"/>
          <p:cNvSpPr/>
          <p:nvPr/>
        </p:nvSpPr>
        <p:spPr>
          <a:xfrm>
            <a:off x="2571750" y="4076700"/>
            <a:ext cx="2000250" cy="357188"/>
          </a:xfrm>
          <a:prstGeom prst="roundRect">
            <a:avLst>
              <a:gd name="adj"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b="1" dirty="0">
                <a:solidFill>
                  <a:srgbClr val="FF0000"/>
                </a:solidFill>
              </a:rPr>
              <a:t>Etude de marché</a:t>
            </a:r>
          </a:p>
        </p:txBody>
      </p:sp>
      <p:sp>
        <p:nvSpPr>
          <p:cNvPr id="35" name="Rectangle à coins arrondis 34"/>
          <p:cNvSpPr/>
          <p:nvPr/>
        </p:nvSpPr>
        <p:spPr>
          <a:xfrm>
            <a:off x="5076825" y="1847850"/>
            <a:ext cx="2000250" cy="357188"/>
          </a:xfrm>
          <a:prstGeom prst="roundRect">
            <a:avLst>
              <a:gd name="adj" fmla="val 16667"/>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rgbClr val="FF0000"/>
                </a:solidFill>
              </a:rPr>
              <a:t>- Business Plan</a:t>
            </a:r>
            <a:endParaRPr lang="fr-FR" sz="3200" b="1" dirty="0">
              <a:solidFill>
                <a:srgbClr val="FF0000"/>
              </a:solidFill>
            </a:endParaRPr>
          </a:p>
        </p:txBody>
      </p:sp>
      <p:sp>
        <p:nvSpPr>
          <p:cNvPr id="19" name="Rectangle à coins arrondis 18"/>
          <p:cNvSpPr/>
          <p:nvPr/>
        </p:nvSpPr>
        <p:spPr>
          <a:xfrm>
            <a:off x="3071813" y="3500438"/>
            <a:ext cx="2000250" cy="357187"/>
          </a:xfrm>
          <a:prstGeom prst="roundRect">
            <a:avLst>
              <a:gd name="adj"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b="1" dirty="0">
                <a:solidFill>
                  <a:srgbClr val="0000CC"/>
                </a:solidFill>
              </a:rPr>
              <a:t>- Etude technique</a:t>
            </a:r>
            <a:endParaRPr lang="fr-FR" sz="2800" b="1" dirty="0">
              <a:solidFill>
                <a:srgbClr val="0000CC"/>
              </a:solidFill>
            </a:endParaRPr>
          </a:p>
        </p:txBody>
      </p:sp>
      <p:pic>
        <p:nvPicPr>
          <p:cNvPr id="3088" name="Picture 16" descr="C:\Program Files\Microsoft Office\MEDIA\CAGCAT10\j028536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8063" y="1285875"/>
            <a:ext cx="1474787"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Ellipse 19"/>
          <p:cNvSpPr/>
          <p:nvPr/>
        </p:nvSpPr>
        <p:spPr>
          <a:xfrm>
            <a:off x="7035800" y="1143000"/>
            <a:ext cx="2000250" cy="2143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0000CC"/>
                </a:solidFill>
              </a:rPr>
              <a:t>Montage projet</a:t>
            </a:r>
          </a:p>
        </p:txBody>
      </p:sp>
      <p:cxnSp>
        <p:nvCxnSpPr>
          <p:cNvPr id="22" name="Connecteur droit avec flèche 21"/>
          <p:cNvCxnSpPr/>
          <p:nvPr/>
        </p:nvCxnSpPr>
        <p:spPr>
          <a:xfrm>
            <a:off x="1785938" y="2071688"/>
            <a:ext cx="3290887"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4" name="Connecteur droit avec flèche 23"/>
          <p:cNvCxnSpPr/>
          <p:nvPr/>
        </p:nvCxnSpPr>
        <p:spPr>
          <a:xfrm>
            <a:off x="1857375" y="3714750"/>
            <a:ext cx="1357313"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 name="Connecteur droit avec flèche 27"/>
          <p:cNvCxnSpPr>
            <a:endCxn id="27" idx="1"/>
          </p:cNvCxnSpPr>
          <p:nvPr/>
        </p:nvCxnSpPr>
        <p:spPr>
          <a:xfrm>
            <a:off x="1822450" y="4256088"/>
            <a:ext cx="749300"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 name="Connecteur droit avec flèche 28"/>
          <p:cNvCxnSpPr/>
          <p:nvPr/>
        </p:nvCxnSpPr>
        <p:spPr>
          <a:xfrm>
            <a:off x="1857375" y="5072063"/>
            <a:ext cx="500063" cy="158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0" name="Rectangle à coins arrondis 39"/>
          <p:cNvSpPr/>
          <p:nvPr/>
        </p:nvSpPr>
        <p:spPr>
          <a:xfrm>
            <a:off x="4035425" y="2784475"/>
            <a:ext cx="1760538" cy="357188"/>
          </a:xfrm>
          <a:prstGeom prst="roundRect">
            <a:avLst>
              <a:gd name="adj" fmla="val 16667"/>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rPr>
              <a:t>- Si SMART</a:t>
            </a:r>
            <a:endParaRPr lang="fr-FR" sz="3200" b="1" dirty="0">
              <a:solidFill>
                <a:srgbClr val="FF0000"/>
              </a:solidFill>
            </a:endParaRPr>
          </a:p>
        </p:txBody>
      </p:sp>
      <p:cxnSp>
        <p:nvCxnSpPr>
          <p:cNvPr id="42" name="Connecteur droit 41"/>
          <p:cNvCxnSpPr/>
          <p:nvPr/>
        </p:nvCxnSpPr>
        <p:spPr>
          <a:xfrm rot="5400000">
            <a:off x="4215606" y="4714082"/>
            <a:ext cx="2428875" cy="158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45" name="Rectangle à coins arrondis 44"/>
          <p:cNvSpPr/>
          <p:nvPr/>
        </p:nvSpPr>
        <p:spPr>
          <a:xfrm>
            <a:off x="4572000" y="6000750"/>
            <a:ext cx="1500188" cy="3571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rPr>
              <a:t>-Test 1</a:t>
            </a:r>
            <a:endParaRPr lang="fr-FR" sz="3200" b="1" dirty="0">
              <a:solidFill>
                <a:srgbClr val="FF0000"/>
              </a:solidFill>
            </a:endParaRPr>
          </a:p>
        </p:txBody>
      </p:sp>
      <p:sp>
        <p:nvSpPr>
          <p:cNvPr id="46" name="Rectangle à coins arrondis 45"/>
          <p:cNvSpPr/>
          <p:nvPr/>
        </p:nvSpPr>
        <p:spPr>
          <a:xfrm>
            <a:off x="7000875" y="6000750"/>
            <a:ext cx="1357313" cy="3571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solidFill>
                  <a:schemeClr val="tx1"/>
                </a:solidFill>
              </a:rPr>
              <a:t>-Test 2</a:t>
            </a:r>
            <a:endParaRPr lang="fr-FR" sz="32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 y="37958"/>
            <a:ext cx="1530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43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childTnLst>
                          </p:cTn>
                        </p:par>
                        <p:par>
                          <p:cTn id="50" fill="hold" nodeType="afterGroup">
                            <p:stCondLst>
                              <p:cond delay="0"/>
                            </p:stCondLst>
                            <p:childTnLst>
                              <p:par>
                                <p:cTn id="51" presetID="1"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par>
                          <p:cTn id="53" fill="hold" nodeType="afterGroup">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childTnLst>
                                </p:cTn>
                              </p:par>
                            </p:childTnLst>
                          </p:cTn>
                        </p:par>
                        <p:par>
                          <p:cTn id="60" fill="hold" nodeType="afterGroup">
                            <p:stCondLst>
                              <p:cond delay="0"/>
                            </p:stCondLst>
                            <p:childTnLst>
                              <p:par>
                                <p:cTn id="61" presetID="1" presetClass="entr" presetSubtype="0"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par>
                          <p:cTn id="67" fill="hold" nodeType="afterGroup">
                            <p:stCondLst>
                              <p:cond delay="0"/>
                            </p:stCondLst>
                            <p:childTnLst>
                              <p:par>
                                <p:cTn id="68" presetID="1"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childTnLst>
                          </p:cTn>
                        </p:par>
                        <p:par>
                          <p:cTn id="70" fill="hold" nodeType="afterGroup">
                            <p:stCondLst>
                              <p:cond delay="0"/>
                            </p:stCondLst>
                            <p:childTnLst>
                              <p:par>
                                <p:cTn id="71" presetID="1" presetClass="entr" presetSubtype="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3" grpId="0" animBg="1"/>
      <p:bldP spid="26" grpId="0" animBg="1"/>
      <p:bldP spid="27" grpId="0" animBg="1"/>
      <p:bldP spid="35" grpId="0" animBg="1"/>
      <p:bldP spid="19" grpId="0" animBg="1"/>
      <p:bldP spid="20" grpId="0" animBg="1"/>
      <p:bldP spid="40" grpId="0" animBg="1"/>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e 9"/>
          <p:cNvGraphicFramePr/>
          <p:nvPr/>
        </p:nvGraphicFramePr>
        <p:xfrm>
          <a:off x="500034" y="1214422"/>
          <a:ext cx="8429684" cy="517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ZoneTexte 13"/>
          <p:cNvSpPr txBox="1"/>
          <p:nvPr/>
        </p:nvSpPr>
        <p:spPr>
          <a:xfrm>
            <a:off x="3643306" y="3452750"/>
            <a:ext cx="2236831"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b="1" dirty="0" smtClean="0">
                <a:solidFill>
                  <a:srgbClr val="CC3300"/>
                </a:solidFill>
              </a:rPr>
              <a:t>REALISATION                    DU PROJET </a:t>
            </a:r>
            <a:endParaRPr lang="fr-FR" b="1" dirty="0">
              <a:solidFill>
                <a:srgbClr val="CC3300"/>
              </a:solidFill>
            </a:endParaRPr>
          </a:p>
        </p:txBody>
      </p:sp>
      <p:sp>
        <p:nvSpPr>
          <p:cNvPr id="9" name="Rectangle 8"/>
          <p:cNvSpPr/>
          <p:nvPr/>
        </p:nvSpPr>
        <p:spPr>
          <a:xfrm rot="10800000">
            <a:off x="1142976" y="242866"/>
            <a:ext cx="8001024" cy="685804"/>
          </a:xfrm>
          <a:prstGeom prst="rect">
            <a:avLst/>
          </a:prstGeom>
          <a:gradFill flip="none" rotWithShape="1">
            <a:gsLst>
              <a:gs pos="100000">
                <a:schemeClr val="accent1">
                  <a:lumMod val="40000"/>
                  <a:lumOff val="60000"/>
                </a:schemeClr>
              </a:gs>
              <a:gs pos="50000">
                <a:schemeClr val="bg1"/>
              </a:gs>
              <a:gs pos="100000">
                <a:schemeClr val="accent1">
                  <a:tint val="23500"/>
                  <a:satMod val="16000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rot="10800000">
            <a:off x="1142976" y="-4373"/>
            <a:ext cx="8001024" cy="25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676400" y="228600"/>
            <a:ext cx="7177118" cy="461665"/>
          </a:xfrm>
          <a:prstGeom prst="rect">
            <a:avLst/>
          </a:prstGeom>
          <a:noFill/>
        </p:spPr>
        <p:txBody>
          <a:bodyPr wrap="square" rtlCol="0">
            <a:spAutoFit/>
          </a:bodyPr>
          <a:lstStyle/>
          <a:p>
            <a:pPr algn="r"/>
            <a:r>
              <a:rPr lang="fr-FR" sz="2400" b="1" dirty="0" smtClean="0">
                <a:solidFill>
                  <a:srgbClr val="003399"/>
                </a:solidFill>
              </a:rPr>
              <a:t> </a:t>
            </a:r>
            <a:endParaRPr lang="fr-FR" sz="2400" b="1" dirty="0">
              <a:solidFill>
                <a:srgbClr val="003399"/>
              </a:solidFill>
            </a:endParaRPr>
          </a:p>
        </p:txBody>
      </p:sp>
      <p:sp>
        <p:nvSpPr>
          <p:cNvPr id="18" name="ZoneTexte 17"/>
          <p:cNvSpPr txBox="1"/>
          <p:nvPr/>
        </p:nvSpPr>
        <p:spPr>
          <a:xfrm>
            <a:off x="1676400" y="228600"/>
            <a:ext cx="7177118" cy="461665"/>
          </a:xfrm>
          <a:prstGeom prst="rect">
            <a:avLst/>
          </a:prstGeom>
          <a:noFill/>
        </p:spPr>
        <p:txBody>
          <a:bodyPr wrap="square" rtlCol="0">
            <a:spAutoFit/>
          </a:bodyPr>
          <a:lstStyle/>
          <a:p>
            <a:pPr algn="r"/>
            <a:r>
              <a:rPr lang="fr-FR" sz="2400" b="1" dirty="0" smtClean="0">
                <a:solidFill>
                  <a:srgbClr val="003399"/>
                </a:solidFill>
              </a:rPr>
              <a:t> </a:t>
            </a:r>
            <a:endParaRPr lang="fr-FR" sz="2400" b="1" dirty="0">
              <a:solidFill>
                <a:srgbClr val="003399"/>
              </a:solidFill>
            </a:endParaRPr>
          </a:p>
        </p:txBody>
      </p:sp>
      <p:sp>
        <p:nvSpPr>
          <p:cNvPr id="19" name="ZoneTexte 18"/>
          <p:cNvSpPr txBox="1"/>
          <p:nvPr/>
        </p:nvSpPr>
        <p:spPr>
          <a:xfrm>
            <a:off x="1143000" y="228600"/>
            <a:ext cx="7710518" cy="830997"/>
          </a:xfrm>
          <a:prstGeom prst="rect">
            <a:avLst/>
          </a:prstGeom>
          <a:noFill/>
        </p:spPr>
        <p:txBody>
          <a:bodyPr wrap="square" rtlCol="0">
            <a:spAutoFit/>
          </a:bodyPr>
          <a:lstStyle/>
          <a:p>
            <a:pPr algn="r"/>
            <a:r>
              <a:rPr lang="fr-FR" sz="2400" b="1" dirty="0" smtClean="0">
                <a:solidFill>
                  <a:srgbClr val="003399"/>
                </a:solidFill>
              </a:rPr>
              <a:t>… Pour y répondre, je peux à priori visualiser la réalisation de mon projet  à travers différents métiers  …    </a:t>
            </a:r>
            <a:endParaRPr lang="fr-FR" sz="2400" b="1" dirty="0">
              <a:solidFill>
                <a:srgbClr val="003399"/>
              </a:solidFill>
            </a:endParaRPr>
          </a:p>
        </p:txBody>
      </p:sp>
      <p:sp>
        <p:nvSpPr>
          <p:cNvPr id="20" name="Espace réservé du numéro de diapositive 19"/>
          <p:cNvSpPr>
            <a:spLocks noGrp="1"/>
          </p:cNvSpPr>
          <p:nvPr>
            <p:ph type="sldNum" sz="quarter" idx="12"/>
          </p:nvPr>
        </p:nvSpPr>
        <p:spPr/>
        <p:txBody>
          <a:bodyPr/>
          <a:lstStyle/>
          <a:p>
            <a:fld id="{B6F15528-21DE-4FAA-801E-634DDDAF4B2B}" type="slidenum">
              <a:rPr lang="en-US" smtClean="0"/>
              <a:pPr/>
              <a:t>7</a:t>
            </a:fld>
            <a:endParaRPr lang="en-US"/>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2368"/>
            <a:ext cx="1530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374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14"/>
          <p:cNvSpPr>
            <a:spLocks noGrp="1"/>
          </p:cNvSpPr>
          <p:nvPr>
            <p:ph sz="half" idx="1"/>
          </p:nvPr>
        </p:nvSpPr>
        <p:spPr>
          <a:xfrm>
            <a:off x="228600" y="1219200"/>
            <a:ext cx="8715436" cy="5500710"/>
          </a:xfrm>
        </p:spPr>
        <p:txBody>
          <a:bodyPr>
            <a:normAutofit/>
          </a:bodyPr>
          <a:lstStyle/>
          <a:p>
            <a:pPr>
              <a:buNone/>
            </a:pPr>
            <a:r>
              <a:rPr lang="fr-FR" sz="1900" b="1" dirty="0" smtClean="0"/>
              <a:t>Principales missions :</a:t>
            </a:r>
            <a:endParaRPr lang="fr-FR" sz="1900" dirty="0" smtClean="0"/>
          </a:p>
          <a:p>
            <a:pPr lvl="0"/>
            <a:r>
              <a:rPr lang="fr-FR" sz="1900" dirty="0" smtClean="0"/>
              <a:t>Conduite des études préliminaires d’évaluation du terrain.</a:t>
            </a:r>
          </a:p>
          <a:p>
            <a:pPr lvl="0"/>
            <a:r>
              <a:rPr lang="fr-FR" sz="1900" dirty="0" smtClean="0"/>
              <a:t>Réalisation des études d’architecture et de génie civil : esquisse, avant projet, projet d’exécution. </a:t>
            </a:r>
          </a:p>
          <a:p>
            <a:pPr lvl="0"/>
            <a:r>
              <a:rPr lang="fr-FR" sz="1900" dirty="0" smtClean="0"/>
              <a:t>Préparation des dossiers et démarchage pour l’obtention du permis de construire et des différentes autorisations pour la construction. </a:t>
            </a:r>
          </a:p>
          <a:p>
            <a:pPr lvl="0"/>
            <a:r>
              <a:rPr lang="fr-FR" sz="1900" dirty="0" smtClean="0"/>
              <a:t>Lancement des appels d’offres et/ou consultation des entreprises de construction. Négociation et choix.</a:t>
            </a:r>
          </a:p>
          <a:p>
            <a:pPr lvl="0"/>
            <a:r>
              <a:rPr lang="fr-FR" sz="1900" dirty="0" smtClean="0"/>
              <a:t>Suivi de la réalisation de la construction et réception de l’ouvrage.</a:t>
            </a:r>
          </a:p>
          <a:p>
            <a:pPr lvl="0"/>
            <a:endParaRPr lang="fr-FR" sz="1900" dirty="0" smtClean="0"/>
          </a:p>
          <a:p>
            <a:pPr lvl="0">
              <a:buNone/>
            </a:pPr>
            <a:r>
              <a:rPr lang="fr-FR" sz="1900" b="1" dirty="0" smtClean="0"/>
              <a:t>Quelques documents et livrables de chaque mission :</a:t>
            </a:r>
          </a:p>
          <a:p>
            <a:pPr lvl="0"/>
            <a:r>
              <a:rPr lang="fr-FR" sz="1900" dirty="0" smtClean="0"/>
              <a:t>Levé topographique, analyse du sol.</a:t>
            </a:r>
          </a:p>
          <a:p>
            <a:pPr lvl="0"/>
            <a:r>
              <a:rPr lang="fr-FR" sz="1900" dirty="0" smtClean="0"/>
              <a:t>Dossier et plans d’architecture.</a:t>
            </a:r>
          </a:p>
          <a:p>
            <a:pPr lvl="0"/>
            <a:r>
              <a:rPr lang="fr-FR" sz="1900" dirty="0" smtClean="0"/>
              <a:t>Dossier et plans de génie civil, cahier des charges pour la construction.</a:t>
            </a:r>
          </a:p>
          <a:p>
            <a:pPr lvl="0"/>
            <a:r>
              <a:rPr lang="fr-FR" sz="1900" dirty="0" smtClean="0"/>
              <a:t>Offres pour la construction.</a:t>
            </a:r>
          </a:p>
          <a:p>
            <a:pPr lvl="0"/>
            <a:r>
              <a:rPr lang="fr-FR" sz="1900" dirty="0" smtClean="0"/>
              <a:t>Permis de construire, autorisation CTC.</a:t>
            </a:r>
          </a:p>
          <a:p>
            <a:pPr lvl="0"/>
            <a:endParaRPr lang="fr-FR" sz="2000" dirty="0" smtClean="0"/>
          </a:p>
          <a:p>
            <a:pPr>
              <a:buNone/>
            </a:pPr>
            <a:endParaRPr lang="fr-FR" sz="2000" dirty="0" smtClean="0"/>
          </a:p>
        </p:txBody>
      </p:sp>
      <p:sp>
        <p:nvSpPr>
          <p:cNvPr id="10" name="Rectangle 9"/>
          <p:cNvSpPr/>
          <p:nvPr/>
        </p:nvSpPr>
        <p:spPr>
          <a:xfrm rot="10800000">
            <a:off x="1142976" y="242866"/>
            <a:ext cx="8001024" cy="685804"/>
          </a:xfrm>
          <a:prstGeom prst="rect">
            <a:avLst/>
          </a:prstGeom>
          <a:gradFill flip="none" rotWithShape="1">
            <a:gsLst>
              <a:gs pos="100000">
                <a:schemeClr val="accent1">
                  <a:lumMod val="40000"/>
                  <a:lumOff val="60000"/>
                </a:schemeClr>
              </a:gs>
              <a:gs pos="50000">
                <a:schemeClr val="bg1"/>
              </a:gs>
              <a:gs pos="100000">
                <a:schemeClr val="accent1">
                  <a:tint val="23500"/>
                  <a:satMod val="16000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rot="10800000">
            <a:off x="1142976" y="-4373"/>
            <a:ext cx="8001024" cy="25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676400" y="228600"/>
            <a:ext cx="7177118" cy="461665"/>
          </a:xfrm>
          <a:prstGeom prst="rect">
            <a:avLst/>
          </a:prstGeom>
          <a:noFill/>
        </p:spPr>
        <p:txBody>
          <a:bodyPr wrap="square" rtlCol="0">
            <a:spAutoFit/>
          </a:bodyPr>
          <a:lstStyle/>
          <a:p>
            <a:pPr algn="r"/>
            <a:r>
              <a:rPr lang="fr-FR" sz="2400" b="1" dirty="0" smtClean="0">
                <a:solidFill>
                  <a:srgbClr val="003399"/>
                </a:solidFill>
              </a:rPr>
              <a:t> </a:t>
            </a:r>
            <a:endParaRPr lang="fr-FR" sz="2400" b="1" dirty="0">
              <a:solidFill>
                <a:srgbClr val="003399"/>
              </a:solidFill>
            </a:endParaRPr>
          </a:p>
        </p:txBody>
      </p:sp>
      <p:sp>
        <p:nvSpPr>
          <p:cNvPr id="18" name="ZoneTexte 17"/>
          <p:cNvSpPr txBox="1"/>
          <p:nvPr/>
        </p:nvSpPr>
        <p:spPr>
          <a:xfrm>
            <a:off x="1676400" y="228600"/>
            <a:ext cx="7177118" cy="461665"/>
          </a:xfrm>
          <a:prstGeom prst="rect">
            <a:avLst/>
          </a:prstGeom>
          <a:noFill/>
        </p:spPr>
        <p:txBody>
          <a:bodyPr wrap="square" rtlCol="0">
            <a:spAutoFit/>
          </a:bodyPr>
          <a:lstStyle/>
          <a:p>
            <a:pPr algn="r"/>
            <a:r>
              <a:rPr lang="fr-FR" sz="2400" b="1" dirty="0" smtClean="0">
                <a:solidFill>
                  <a:srgbClr val="003399"/>
                </a:solidFill>
              </a:rPr>
              <a:t> </a:t>
            </a:r>
            <a:endParaRPr lang="fr-FR" sz="2400" b="1" dirty="0">
              <a:solidFill>
                <a:srgbClr val="003399"/>
              </a:solidFill>
            </a:endParaRPr>
          </a:p>
        </p:txBody>
      </p:sp>
      <p:sp>
        <p:nvSpPr>
          <p:cNvPr id="19" name="ZoneTexte 18"/>
          <p:cNvSpPr txBox="1"/>
          <p:nvPr/>
        </p:nvSpPr>
        <p:spPr>
          <a:xfrm>
            <a:off x="1143000" y="304800"/>
            <a:ext cx="7710518" cy="461665"/>
          </a:xfrm>
          <a:prstGeom prst="rect">
            <a:avLst/>
          </a:prstGeom>
          <a:noFill/>
        </p:spPr>
        <p:txBody>
          <a:bodyPr wrap="square" rtlCol="0">
            <a:spAutoFit/>
          </a:bodyPr>
          <a:lstStyle/>
          <a:p>
            <a:pPr algn="r"/>
            <a:r>
              <a:rPr lang="fr-FR" sz="2400" b="1" dirty="0" smtClean="0">
                <a:solidFill>
                  <a:srgbClr val="003399"/>
                </a:solidFill>
              </a:rPr>
              <a:t>… Avec la maîtrise d’œuvre, je construis mes locaux  …    </a:t>
            </a:r>
            <a:endParaRPr lang="fr-FR" sz="2400" b="1" dirty="0">
              <a:solidFill>
                <a:srgbClr val="003399"/>
              </a:solidFill>
            </a:endParaRPr>
          </a:p>
        </p:txBody>
      </p:sp>
      <p:sp>
        <p:nvSpPr>
          <p:cNvPr id="20" name="Espace réservé du numéro de diapositive 19"/>
          <p:cNvSpPr>
            <a:spLocks noGrp="1"/>
          </p:cNvSpPr>
          <p:nvPr>
            <p:ph type="sldNum" sz="quarter" idx="12"/>
          </p:nvPr>
        </p:nvSpPr>
        <p:spPr/>
        <p:txBody>
          <a:bodyPr/>
          <a:lstStyle/>
          <a:p>
            <a:fld id="{B6F15528-21DE-4FAA-801E-634DDDAF4B2B}" type="slidenum">
              <a:rPr lang="en-US" smtClean="0"/>
              <a:pPr/>
              <a:t>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81"/>
            <a:ext cx="1530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14"/>
          <p:cNvSpPr>
            <a:spLocks noGrp="1"/>
          </p:cNvSpPr>
          <p:nvPr>
            <p:ph sz="half" idx="1"/>
          </p:nvPr>
        </p:nvSpPr>
        <p:spPr>
          <a:xfrm>
            <a:off x="214282" y="1295400"/>
            <a:ext cx="8715436" cy="5348310"/>
          </a:xfrm>
        </p:spPr>
        <p:txBody>
          <a:bodyPr>
            <a:normAutofit fontScale="85000" lnSpcReduction="10000"/>
          </a:bodyPr>
          <a:lstStyle/>
          <a:p>
            <a:pPr>
              <a:buNone/>
            </a:pPr>
            <a:r>
              <a:rPr lang="fr-FR" sz="2000" b="1" dirty="0" smtClean="0"/>
              <a:t>Principales missions :</a:t>
            </a:r>
            <a:endParaRPr lang="fr-FR" sz="2000" dirty="0" smtClean="0"/>
          </a:p>
          <a:p>
            <a:pPr lvl="0"/>
            <a:r>
              <a:rPr lang="fr-FR" sz="2000" dirty="0" smtClean="0"/>
              <a:t>Préparation des dossiers et démarchage pour l’obtention des autorisations d’exploitation de l’unité de production.</a:t>
            </a:r>
          </a:p>
          <a:p>
            <a:pPr lvl="0"/>
            <a:r>
              <a:rPr lang="fr-FR" sz="2000" dirty="0" smtClean="0"/>
              <a:t>Définition des formulations des produits, processus et normes de production et qualité.</a:t>
            </a:r>
          </a:p>
          <a:p>
            <a:pPr lvl="0"/>
            <a:r>
              <a:rPr lang="fr-FR" sz="2000" dirty="0" smtClean="0"/>
              <a:t>Prospection et négociation des dossiers techniques des produits.</a:t>
            </a:r>
          </a:p>
          <a:p>
            <a:pPr lvl="0"/>
            <a:r>
              <a:rPr lang="fr-FR" sz="2000" dirty="0" smtClean="0"/>
              <a:t>Consultation des équipementiers, négociation et choix des technologies.</a:t>
            </a:r>
          </a:p>
          <a:p>
            <a:pPr lvl="0"/>
            <a:r>
              <a:rPr lang="fr-FR" sz="2000" dirty="0" smtClean="0"/>
              <a:t>Consultation, négociation et choix des bureaux d’études pour l’évaluation de l’impact environnemental et les dangers. Suivi de l’étude.</a:t>
            </a:r>
          </a:p>
          <a:p>
            <a:pPr lvl="0"/>
            <a:r>
              <a:rPr lang="fr-FR" sz="2000" dirty="0" smtClean="0"/>
              <a:t>Importation des équipements, suivi de l’installation et des essais, assistance au lancement de la production.  </a:t>
            </a:r>
          </a:p>
          <a:p>
            <a:pPr lvl="0"/>
            <a:r>
              <a:rPr lang="fr-FR" sz="2000" dirty="0" smtClean="0"/>
              <a:t>Consultation, négociation et choix des fournisseurs de matières premières et emballages.</a:t>
            </a:r>
          </a:p>
          <a:p>
            <a:pPr lvl="0">
              <a:buNone/>
            </a:pPr>
            <a:endParaRPr lang="fr-FR" sz="2000" b="1" dirty="0" smtClean="0"/>
          </a:p>
          <a:p>
            <a:pPr>
              <a:buNone/>
            </a:pPr>
            <a:r>
              <a:rPr lang="fr-FR" sz="2000" b="1" dirty="0" smtClean="0"/>
              <a:t>Quelques documents et livrables de chaque mission :</a:t>
            </a:r>
          </a:p>
          <a:p>
            <a:pPr lvl="0"/>
            <a:r>
              <a:rPr lang="fr-FR" sz="2000" dirty="0" smtClean="0"/>
              <a:t>Autorisations d’exploitation.</a:t>
            </a:r>
          </a:p>
          <a:p>
            <a:pPr lvl="0"/>
            <a:r>
              <a:rPr lang="fr-FR" sz="2000" dirty="0" smtClean="0"/>
              <a:t>Dossier technique des produits et processus.</a:t>
            </a:r>
          </a:p>
          <a:p>
            <a:pPr lvl="0"/>
            <a:r>
              <a:rPr lang="fr-FR" sz="2000" dirty="0" smtClean="0"/>
              <a:t>Étude d’impact environnemental, dangers et circulation intérieure.</a:t>
            </a:r>
          </a:p>
          <a:p>
            <a:pPr lvl="0"/>
            <a:r>
              <a:rPr lang="fr-FR" sz="2000" dirty="0" smtClean="0"/>
              <a:t>Offres des équipementiers.</a:t>
            </a:r>
          </a:p>
          <a:p>
            <a:pPr lvl="0"/>
            <a:r>
              <a:rPr lang="fr-FR" sz="2000" dirty="0" smtClean="0"/>
              <a:t>Offres des fournisseurs de matières premières et emballages.</a:t>
            </a:r>
          </a:p>
          <a:p>
            <a:pPr lvl="0">
              <a:buNone/>
            </a:pPr>
            <a:endParaRPr lang="fr-FR" sz="2000" dirty="0" smtClean="0"/>
          </a:p>
          <a:p>
            <a:pPr lvl="0"/>
            <a:endParaRPr lang="fr-FR" sz="2000" dirty="0" smtClean="0"/>
          </a:p>
          <a:p>
            <a:pPr>
              <a:buNone/>
            </a:pPr>
            <a:endParaRPr lang="fr-FR" sz="2000" dirty="0" smtClean="0"/>
          </a:p>
        </p:txBody>
      </p:sp>
      <p:sp>
        <p:nvSpPr>
          <p:cNvPr id="10" name="Rectangle 9"/>
          <p:cNvSpPr/>
          <p:nvPr/>
        </p:nvSpPr>
        <p:spPr>
          <a:xfrm rot="10800000">
            <a:off x="1142976" y="242866"/>
            <a:ext cx="8001024" cy="685804"/>
          </a:xfrm>
          <a:prstGeom prst="rect">
            <a:avLst/>
          </a:prstGeom>
          <a:gradFill flip="none" rotWithShape="1">
            <a:gsLst>
              <a:gs pos="100000">
                <a:schemeClr val="accent1">
                  <a:lumMod val="40000"/>
                  <a:lumOff val="60000"/>
                </a:schemeClr>
              </a:gs>
              <a:gs pos="50000">
                <a:schemeClr val="bg1"/>
              </a:gs>
              <a:gs pos="100000">
                <a:schemeClr val="accent1">
                  <a:tint val="23500"/>
                  <a:satMod val="16000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rot="10800000">
            <a:off x="1142976" y="-4373"/>
            <a:ext cx="8001024" cy="25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42976" y="-9549"/>
            <a:ext cx="8001024" cy="261610"/>
          </a:xfrm>
          <a:prstGeom prst="rect">
            <a:avLst/>
          </a:prstGeom>
          <a:noFill/>
        </p:spPr>
        <p:txBody>
          <a:bodyPr wrap="square" rtlCol="0">
            <a:spAutoFit/>
          </a:bodyPr>
          <a:lstStyle/>
          <a:p>
            <a:r>
              <a:rPr lang="fr-FR" sz="1100" dirty="0" smtClean="0">
                <a:solidFill>
                  <a:schemeClr val="bg1"/>
                </a:solidFill>
              </a:rPr>
              <a:t>                                                                                </a:t>
            </a:r>
            <a:endParaRPr lang="fr-FR" sz="1100" dirty="0">
              <a:solidFill>
                <a:schemeClr val="bg1"/>
              </a:solidFill>
            </a:endParaRPr>
          </a:p>
        </p:txBody>
      </p:sp>
      <p:sp>
        <p:nvSpPr>
          <p:cNvPr id="16" name="ZoneTexte 15"/>
          <p:cNvSpPr txBox="1"/>
          <p:nvPr/>
        </p:nvSpPr>
        <p:spPr>
          <a:xfrm>
            <a:off x="1676400" y="228600"/>
            <a:ext cx="7177118" cy="461665"/>
          </a:xfrm>
          <a:prstGeom prst="rect">
            <a:avLst/>
          </a:prstGeom>
          <a:noFill/>
        </p:spPr>
        <p:txBody>
          <a:bodyPr wrap="square" rtlCol="0">
            <a:spAutoFit/>
          </a:bodyPr>
          <a:lstStyle/>
          <a:p>
            <a:pPr algn="r"/>
            <a:r>
              <a:rPr lang="fr-FR" sz="2400" b="1" dirty="0" smtClean="0">
                <a:solidFill>
                  <a:srgbClr val="003399"/>
                </a:solidFill>
              </a:rPr>
              <a:t> </a:t>
            </a:r>
            <a:endParaRPr lang="fr-FR" sz="2400" b="1" dirty="0">
              <a:solidFill>
                <a:srgbClr val="003399"/>
              </a:solidFill>
            </a:endParaRPr>
          </a:p>
        </p:txBody>
      </p:sp>
      <p:sp>
        <p:nvSpPr>
          <p:cNvPr id="18" name="ZoneTexte 17"/>
          <p:cNvSpPr txBox="1"/>
          <p:nvPr/>
        </p:nvSpPr>
        <p:spPr>
          <a:xfrm>
            <a:off x="1676400" y="228600"/>
            <a:ext cx="7177118" cy="461665"/>
          </a:xfrm>
          <a:prstGeom prst="rect">
            <a:avLst/>
          </a:prstGeom>
          <a:noFill/>
        </p:spPr>
        <p:txBody>
          <a:bodyPr wrap="square" rtlCol="0">
            <a:spAutoFit/>
          </a:bodyPr>
          <a:lstStyle/>
          <a:p>
            <a:pPr algn="r"/>
            <a:r>
              <a:rPr lang="fr-FR" sz="2400" b="1" dirty="0" smtClean="0">
                <a:solidFill>
                  <a:srgbClr val="003399"/>
                </a:solidFill>
              </a:rPr>
              <a:t> </a:t>
            </a:r>
            <a:endParaRPr lang="fr-FR" sz="2400" b="1" dirty="0">
              <a:solidFill>
                <a:srgbClr val="003399"/>
              </a:solidFill>
            </a:endParaRPr>
          </a:p>
        </p:txBody>
      </p:sp>
      <p:sp>
        <p:nvSpPr>
          <p:cNvPr id="19" name="ZoneTexte 18"/>
          <p:cNvSpPr txBox="1"/>
          <p:nvPr/>
        </p:nvSpPr>
        <p:spPr>
          <a:xfrm>
            <a:off x="1143000" y="228600"/>
            <a:ext cx="7710518" cy="830997"/>
          </a:xfrm>
          <a:prstGeom prst="rect">
            <a:avLst/>
          </a:prstGeom>
          <a:noFill/>
        </p:spPr>
        <p:txBody>
          <a:bodyPr wrap="square" rtlCol="0">
            <a:spAutoFit/>
          </a:bodyPr>
          <a:lstStyle/>
          <a:p>
            <a:pPr algn="r"/>
            <a:r>
              <a:rPr lang="fr-FR" sz="2400" b="1" dirty="0" smtClean="0">
                <a:solidFill>
                  <a:srgbClr val="003399"/>
                </a:solidFill>
              </a:rPr>
              <a:t>… A travers la faisabilité technique, j’assure                                 mes choix techniques  …    </a:t>
            </a:r>
            <a:endParaRPr lang="fr-FR" sz="2400" b="1" dirty="0">
              <a:solidFill>
                <a:srgbClr val="003399"/>
              </a:solidFill>
            </a:endParaRPr>
          </a:p>
        </p:txBody>
      </p:sp>
      <p:sp>
        <p:nvSpPr>
          <p:cNvPr id="20" name="Espace réservé du numéro de diapositive 19"/>
          <p:cNvSpPr>
            <a:spLocks noGrp="1"/>
          </p:cNvSpPr>
          <p:nvPr>
            <p:ph type="sldNum" sz="quarter" idx="12"/>
          </p:nvPr>
        </p:nvSpPr>
        <p:spPr/>
        <p:txBody>
          <a:bodyPr/>
          <a:lstStyle/>
          <a:p>
            <a:fld id="{B6F15528-21DE-4FAA-801E-634DDDAF4B2B}" type="slidenum">
              <a:rPr lang="en-US" smtClean="0"/>
              <a:pPr/>
              <a:t>9</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368"/>
            <a:ext cx="1530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2482</TotalTime>
  <Words>1828</Words>
  <Application>Microsoft Office PowerPoint</Application>
  <PresentationFormat>Affichage à l'écran (4:3)</PresentationFormat>
  <Paragraphs>311</Paragraphs>
  <Slides>24</Slides>
  <Notes>9</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Office Theme</vt:lpstr>
      <vt:lpstr>Présentation PowerPoint</vt:lpstr>
      <vt:lpstr>Le premier réseau de sociétés de conseil en développement des Entreprises  en Algérie   Au service :  Des Entreprises , des institutions, des banques ,des programmes d’appui, des espaces intermédiaires, des partenaires étrangers, des consultants…  www.ivpme.com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Business Plan  Pour la création d’un complexe laitier Zone industrielle de Sedrata – Souk Ahras  Strictement confidentiel – Avril 2014  </vt:lpstr>
      <vt:lpstr>Présentation PowerPoint</vt:lpstr>
      <vt:lpstr>Présentation PowerPoint</vt:lpstr>
      <vt:lpstr>Présentation PowerPoint</vt:lpstr>
      <vt:lpstr>Présentation PowerPoint</vt:lpstr>
      <vt:lpstr> Business Plan  Pour la création d’une briqueterie  Wilaya de Tebessa - Oum Ali  Strictement confidentiel – Décembre 2014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NARIMANE</dc:creator>
  <cp:lastModifiedBy>AHRASBUROTEC</cp:lastModifiedBy>
  <cp:revision>176</cp:revision>
  <dcterms:created xsi:type="dcterms:W3CDTF">2006-08-16T00:00:00Z</dcterms:created>
  <dcterms:modified xsi:type="dcterms:W3CDTF">2015-12-13T19:44:27Z</dcterms:modified>
</cp:coreProperties>
</file>