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59" r:id="rId3"/>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397E9-68FC-41CA-9449-865E4B871244}" type="datetimeFigureOut">
              <a:rPr lang="fr-FR" smtClean="0"/>
              <a:t>13/12/2015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79985-D964-4AD1-BCEB-4FBC6969903E}" type="slidenum">
              <a:rPr lang="fr-FR" smtClean="0"/>
              <a:t>‹N°›</a:t>
            </a:fld>
            <a:endParaRPr lang="fr-FR"/>
          </a:p>
        </p:txBody>
      </p:sp>
    </p:spTree>
    <p:extLst>
      <p:ext uri="{BB962C8B-B14F-4D97-AF65-F5344CB8AC3E}">
        <p14:creationId xmlns:p14="http://schemas.microsoft.com/office/powerpoint/2010/main" val="201021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E79985-D964-4AD1-BCEB-4FBC6969903E}" type="slidenum">
              <a:rPr lang="fr-FR" smtClean="0"/>
              <a:t>4</a:t>
            </a:fld>
            <a:endParaRPr lang="fr-FR"/>
          </a:p>
        </p:txBody>
      </p:sp>
    </p:spTree>
    <p:extLst>
      <p:ext uri="{BB962C8B-B14F-4D97-AF65-F5344CB8AC3E}">
        <p14:creationId xmlns:p14="http://schemas.microsoft.com/office/powerpoint/2010/main" val="156787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09C3D9FF-3026-4548-A04A-B7739743B5A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C3D9FF-3026-4548-A04A-B7739743B5A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C3D9FF-3026-4548-A04A-B7739743B5A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B65AD13-99B8-440F-8157-04215DC76A15}" type="datetimeFigureOut">
              <a:rPr lang="fr-FR" smtClean="0"/>
              <a:pPr/>
              <a:t>13/12/2015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9C3D9FF-3026-4548-A04A-B7739743B5A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65AD13-99B8-440F-8157-04215DC76A15}" type="datetimeFigureOut">
              <a:rPr lang="fr-FR" smtClean="0"/>
              <a:pPr/>
              <a:t>13/12/2015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C3D9FF-3026-4548-A04A-B7739743B5A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51520" y="1196752"/>
            <a:ext cx="8640960" cy="954107"/>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fr-FR" sz="2800" b="1" dirty="0" smtClean="0">
                <a:solidFill>
                  <a:srgbClr val="00B050"/>
                </a:solidFill>
                <a:latin typeface="Arial" pitchFamily="34" charset="0"/>
                <a:cs typeface="Arial" pitchFamily="34" charset="0"/>
              </a:rPr>
              <a:t>Séminaire sur l'Entreprise et l'investissement:</a:t>
            </a:r>
            <a:br>
              <a:rPr lang="fr-FR" sz="2800" b="1" dirty="0" smtClean="0">
                <a:solidFill>
                  <a:srgbClr val="00B050"/>
                </a:solidFill>
                <a:latin typeface="Arial" pitchFamily="34" charset="0"/>
                <a:cs typeface="Arial" pitchFamily="34" charset="0"/>
              </a:rPr>
            </a:br>
            <a:r>
              <a:rPr lang="fr-FR" sz="2800" b="1" dirty="0" smtClean="0">
                <a:solidFill>
                  <a:srgbClr val="00B050"/>
                </a:solidFill>
                <a:latin typeface="Arial" pitchFamily="34" charset="0"/>
                <a:cs typeface="Arial" pitchFamily="34" charset="0"/>
              </a:rPr>
              <a:t>Vision et Opportunités</a:t>
            </a:r>
            <a:endParaRPr lang="fr-FR" sz="2800" b="1" dirty="0">
              <a:solidFill>
                <a:srgbClr val="00B050"/>
              </a:solidFill>
              <a:latin typeface="Arial" pitchFamily="34" charset="0"/>
              <a:cs typeface="Arial" pitchFamily="34" charset="0"/>
            </a:endParaRPr>
          </a:p>
        </p:txBody>
      </p: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2780928"/>
            <a:ext cx="8640960" cy="1754326"/>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3600" b="1" dirty="0" smtClean="0">
                <a:solidFill>
                  <a:schemeClr val="accent3">
                    <a:lumMod val="50000"/>
                  </a:schemeClr>
                </a:solidFill>
                <a:latin typeface="Andalus" pitchFamily="18" charset="-78"/>
                <a:cs typeface="Andalus" pitchFamily="18" charset="-78"/>
              </a:rPr>
              <a:t>Politiques liant les Zones Industrielles avec environnements scientifiques, culturels et sociaux</a:t>
            </a:r>
            <a:endParaRPr lang="fr-FR" sz="3600" b="1" dirty="0">
              <a:solidFill>
                <a:schemeClr val="accent3">
                  <a:lumMod val="50000"/>
                </a:schemeClr>
              </a:solidFill>
            </a:endParaRPr>
          </a:p>
        </p:txBody>
      </p:sp>
      <p:sp>
        <p:nvSpPr>
          <p:cNvPr id="15" name="ZoneTexte 14"/>
          <p:cNvSpPr txBox="1"/>
          <p:nvPr/>
        </p:nvSpPr>
        <p:spPr>
          <a:xfrm>
            <a:off x="323528" y="5013176"/>
            <a:ext cx="8640960" cy="461665"/>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400" b="1" dirty="0" smtClean="0">
                <a:solidFill>
                  <a:schemeClr val="accent4">
                    <a:lumMod val="50000"/>
                  </a:schemeClr>
                </a:solidFill>
                <a:latin typeface="Andalus" pitchFamily="18" charset="-78"/>
                <a:cs typeface="Andalus" pitchFamily="18" charset="-78"/>
              </a:rPr>
              <a:t>Souk Ahras – Algérie.  9 décembre 2015</a:t>
            </a:r>
            <a:endParaRPr lang="fr-FR" sz="24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Zone Economique Spéciale de Brazzaville - Congo</a:t>
            </a:r>
            <a:endParaRPr lang="fr-FR" sz="2800" b="1" dirty="0">
              <a:solidFill>
                <a:schemeClr val="accent3">
                  <a:lumMod val="50000"/>
                </a:schemeClr>
              </a:solidFill>
            </a:endParaRPr>
          </a:p>
        </p:txBody>
      </p:sp>
      <p:pic>
        <p:nvPicPr>
          <p:cNvPr id="21506" name="Picture 2" descr="Vue partielle de la maquette de la zone industrielle de Brazzaville"/>
          <p:cNvPicPr>
            <a:picLocks noChangeAspect="1" noChangeArrowheads="1"/>
          </p:cNvPicPr>
          <p:nvPr/>
        </p:nvPicPr>
        <p:blipFill>
          <a:blip r:embed="rId2" cstate="print"/>
          <a:srcRect/>
          <a:stretch>
            <a:fillRect/>
          </a:stretch>
        </p:blipFill>
        <p:spPr bwMode="auto">
          <a:xfrm>
            <a:off x="323528" y="2204864"/>
            <a:ext cx="3598207" cy="3312368"/>
          </a:xfrm>
          <a:prstGeom prst="rect">
            <a:avLst/>
          </a:prstGeom>
          <a:noFill/>
        </p:spPr>
      </p:pic>
      <p:pic>
        <p:nvPicPr>
          <p:cNvPr id="21507" name="Picture 3"/>
          <p:cNvPicPr>
            <a:picLocks noChangeAspect="1" noChangeArrowheads="1"/>
          </p:cNvPicPr>
          <p:nvPr/>
        </p:nvPicPr>
        <p:blipFill>
          <a:blip r:embed="rId3" cstate="print"/>
          <a:srcRect/>
          <a:stretch>
            <a:fillRect/>
          </a:stretch>
        </p:blipFill>
        <p:spPr bwMode="auto">
          <a:xfrm>
            <a:off x="4211960" y="2204864"/>
            <a:ext cx="4716015" cy="331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2276872"/>
            <a:ext cx="8640960" cy="3293209"/>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600" b="1" dirty="0" smtClean="0">
                <a:solidFill>
                  <a:schemeClr val="accent1">
                    <a:lumMod val="50000"/>
                  </a:schemeClr>
                </a:solidFill>
                <a:latin typeface="Arial" pitchFamily="34" charset="0"/>
                <a:cs typeface="Arial" pitchFamily="34" charset="0"/>
              </a:rPr>
              <a:t>Une bonne infrastructure (transport, énergie, télécom …)</a:t>
            </a:r>
          </a:p>
          <a:p>
            <a:pPr marL="179388" lvl="0">
              <a:buFontTx/>
              <a:buChar char="-"/>
            </a:pPr>
            <a:r>
              <a:rPr lang="fr-FR" sz="2600" b="1" dirty="0" smtClean="0">
                <a:solidFill>
                  <a:schemeClr val="accent1">
                    <a:lumMod val="50000"/>
                  </a:schemeClr>
                </a:solidFill>
                <a:latin typeface="Arial" pitchFamily="34" charset="0"/>
                <a:cs typeface="Arial" pitchFamily="34" charset="0"/>
              </a:rPr>
              <a:t>Une adéquation entre les richesses de la région et la production des entreprises installées</a:t>
            </a:r>
          </a:p>
          <a:p>
            <a:pPr marL="179388" lvl="0">
              <a:buFontTx/>
              <a:buChar char="-"/>
            </a:pPr>
            <a:r>
              <a:rPr lang="fr-FR" sz="2600" b="1" dirty="0" smtClean="0">
                <a:solidFill>
                  <a:schemeClr val="accent1">
                    <a:lumMod val="50000"/>
                  </a:schemeClr>
                </a:solidFill>
                <a:latin typeface="Arial" pitchFamily="34" charset="0"/>
                <a:cs typeface="Arial" pitchFamily="34" charset="0"/>
              </a:rPr>
              <a:t>L’existence d’une chaine de valeur,</a:t>
            </a:r>
          </a:p>
          <a:p>
            <a:pPr marL="179388" lvl="0">
              <a:buFontTx/>
              <a:buChar char="-"/>
            </a:pPr>
            <a:r>
              <a:rPr lang="fr-FR" sz="2600" b="1" dirty="0" smtClean="0">
                <a:solidFill>
                  <a:schemeClr val="accent1">
                    <a:lumMod val="50000"/>
                  </a:schemeClr>
                </a:solidFill>
                <a:latin typeface="Arial" pitchFamily="34" charset="0"/>
                <a:cs typeface="Arial" pitchFamily="34" charset="0"/>
              </a:rPr>
              <a:t>Un respect de l’environnement,</a:t>
            </a:r>
          </a:p>
          <a:p>
            <a:pPr marL="179388" lvl="0">
              <a:buFontTx/>
              <a:buChar char="-"/>
            </a:pPr>
            <a:r>
              <a:rPr lang="fr-FR" sz="2600" b="1" dirty="0" smtClean="0">
                <a:solidFill>
                  <a:schemeClr val="accent1">
                    <a:lumMod val="50000"/>
                  </a:schemeClr>
                </a:solidFill>
                <a:latin typeface="Arial" pitchFamily="34" charset="0"/>
                <a:cs typeface="Arial" pitchFamily="34" charset="0"/>
              </a:rPr>
              <a:t>Une main d’œuvre qualifiée,</a:t>
            </a:r>
          </a:p>
          <a:p>
            <a:pPr marL="179388" lvl="0">
              <a:buFontTx/>
              <a:buChar char="-"/>
            </a:pPr>
            <a:endParaRPr lang="fr-FR" sz="2600" b="1" dirty="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Facteurs de réussite des zones économiques</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2276872"/>
            <a:ext cx="8640960" cy="2893100"/>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600" b="1" dirty="0" smtClean="0">
                <a:solidFill>
                  <a:schemeClr val="accent1">
                    <a:lumMod val="50000"/>
                  </a:schemeClr>
                </a:solidFill>
                <a:latin typeface="Arial" pitchFamily="34" charset="0"/>
                <a:cs typeface="Arial" pitchFamily="34" charset="0"/>
              </a:rPr>
              <a:t>Une législation économique et commerciale répondant aux besoins des investisseurs,</a:t>
            </a:r>
          </a:p>
          <a:p>
            <a:pPr marL="179388" lvl="0">
              <a:buFontTx/>
              <a:buChar char="-"/>
            </a:pPr>
            <a:r>
              <a:rPr lang="fr-FR" sz="2600" b="1" dirty="0" smtClean="0">
                <a:solidFill>
                  <a:schemeClr val="accent1">
                    <a:lumMod val="50000"/>
                  </a:schemeClr>
                </a:solidFill>
                <a:latin typeface="Arial" pitchFamily="34" charset="0"/>
                <a:cs typeface="Arial" pitchFamily="34" charset="0"/>
              </a:rPr>
              <a:t>Des incitations fiscales et financières,</a:t>
            </a:r>
          </a:p>
          <a:p>
            <a:pPr marL="179388" lvl="0">
              <a:buFontTx/>
              <a:buChar char="-"/>
            </a:pPr>
            <a:r>
              <a:rPr lang="fr-FR" sz="2600" b="1" dirty="0" smtClean="0">
                <a:solidFill>
                  <a:schemeClr val="accent1">
                    <a:lumMod val="50000"/>
                  </a:schemeClr>
                </a:solidFill>
                <a:latin typeface="Arial" pitchFamily="34" charset="0"/>
                <a:cs typeface="Arial" pitchFamily="34" charset="0"/>
              </a:rPr>
              <a:t>Un environnement favorable de recherche et développement,</a:t>
            </a:r>
          </a:p>
          <a:p>
            <a:pPr marL="179388" lvl="0">
              <a:buFontTx/>
              <a:buChar char="-"/>
            </a:pPr>
            <a:r>
              <a:rPr lang="fr-FR" sz="2600" b="1" dirty="0" smtClean="0">
                <a:solidFill>
                  <a:schemeClr val="accent1">
                    <a:lumMod val="50000"/>
                  </a:schemeClr>
                </a:solidFill>
                <a:latin typeface="Arial" pitchFamily="34" charset="0"/>
                <a:cs typeface="Arial" pitchFamily="34" charset="0"/>
              </a:rPr>
              <a:t>Un ancrage dans le milieu socioculturel</a:t>
            </a:r>
          </a:p>
          <a:p>
            <a:pPr marL="179388" lvl="0">
              <a:buFontTx/>
              <a:buChar char="-"/>
            </a:pPr>
            <a:endParaRPr lang="fr-FR" sz="2600" b="1" dirty="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Facteurs de réussite des zones économiques</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1628800"/>
            <a:ext cx="8640960" cy="4154984"/>
          </a:xfrm>
          <a:prstGeom prst="rect">
            <a:avLst/>
          </a:prstGeom>
          <a:solidFill>
            <a:schemeClr val="accent2">
              <a:lumMod val="20000"/>
              <a:lumOff val="80000"/>
            </a:schemeClr>
          </a:solidFill>
          <a:ln>
            <a:solidFill>
              <a:schemeClr val="accent1"/>
            </a:solidFill>
          </a:ln>
        </p:spPr>
        <p:txBody>
          <a:bodyPr wrap="square" rtlCol="0">
            <a:spAutoFit/>
          </a:bodyPr>
          <a:lstStyle/>
          <a:p>
            <a:pPr marL="179388" lvl="0"/>
            <a:r>
              <a:rPr lang="fr-FR" sz="2400" b="1" dirty="0" smtClean="0">
                <a:solidFill>
                  <a:schemeClr val="accent1">
                    <a:lumMod val="50000"/>
                  </a:schemeClr>
                </a:solidFill>
                <a:latin typeface="Arial" pitchFamily="34" charset="0"/>
                <a:cs typeface="Arial" pitchFamily="34" charset="0"/>
              </a:rPr>
              <a:t>Une activité économique réussite géographiquement et développée est celle qui fait (la combinaison, sur un espace géographique donné, d'entreprises, de centres de formation et d'unités de recherche publiques ou privées, engagées dans une démarche partenariale destinée à dégager des synergies autour de projets communs au caractère innovant. Ce partenariat s'organisera autour d'un marché et d'un domaine technologique et scientifique qui lui est attaché et devra rechercher la masse critique pour atteindre une compétitivité mais aussi une visibilité internationale)</a:t>
            </a:r>
            <a:endParaRPr lang="fr-FR" sz="2400" b="1" dirty="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980728"/>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Facteurs de réussite des zones économiques</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323528" y="2348880"/>
            <a:ext cx="8640960" cy="1754326"/>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3600" b="1" dirty="0" smtClean="0">
                <a:solidFill>
                  <a:schemeClr val="accent3">
                    <a:lumMod val="50000"/>
                  </a:schemeClr>
                </a:solidFill>
                <a:latin typeface="Andalus" pitchFamily="18" charset="-78"/>
                <a:cs typeface="Andalus" pitchFamily="18" charset="-78"/>
              </a:rPr>
              <a:t>Politiques liant les Zones Industrielles avec environnements scientifiques, culturels et sociaux</a:t>
            </a:r>
            <a:endParaRPr lang="fr-FR" sz="36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2204864"/>
            <a:ext cx="8640960" cy="3046988"/>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400" b="1" dirty="0" smtClean="0">
                <a:solidFill>
                  <a:schemeClr val="accent1">
                    <a:lumMod val="50000"/>
                  </a:schemeClr>
                </a:solidFill>
                <a:latin typeface="Arial" pitchFamily="34" charset="0"/>
                <a:cs typeface="Arial" pitchFamily="34" charset="0"/>
              </a:rPr>
              <a:t>Liens avec les établissements d’enseignement (écoles d’ingénieurs, universités, centres de formation professionnelle…)</a:t>
            </a:r>
          </a:p>
          <a:p>
            <a:pPr marL="179388" lvl="0">
              <a:buFontTx/>
              <a:buChar char="-"/>
            </a:pPr>
            <a:r>
              <a:rPr lang="fr-FR" sz="2400" b="1" dirty="0" smtClean="0">
                <a:solidFill>
                  <a:schemeClr val="accent1">
                    <a:lumMod val="50000"/>
                  </a:schemeClr>
                </a:solidFill>
                <a:latin typeface="Arial" pitchFamily="34" charset="0"/>
                <a:cs typeface="Arial" pitchFamily="34" charset="0"/>
              </a:rPr>
              <a:t> Liens avec les laboratoires de recherche</a:t>
            </a:r>
          </a:p>
          <a:p>
            <a:pPr marL="179388" lvl="0">
              <a:buFontTx/>
              <a:buChar char="-"/>
            </a:pPr>
            <a:r>
              <a:rPr lang="fr-FR" sz="2400" b="1" dirty="0" smtClean="0">
                <a:solidFill>
                  <a:schemeClr val="accent1">
                    <a:lumMod val="50000"/>
                  </a:schemeClr>
                </a:solidFill>
                <a:latin typeface="Arial" pitchFamily="34" charset="0"/>
                <a:cs typeface="Arial" pitchFamily="34" charset="0"/>
              </a:rPr>
              <a:t> Liens avec les centres techniques spécialisés</a:t>
            </a:r>
          </a:p>
          <a:p>
            <a:pPr marL="179388" lvl="0">
              <a:buFontTx/>
              <a:buChar char="-"/>
            </a:pPr>
            <a:r>
              <a:rPr lang="fr-FR" sz="2400" b="1" dirty="0" smtClean="0">
                <a:solidFill>
                  <a:schemeClr val="accent1">
                    <a:lumMod val="50000"/>
                  </a:schemeClr>
                </a:solidFill>
                <a:latin typeface="Arial" pitchFamily="34" charset="0"/>
                <a:cs typeface="Arial" pitchFamily="34" charset="0"/>
              </a:rPr>
              <a:t> Réseautage au niveau national et international avec les intervenants dans la recherche, l’innovation et le développement</a:t>
            </a:r>
            <a:endParaRPr lang="fr-FR" sz="2400" b="1" dirty="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980728"/>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Liens avec l’environnement scientifique</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1772816"/>
            <a:ext cx="8640960" cy="3785652"/>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400" b="1" dirty="0" smtClean="0">
                <a:solidFill>
                  <a:schemeClr val="accent1">
                    <a:lumMod val="50000"/>
                  </a:schemeClr>
                </a:solidFill>
                <a:latin typeface="Arial" pitchFamily="34" charset="0"/>
                <a:cs typeface="Arial" pitchFamily="34" charset="0"/>
              </a:rPr>
              <a:t>L’activité économiques des entreprises installées dans les zones industrielles doit être en respect avec la culture de la région voir même un facteur de développement culturel.</a:t>
            </a:r>
          </a:p>
          <a:p>
            <a:pPr marL="179388" lvl="0">
              <a:buFontTx/>
              <a:buChar char="-"/>
            </a:pPr>
            <a:r>
              <a:rPr lang="fr-FR" sz="2400" b="1" dirty="0" smtClean="0">
                <a:solidFill>
                  <a:schemeClr val="accent1">
                    <a:lumMod val="50000"/>
                  </a:schemeClr>
                </a:solidFill>
                <a:latin typeface="Arial" pitchFamily="34" charset="0"/>
                <a:cs typeface="Arial" pitchFamily="34" charset="0"/>
              </a:rPr>
              <a:t> Des entreprises peuvent opérer dans la production culturelle,</a:t>
            </a:r>
          </a:p>
          <a:p>
            <a:pPr marL="179388" lvl="0">
              <a:buFontTx/>
              <a:buChar char="-"/>
            </a:pPr>
            <a:r>
              <a:rPr lang="fr-FR" sz="2400" b="1" dirty="0" smtClean="0">
                <a:solidFill>
                  <a:schemeClr val="accent1">
                    <a:lumMod val="50000"/>
                  </a:schemeClr>
                </a:solidFill>
                <a:latin typeface="Arial" pitchFamily="34" charset="0"/>
                <a:cs typeface="Arial" pitchFamily="34" charset="0"/>
              </a:rPr>
              <a:t>D’autres peuvent soutenir, organiser ou subventionner des activités culturelles,</a:t>
            </a:r>
          </a:p>
          <a:p>
            <a:pPr marL="179388" lvl="0">
              <a:buFontTx/>
              <a:buChar char="-"/>
            </a:pPr>
            <a:r>
              <a:rPr lang="fr-FR" sz="2400" b="1" dirty="0" smtClean="0">
                <a:solidFill>
                  <a:schemeClr val="accent1">
                    <a:lumMod val="50000"/>
                  </a:schemeClr>
                </a:solidFill>
                <a:latin typeface="Arial" pitchFamily="34" charset="0"/>
                <a:cs typeface="Arial" pitchFamily="34" charset="0"/>
              </a:rPr>
              <a:t> Des entreprises peuvent financer même des programmes de conservation de patrimoine culturel</a:t>
            </a:r>
            <a:endParaRPr lang="fr-FR" sz="2400" b="1" dirty="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980728"/>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Liens avec l’environnement culturel</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1844824"/>
            <a:ext cx="8640960" cy="3785652"/>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400" b="1" dirty="0" smtClean="0">
                <a:solidFill>
                  <a:schemeClr val="accent1">
                    <a:lumMod val="50000"/>
                  </a:schemeClr>
                </a:solidFill>
                <a:latin typeface="Arial" pitchFamily="34" charset="0"/>
                <a:cs typeface="Arial" pitchFamily="34" charset="0"/>
              </a:rPr>
              <a:t>Les entreprises implantées dans les zones industrielles doivent adhérer au pacte: Responsabilité Sociale de l’Entreprise (RSE)</a:t>
            </a:r>
          </a:p>
          <a:p>
            <a:pPr marL="179388" lvl="0">
              <a:buFontTx/>
              <a:buChar char="-"/>
            </a:pPr>
            <a:endParaRPr lang="fr-FR" sz="2400" b="1" dirty="0" smtClean="0">
              <a:solidFill>
                <a:schemeClr val="accent1">
                  <a:lumMod val="50000"/>
                </a:schemeClr>
              </a:solidFill>
              <a:latin typeface="Arial" pitchFamily="34" charset="0"/>
              <a:cs typeface="Arial" pitchFamily="34" charset="0"/>
            </a:endParaRPr>
          </a:p>
          <a:p>
            <a:pPr marL="179388" lvl="0">
              <a:buFontTx/>
              <a:buChar char="-"/>
            </a:pPr>
            <a:r>
              <a:rPr lang="fr-FR" sz="2400" b="1" dirty="0" smtClean="0">
                <a:solidFill>
                  <a:schemeClr val="accent1">
                    <a:lumMod val="50000"/>
                  </a:schemeClr>
                </a:solidFill>
                <a:latin typeface="Arial" pitchFamily="34" charset="0"/>
                <a:cs typeface="Arial" pitchFamily="34" charset="0"/>
              </a:rPr>
              <a:t> La responsabilité de l’entreprise dans le développement économique et social dans la zone industrielle et aux environs par le développement économique, l’amélioration de l’infrastructure économique et sociale et l’amélioration du niveau de vie de la population.</a:t>
            </a:r>
            <a:endParaRPr lang="fr-FR" sz="2400" b="1" dirty="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980728"/>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Liens avec l’environnement social</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2204864"/>
            <a:ext cx="8640960" cy="3416320"/>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400" b="1" dirty="0" smtClean="0">
                <a:solidFill>
                  <a:schemeClr val="accent1">
                    <a:lumMod val="50000"/>
                  </a:schemeClr>
                </a:solidFill>
                <a:latin typeface="Arial" pitchFamily="34" charset="0"/>
                <a:cs typeface="Arial" pitchFamily="34" charset="0"/>
              </a:rPr>
              <a:t>Le développement de l’infrastructure sociale (éducation, santé, réduction de la pauvreté…)</a:t>
            </a:r>
          </a:p>
          <a:p>
            <a:pPr marL="179388" lvl="0">
              <a:buFontTx/>
              <a:buChar char="-"/>
            </a:pPr>
            <a:r>
              <a:rPr lang="fr-FR" sz="2400" b="1" dirty="0" smtClean="0">
                <a:solidFill>
                  <a:schemeClr val="accent1">
                    <a:lumMod val="50000"/>
                  </a:schemeClr>
                </a:solidFill>
                <a:latin typeface="Arial" pitchFamily="34" charset="0"/>
                <a:cs typeface="Arial" pitchFamily="34" charset="0"/>
              </a:rPr>
              <a:t> Le développement de l’infrastructure économique ( transport, routes, communication, énergie…)</a:t>
            </a:r>
          </a:p>
          <a:p>
            <a:pPr marL="179388" lvl="0">
              <a:buFontTx/>
              <a:buChar char="-"/>
            </a:pPr>
            <a:r>
              <a:rPr lang="fr-FR" sz="2400" b="1" dirty="0" smtClean="0">
                <a:solidFill>
                  <a:schemeClr val="accent1">
                    <a:lumMod val="50000"/>
                  </a:schemeClr>
                </a:solidFill>
                <a:latin typeface="Arial" pitchFamily="34" charset="0"/>
                <a:cs typeface="Arial" pitchFamily="34" charset="0"/>
              </a:rPr>
              <a:t> La mise en place des programmes de soutien aux cartiers environnants, à la population démunie …</a:t>
            </a:r>
          </a:p>
          <a:p>
            <a:pPr marL="179388" lvl="0">
              <a:buFontTx/>
              <a:buChar char="-"/>
            </a:pPr>
            <a:r>
              <a:rPr lang="fr-FR" sz="2400" b="1" dirty="0" smtClean="0">
                <a:solidFill>
                  <a:schemeClr val="accent1">
                    <a:lumMod val="50000"/>
                  </a:schemeClr>
                </a:solidFill>
                <a:latin typeface="Arial" pitchFamily="34" charset="0"/>
                <a:cs typeface="Arial" pitchFamily="34" charset="0"/>
              </a:rPr>
              <a:t> La mise en place des programmes de protection de l’environnement …</a:t>
            </a:r>
          </a:p>
          <a:p>
            <a:pPr marL="179388" lvl="0">
              <a:buFontTx/>
              <a:buChar char="-"/>
            </a:pPr>
            <a:endParaRPr lang="fr-FR" sz="2400" b="1" dirty="0" smtClean="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980728"/>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Liens avec l’environnement social</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2204864"/>
            <a:ext cx="8640960" cy="2677656"/>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400" b="1" dirty="0" smtClean="0">
                <a:solidFill>
                  <a:schemeClr val="accent1">
                    <a:lumMod val="50000"/>
                  </a:schemeClr>
                </a:solidFill>
                <a:latin typeface="Arial" pitchFamily="34" charset="0"/>
                <a:cs typeface="Arial" pitchFamily="34" charset="0"/>
              </a:rPr>
              <a:t>Respect de la réglementation et des normes environnementales</a:t>
            </a:r>
          </a:p>
          <a:p>
            <a:pPr marL="179388" lvl="0">
              <a:buFontTx/>
              <a:buChar char="-"/>
            </a:pPr>
            <a:r>
              <a:rPr lang="fr-FR" sz="2400" b="1" dirty="0" smtClean="0">
                <a:solidFill>
                  <a:schemeClr val="accent1">
                    <a:lumMod val="50000"/>
                  </a:schemeClr>
                </a:solidFill>
                <a:latin typeface="Arial" pitchFamily="34" charset="0"/>
                <a:cs typeface="Arial" pitchFamily="34" charset="0"/>
              </a:rPr>
              <a:t> Respect du plan d’urbanisation,</a:t>
            </a:r>
          </a:p>
          <a:p>
            <a:pPr marL="179388" lvl="0">
              <a:buFontTx/>
              <a:buChar char="-"/>
            </a:pPr>
            <a:r>
              <a:rPr lang="fr-FR" sz="2400" b="1" dirty="0" smtClean="0">
                <a:solidFill>
                  <a:schemeClr val="accent1">
                    <a:lumMod val="50000"/>
                  </a:schemeClr>
                </a:solidFill>
                <a:latin typeface="Arial" pitchFamily="34" charset="0"/>
                <a:cs typeface="Arial" pitchFamily="34" charset="0"/>
              </a:rPr>
              <a:t>Protection des espaces verts et des réserves naturels,</a:t>
            </a:r>
          </a:p>
          <a:p>
            <a:pPr marL="179388" lvl="0">
              <a:buFontTx/>
              <a:buChar char="-"/>
            </a:pPr>
            <a:r>
              <a:rPr lang="fr-FR" sz="2400" b="1" dirty="0" smtClean="0">
                <a:solidFill>
                  <a:schemeClr val="accent1">
                    <a:lumMod val="50000"/>
                  </a:schemeClr>
                </a:solidFill>
                <a:latin typeface="Arial" pitchFamily="34" charset="0"/>
                <a:cs typeface="Arial" pitchFamily="34" charset="0"/>
              </a:rPr>
              <a:t>Réduction de la pollution,</a:t>
            </a:r>
          </a:p>
          <a:p>
            <a:pPr marL="179388" lvl="0">
              <a:buFontTx/>
              <a:buChar char="-"/>
            </a:pPr>
            <a:r>
              <a:rPr lang="fr-FR" sz="2400" b="1" dirty="0" smtClean="0">
                <a:solidFill>
                  <a:schemeClr val="accent1">
                    <a:lumMod val="50000"/>
                  </a:schemeClr>
                </a:solidFill>
                <a:latin typeface="Arial" pitchFamily="34" charset="0"/>
                <a:cs typeface="Arial" pitchFamily="34" charset="0"/>
              </a:rPr>
              <a:t>Protection de la nappe phréatique et de l’eau. </a:t>
            </a:r>
          </a:p>
          <a:p>
            <a:pPr marL="179388" lvl="0">
              <a:buFontTx/>
              <a:buChar char="-"/>
            </a:pPr>
            <a:endParaRPr lang="fr-FR" sz="2400" b="1" dirty="0" smtClean="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980728"/>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Protection de l’environnement</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51520" y="2996952"/>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fr-FR" sz="2800" b="1" dirty="0" smtClean="0">
                <a:solidFill>
                  <a:schemeClr val="accent3">
                    <a:lumMod val="50000"/>
                  </a:schemeClr>
                </a:solidFill>
                <a:latin typeface="Arial" pitchFamily="34" charset="0"/>
                <a:cs typeface="Arial" pitchFamily="34" charset="0"/>
              </a:rPr>
              <a:t>Exemples des zones économiques</a:t>
            </a:r>
            <a:endParaRPr lang="fr-FR" sz="2800" b="1" dirty="0">
              <a:solidFill>
                <a:schemeClr val="accent3">
                  <a:lumMod val="50000"/>
                </a:schemeClr>
              </a:solidFill>
              <a:latin typeface="Arial" pitchFamily="34" charset="0"/>
              <a:cs typeface="Arial" pitchFamily="34" charset="0"/>
            </a:endParaRPr>
          </a:p>
        </p:txBody>
      </p: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67544" y="1196752"/>
            <a:ext cx="7992888" cy="4154984"/>
          </a:xfrm>
          <a:prstGeom prst="rect">
            <a:avLst/>
          </a:prstGeom>
          <a:solidFill>
            <a:schemeClr val="accent2">
              <a:lumMod val="20000"/>
              <a:lumOff val="80000"/>
            </a:schemeClr>
          </a:solidFill>
          <a:ln>
            <a:solidFill>
              <a:schemeClr val="accent1"/>
            </a:solidFill>
          </a:ln>
        </p:spPr>
        <p:txBody>
          <a:bodyPr wrap="square" rtlCol="0">
            <a:spAutoFit/>
          </a:bodyPr>
          <a:lstStyle/>
          <a:p>
            <a:pPr algn="ctr" rtl="1"/>
            <a:endParaRPr lang="fr-FR" sz="2800" b="1" dirty="0" smtClean="0">
              <a:solidFill>
                <a:schemeClr val="accent1">
                  <a:lumMod val="50000"/>
                </a:schemeClr>
              </a:solidFill>
              <a:latin typeface="Arial" pitchFamily="34" charset="0"/>
              <a:cs typeface="Arial" pitchFamily="34" charset="0"/>
            </a:endParaRPr>
          </a:p>
          <a:p>
            <a:pPr algn="ctr" rtl="1"/>
            <a:r>
              <a:rPr lang="ar-TN" sz="3600" b="1" dirty="0" smtClean="0">
                <a:solidFill>
                  <a:schemeClr val="accent1">
                    <a:lumMod val="50000"/>
                  </a:schemeClr>
                </a:solidFill>
                <a:latin typeface="Arial" pitchFamily="34" charset="0"/>
                <a:cs typeface="Arial" pitchFamily="34" charset="0"/>
              </a:rPr>
              <a:t>منير بن قيراط</a:t>
            </a:r>
          </a:p>
          <a:p>
            <a:pPr algn="ctr" rtl="1"/>
            <a:r>
              <a:rPr lang="fr-FR" sz="2400" b="1" dirty="0" smtClean="0">
                <a:solidFill>
                  <a:schemeClr val="accent1">
                    <a:lumMod val="50000"/>
                  </a:schemeClr>
                </a:solidFill>
                <a:latin typeface="Arial" pitchFamily="34" charset="0"/>
                <a:cs typeface="Arial" pitchFamily="34" charset="0"/>
              </a:rPr>
              <a:t>Mounir BEN GUIRAT</a:t>
            </a:r>
          </a:p>
          <a:p>
            <a:pPr algn="ctr" rtl="1"/>
            <a:endParaRPr lang="fr-FR" sz="2800" b="1" dirty="0" smtClean="0">
              <a:solidFill>
                <a:schemeClr val="accent1">
                  <a:lumMod val="50000"/>
                </a:schemeClr>
              </a:solidFill>
              <a:latin typeface="Arial" pitchFamily="34" charset="0"/>
              <a:cs typeface="Arial" pitchFamily="34" charset="0"/>
            </a:endParaRPr>
          </a:p>
          <a:p>
            <a:pPr algn="ctr" rtl="1"/>
            <a:r>
              <a:rPr lang="ar-TN" sz="2200" b="1" dirty="0" smtClean="0">
                <a:solidFill>
                  <a:schemeClr val="accent1">
                    <a:lumMod val="50000"/>
                  </a:schemeClr>
                </a:solidFill>
                <a:latin typeface="Arial" pitchFamily="34" charset="0"/>
                <a:cs typeface="Arial" pitchFamily="34" charset="0"/>
              </a:rPr>
              <a:t>مستشار اقتصادي تنمية المشروعات الصغرى والمتوسط وتطوير القطاع الخاص</a:t>
            </a:r>
          </a:p>
          <a:p>
            <a:pPr algn="ctr" rtl="1"/>
            <a:r>
              <a:rPr lang="fr-FR" sz="2200" b="1" dirty="0" smtClean="0">
                <a:solidFill>
                  <a:schemeClr val="accent1">
                    <a:lumMod val="50000"/>
                  </a:schemeClr>
                </a:solidFill>
                <a:latin typeface="Arial" pitchFamily="34" charset="0"/>
                <a:cs typeface="Arial" pitchFamily="34" charset="0"/>
              </a:rPr>
              <a:t>Consultant Private Sector, SMEs Development Programs</a:t>
            </a:r>
            <a:endParaRPr lang="ar-TN" sz="2200" b="1" dirty="0" smtClean="0">
              <a:solidFill>
                <a:schemeClr val="accent1">
                  <a:lumMod val="50000"/>
                </a:schemeClr>
              </a:solidFill>
              <a:latin typeface="Arial" pitchFamily="34" charset="0"/>
              <a:cs typeface="Arial" pitchFamily="34" charset="0"/>
            </a:endParaRPr>
          </a:p>
          <a:p>
            <a:pPr algn="ctr" rtl="1"/>
            <a:endParaRPr lang="fr-FR" sz="2800" b="1" dirty="0" smtClean="0">
              <a:solidFill>
                <a:schemeClr val="accent1">
                  <a:lumMod val="50000"/>
                </a:schemeClr>
              </a:solidFill>
              <a:latin typeface="Arial" pitchFamily="34" charset="0"/>
              <a:cs typeface="Arial" pitchFamily="34" charset="0"/>
            </a:endParaRPr>
          </a:p>
          <a:p>
            <a:pPr algn="ctr"/>
            <a:r>
              <a:rPr lang="fr-FR" sz="2400" b="1" dirty="0" smtClean="0">
                <a:solidFill>
                  <a:schemeClr val="accent1">
                    <a:lumMod val="50000"/>
                  </a:schemeClr>
                </a:solidFill>
                <a:latin typeface="Arial" pitchFamily="34" charset="0"/>
                <a:cs typeface="Arial" pitchFamily="34" charset="0"/>
              </a:rPr>
              <a:t>Benguirat.mounir@gmail.com</a:t>
            </a:r>
          </a:p>
          <a:p>
            <a:pPr algn="ctr"/>
            <a:r>
              <a:rPr lang="fr-FR" sz="2400" b="1" dirty="0" smtClean="0">
                <a:solidFill>
                  <a:schemeClr val="accent1">
                    <a:lumMod val="50000"/>
                  </a:schemeClr>
                </a:solidFill>
                <a:latin typeface="Arial" pitchFamily="34" charset="0"/>
                <a:cs typeface="Arial" pitchFamily="34" charset="0"/>
              </a:rPr>
              <a:t>Skype:  Mounir.tnly</a:t>
            </a:r>
          </a:p>
          <a:p>
            <a:pPr algn="ctr"/>
            <a:endParaRPr lang="ar-TN" sz="2800" b="1" dirty="0" smtClean="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Téchnopôle de Chateau Gambert – Marseille - France </a:t>
            </a:r>
            <a:endParaRPr lang="fr-FR" sz="2800" b="1" dirty="0">
              <a:solidFill>
                <a:schemeClr val="accent3">
                  <a:lumMod val="50000"/>
                </a:schemeClr>
              </a:solidFill>
            </a:endParaRPr>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6372200" y="1700808"/>
            <a:ext cx="2492276" cy="1424157"/>
          </a:xfrm>
          <a:prstGeom prst="rect">
            <a:avLst/>
          </a:prstGeom>
          <a:noFill/>
        </p:spPr>
      </p:pic>
      <p:pic>
        <p:nvPicPr>
          <p:cNvPr id="1028" name="Picture 4" descr="Afficher l'image d'origine"/>
          <p:cNvPicPr>
            <a:picLocks noChangeAspect="1" noChangeArrowheads="1"/>
          </p:cNvPicPr>
          <p:nvPr/>
        </p:nvPicPr>
        <p:blipFill>
          <a:blip r:embed="rId3" cstate="print"/>
          <a:srcRect/>
          <a:stretch>
            <a:fillRect/>
          </a:stretch>
        </p:blipFill>
        <p:spPr bwMode="auto">
          <a:xfrm>
            <a:off x="467544" y="1772816"/>
            <a:ext cx="3140348" cy="2843580"/>
          </a:xfrm>
          <a:prstGeom prst="rect">
            <a:avLst/>
          </a:prstGeom>
          <a:noFill/>
        </p:spPr>
      </p:pic>
      <p:pic>
        <p:nvPicPr>
          <p:cNvPr id="1030" name="Picture 6" descr="Afficher l'image d'origine"/>
          <p:cNvPicPr>
            <a:picLocks noChangeAspect="1" noChangeArrowheads="1"/>
          </p:cNvPicPr>
          <p:nvPr/>
        </p:nvPicPr>
        <p:blipFill>
          <a:blip r:embed="rId4" cstate="print"/>
          <a:srcRect/>
          <a:stretch>
            <a:fillRect/>
          </a:stretch>
        </p:blipFill>
        <p:spPr bwMode="auto">
          <a:xfrm>
            <a:off x="6372200" y="3789040"/>
            <a:ext cx="2552700" cy="1895475"/>
          </a:xfrm>
          <a:prstGeom prst="rect">
            <a:avLst/>
          </a:prstGeom>
          <a:noFill/>
        </p:spPr>
      </p:pic>
      <p:pic>
        <p:nvPicPr>
          <p:cNvPr id="1032" name="Picture 8" descr="Afficher l'image d'origine"/>
          <p:cNvPicPr>
            <a:picLocks noChangeAspect="1" noChangeArrowheads="1"/>
          </p:cNvPicPr>
          <p:nvPr/>
        </p:nvPicPr>
        <p:blipFill>
          <a:blip r:embed="rId5" cstate="print"/>
          <a:srcRect/>
          <a:stretch>
            <a:fillRect/>
          </a:stretch>
        </p:blipFill>
        <p:spPr bwMode="auto">
          <a:xfrm>
            <a:off x="3707904" y="1844823"/>
            <a:ext cx="2376264" cy="1663385"/>
          </a:xfrm>
          <a:prstGeom prst="rect">
            <a:avLst/>
          </a:prstGeom>
          <a:noFill/>
        </p:spPr>
      </p:pic>
      <p:pic>
        <p:nvPicPr>
          <p:cNvPr id="1033" name="Picture 9" descr="C:\Users\MounirBG\Desktop\frte\PERSONNEL MOUNIR\PHOTOS\MARSEILLE\DSC02783.JPG"/>
          <p:cNvPicPr>
            <a:picLocks noChangeAspect="1" noChangeArrowheads="1"/>
          </p:cNvPicPr>
          <p:nvPr/>
        </p:nvPicPr>
        <p:blipFill>
          <a:blip r:embed="rId6" cstate="print"/>
          <a:srcRect/>
          <a:stretch>
            <a:fillRect/>
          </a:stretch>
        </p:blipFill>
        <p:spPr bwMode="auto">
          <a:xfrm>
            <a:off x="3707904" y="3789040"/>
            <a:ext cx="2448272" cy="18902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Téchnopôle de Chateau Gombert – Marseille - France </a:t>
            </a:r>
            <a:endParaRPr lang="fr-FR" sz="2800" b="1" dirty="0">
              <a:solidFill>
                <a:schemeClr val="accent3">
                  <a:lumMod val="50000"/>
                </a:schemeClr>
              </a:solidFill>
            </a:endParaRPr>
          </a:p>
        </p:txBody>
      </p:sp>
      <p:sp>
        <p:nvSpPr>
          <p:cNvPr id="16" name="ZoneTexte 15"/>
          <p:cNvSpPr txBox="1"/>
          <p:nvPr/>
        </p:nvSpPr>
        <p:spPr>
          <a:xfrm>
            <a:off x="251520" y="1700808"/>
            <a:ext cx="8640960" cy="4093428"/>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600" b="1" dirty="0" smtClean="0">
                <a:solidFill>
                  <a:schemeClr val="accent1">
                    <a:lumMod val="50000"/>
                  </a:schemeClr>
                </a:solidFill>
                <a:latin typeface="Arial" pitchFamily="34" charset="0"/>
                <a:cs typeface="Arial" pitchFamily="34" charset="0"/>
              </a:rPr>
              <a:t>180 hectares</a:t>
            </a:r>
          </a:p>
          <a:p>
            <a:pPr marL="179388" lvl="0">
              <a:buFontTx/>
              <a:buChar char="-"/>
            </a:pPr>
            <a:r>
              <a:rPr lang="fr-FR" sz="2600" b="1" dirty="0" smtClean="0">
                <a:solidFill>
                  <a:schemeClr val="accent1">
                    <a:lumMod val="50000"/>
                  </a:schemeClr>
                </a:solidFill>
                <a:latin typeface="Arial" pitchFamily="34" charset="0"/>
                <a:cs typeface="Arial" pitchFamily="34" charset="0"/>
              </a:rPr>
              <a:t>170 entreprises dont 50 startups</a:t>
            </a:r>
          </a:p>
          <a:p>
            <a:pPr marL="179388" lvl="0">
              <a:buFontTx/>
              <a:buChar char="-"/>
            </a:pPr>
            <a:r>
              <a:rPr lang="fr-FR" sz="2600" b="1" dirty="0" smtClean="0">
                <a:solidFill>
                  <a:schemeClr val="accent1">
                    <a:lumMod val="50000"/>
                  </a:schemeClr>
                </a:solidFill>
                <a:latin typeface="Arial" pitchFamily="34" charset="0"/>
                <a:cs typeface="Arial" pitchFamily="34" charset="0"/>
              </a:rPr>
              <a:t>4016 emplois dont 660 chercheurs</a:t>
            </a:r>
          </a:p>
          <a:p>
            <a:pPr marL="179388" lvl="0">
              <a:buFontTx/>
              <a:buChar char="-"/>
            </a:pPr>
            <a:r>
              <a:rPr lang="fr-FR" sz="2600" b="1" dirty="0" smtClean="0">
                <a:solidFill>
                  <a:schemeClr val="accent1">
                    <a:lumMod val="50000"/>
                  </a:schemeClr>
                </a:solidFill>
                <a:latin typeface="Arial" pitchFamily="34" charset="0"/>
                <a:cs typeface="Arial" pitchFamily="34" charset="0"/>
              </a:rPr>
              <a:t>8 laboratoires scientifiques</a:t>
            </a:r>
          </a:p>
          <a:p>
            <a:pPr marL="179388" lvl="0">
              <a:buFontTx/>
              <a:buChar char="-"/>
            </a:pPr>
            <a:r>
              <a:rPr lang="fr-FR" sz="2600" b="1" dirty="0" smtClean="0">
                <a:solidFill>
                  <a:schemeClr val="accent1">
                    <a:lumMod val="50000"/>
                  </a:schemeClr>
                </a:solidFill>
                <a:latin typeface="Arial" pitchFamily="34" charset="0"/>
                <a:cs typeface="Arial" pitchFamily="34" charset="0"/>
              </a:rPr>
              <a:t>1 incubateur d’entreprises</a:t>
            </a:r>
          </a:p>
          <a:p>
            <a:pPr marL="179388" lvl="0">
              <a:buFontTx/>
              <a:buChar char="-"/>
            </a:pPr>
            <a:r>
              <a:rPr lang="fr-FR" sz="2600" b="1" dirty="0" smtClean="0">
                <a:solidFill>
                  <a:schemeClr val="accent1">
                    <a:lumMod val="50000"/>
                  </a:schemeClr>
                </a:solidFill>
                <a:latin typeface="Arial" pitchFamily="34" charset="0"/>
                <a:cs typeface="Arial" pitchFamily="34" charset="0"/>
              </a:rPr>
              <a:t>2 pépinières d’entreprises</a:t>
            </a:r>
          </a:p>
          <a:p>
            <a:pPr marL="179388" lvl="0">
              <a:buFontTx/>
              <a:buChar char="-"/>
            </a:pPr>
            <a:r>
              <a:rPr lang="fr-FR" sz="2600" b="1" dirty="0" smtClean="0">
                <a:solidFill>
                  <a:schemeClr val="accent1">
                    <a:lumMod val="50000"/>
                  </a:schemeClr>
                </a:solidFill>
                <a:latin typeface="Arial" pitchFamily="34" charset="0"/>
                <a:cs typeface="Arial" pitchFamily="34" charset="0"/>
              </a:rPr>
              <a:t>1 hôtel d’entreprises</a:t>
            </a:r>
          </a:p>
          <a:p>
            <a:pPr marL="179388" lvl="0">
              <a:buFontTx/>
              <a:buChar char="-"/>
            </a:pPr>
            <a:r>
              <a:rPr lang="fr-FR" sz="2600" b="1" dirty="0" smtClean="0">
                <a:solidFill>
                  <a:schemeClr val="accent1">
                    <a:lumMod val="50000"/>
                  </a:schemeClr>
                </a:solidFill>
                <a:latin typeface="Arial" pitchFamily="34" charset="0"/>
                <a:cs typeface="Arial" pitchFamily="34" charset="0"/>
              </a:rPr>
              <a:t>2 départements universitaires</a:t>
            </a:r>
          </a:p>
          <a:p>
            <a:pPr marL="179388" lvl="0">
              <a:buFontTx/>
              <a:buChar char="-"/>
            </a:pPr>
            <a:r>
              <a:rPr lang="fr-FR" sz="2600" b="1" dirty="0" smtClean="0">
                <a:solidFill>
                  <a:schemeClr val="accent1">
                    <a:lumMod val="50000"/>
                  </a:schemeClr>
                </a:solidFill>
                <a:latin typeface="Arial" pitchFamily="34" charset="0"/>
                <a:cs typeface="Arial" pitchFamily="34" charset="0"/>
              </a:rPr>
              <a:t>2 écoles de formation privées</a:t>
            </a:r>
          </a:p>
          <a:p>
            <a:pPr marL="179388" lvl="0">
              <a:buFontTx/>
              <a:buChar char="-"/>
            </a:pPr>
            <a:r>
              <a:rPr lang="fr-FR" sz="2600" b="1" dirty="0" smtClean="0">
                <a:solidFill>
                  <a:schemeClr val="accent1">
                    <a:lumMod val="50000"/>
                  </a:schemeClr>
                </a:solidFill>
                <a:latin typeface="Arial" pitchFamily="34" charset="0"/>
                <a:cs typeface="Arial" pitchFamily="34" charset="0"/>
              </a:rPr>
              <a:t>Desserte par Bus à haut niveau de services BHNS</a:t>
            </a:r>
            <a:endParaRPr lang="fr-FR" sz="2600" b="1"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Téchnopôle Mécatronique de Sousse - Tunisie</a:t>
            </a:r>
            <a:endParaRPr lang="fr-FR" sz="2800" b="1" dirty="0">
              <a:solidFill>
                <a:schemeClr val="accent3">
                  <a:lumMod val="50000"/>
                </a:schemeClr>
              </a:solidFill>
            </a:endParaRPr>
          </a:p>
        </p:txBody>
      </p:sp>
      <p:pic>
        <p:nvPicPr>
          <p:cNvPr id="16386" name="Picture 2" descr="Afficher l'image d'origine"/>
          <p:cNvPicPr>
            <a:picLocks noChangeAspect="1" noChangeArrowheads="1"/>
          </p:cNvPicPr>
          <p:nvPr/>
        </p:nvPicPr>
        <p:blipFill>
          <a:blip r:embed="rId2" cstate="print"/>
          <a:srcRect/>
          <a:stretch>
            <a:fillRect/>
          </a:stretch>
        </p:blipFill>
        <p:spPr bwMode="auto">
          <a:xfrm>
            <a:off x="251520" y="1700808"/>
            <a:ext cx="3456384" cy="2170609"/>
          </a:xfrm>
          <a:prstGeom prst="rect">
            <a:avLst/>
          </a:prstGeom>
          <a:noFill/>
        </p:spPr>
      </p:pic>
      <p:pic>
        <p:nvPicPr>
          <p:cNvPr id="16388" name="Picture 4" descr="Afficher l'image d'origine"/>
          <p:cNvPicPr>
            <a:picLocks noChangeAspect="1" noChangeArrowheads="1"/>
          </p:cNvPicPr>
          <p:nvPr/>
        </p:nvPicPr>
        <p:blipFill>
          <a:blip r:embed="rId3" cstate="print"/>
          <a:srcRect/>
          <a:stretch>
            <a:fillRect/>
          </a:stretch>
        </p:blipFill>
        <p:spPr bwMode="auto">
          <a:xfrm>
            <a:off x="6948264" y="1700808"/>
            <a:ext cx="1905000" cy="866775"/>
          </a:xfrm>
          <a:prstGeom prst="rect">
            <a:avLst/>
          </a:prstGeom>
          <a:noFill/>
        </p:spPr>
      </p:pic>
      <p:pic>
        <p:nvPicPr>
          <p:cNvPr id="16392" name="Picture 8" descr="Afficher l'image d'origine"/>
          <p:cNvPicPr>
            <a:picLocks noChangeAspect="1" noChangeArrowheads="1"/>
          </p:cNvPicPr>
          <p:nvPr/>
        </p:nvPicPr>
        <p:blipFill>
          <a:blip r:embed="rId4" cstate="print"/>
          <a:srcRect/>
          <a:stretch>
            <a:fillRect/>
          </a:stretch>
        </p:blipFill>
        <p:spPr bwMode="auto">
          <a:xfrm>
            <a:off x="179512" y="3933056"/>
            <a:ext cx="4940548" cy="1768429"/>
          </a:xfrm>
          <a:prstGeom prst="rect">
            <a:avLst/>
          </a:prstGeom>
          <a:noFill/>
        </p:spPr>
      </p:pic>
      <p:pic>
        <p:nvPicPr>
          <p:cNvPr id="16394" name="Picture 10" descr="Afficher l'image d'origine"/>
          <p:cNvPicPr>
            <a:picLocks noChangeAspect="1" noChangeArrowheads="1"/>
          </p:cNvPicPr>
          <p:nvPr/>
        </p:nvPicPr>
        <p:blipFill>
          <a:blip r:embed="rId5" cstate="print"/>
          <a:srcRect/>
          <a:stretch>
            <a:fillRect/>
          </a:stretch>
        </p:blipFill>
        <p:spPr bwMode="auto">
          <a:xfrm>
            <a:off x="5436096" y="3933056"/>
            <a:ext cx="3500388" cy="174795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Téchnopôle de Chateau Gombert – Marseille - France </a:t>
            </a:r>
            <a:endParaRPr lang="fr-FR" sz="2800" b="1" dirty="0">
              <a:solidFill>
                <a:schemeClr val="accent3">
                  <a:lumMod val="50000"/>
                </a:schemeClr>
              </a:solidFill>
            </a:endParaRPr>
          </a:p>
        </p:txBody>
      </p:sp>
      <p:sp>
        <p:nvSpPr>
          <p:cNvPr id="16" name="ZoneTexte 15"/>
          <p:cNvSpPr txBox="1"/>
          <p:nvPr/>
        </p:nvSpPr>
        <p:spPr>
          <a:xfrm>
            <a:off x="251520" y="1700808"/>
            <a:ext cx="8640960" cy="4093428"/>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600" b="1" dirty="0" smtClean="0">
                <a:solidFill>
                  <a:schemeClr val="accent1">
                    <a:lumMod val="50000"/>
                  </a:schemeClr>
                </a:solidFill>
                <a:latin typeface="Arial" pitchFamily="34" charset="0"/>
                <a:cs typeface="Arial" pitchFamily="34" charset="0"/>
              </a:rPr>
              <a:t>60 hectares</a:t>
            </a:r>
          </a:p>
          <a:p>
            <a:pPr marL="179388" lvl="0">
              <a:buFontTx/>
              <a:buChar char="-"/>
            </a:pPr>
            <a:r>
              <a:rPr lang="fr-FR" sz="2600" b="1" dirty="0" smtClean="0">
                <a:solidFill>
                  <a:schemeClr val="accent1">
                    <a:lumMod val="50000"/>
                  </a:schemeClr>
                </a:solidFill>
                <a:latin typeface="Arial" pitchFamily="34" charset="0"/>
                <a:cs typeface="Arial" pitchFamily="34" charset="0"/>
              </a:rPr>
              <a:t>Potentiel d’</a:t>
            </a:r>
            <a:r>
              <a:rPr lang="fr-FR" sz="2600" b="1" dirty="0" err="1" smtClean="0">
                <a:solidFill>
                  <a:schemeClr val="accent1">
                    <a:lumMod val="50000"/>
                  </a:schemeClr>
                </a:solidFill>
                <a:latin typeface="Arial" pitchFamily="34" charset="0"/>
                <a:cs typeface="Arial" pitchFamily="34" charset="0"/>
              </a:rPr>
              <a:t>hébérgement</a:t>
            </a:r>
            <a:r>
              <a:rPr lang="fr-FR" sz="2600" b="1" dirty="0" smtClean="0">
                <a:solidFill>
                  <a:schemeClr val="accent1">
                    <a:lumMod val="50000"/>
                  </a:schemeClr>
                </a:solidFill>
                <a:latin typeface="Arial" pitchFamily="34" charset="0"/>
                <a:cs typeface="Arial" pitchFamily="34" charset="0"/>
              </a:rPr>
              <a:t> pour 200 entreprises</a:t>
            </a:r>
          </a:p>
          <a:p>
            <a:pPr marL="179388" lvl="0">
              <a:buFontTx/>
              <a:buChar char="-"/>
            </a:pPr>
            <a:r>
              <a:rPr lang="fr-FR" sz="2600" b="1" dirty="0" smtClean="0">
                <a:solidFill>
                  <a:schemeClr val="accent1">
                    <a:lumMod val="50000"/>
                  </a:schemeClr>
                </a:solidFill>
                <a:latin typeface="Arial" pitchFamily="34" charset="0"/>
                <a:cs typeface="Arial" pitchFamily="34" charset="0"/>
              </a:rPr>
              <a:t>2 laboratoires scientifiques</a:t>
            </a:r>
          </a:p>
          <a:p>
            <a:pPr marL="179388" lvl="0">
              <a:buFontTx/>
              <a:buChar char="-"/>
            </a:pPr>
            <a:r>
              <a:rPr lang="fr-FR" sz="2600" b="1" dirty="0" smtClean="0">
                <a:solidFill>
                  <a:schemeClr val="accent1">
                    <a:lumMod val="50000"/>
                  </a:schemeClr>
                </a:solidFill>
                <a:latin typeface="Arial" pitchFamily="34" charset="0"/>
                <a:cs typeface="Arial" pitchFamily="34" charset="0"/>
              </a:rPr>
              <a:t>1pépinièrs d’entreprises</a:t>
            </a:r>
          </a:p>
          <a:p>
            <a:pPr marL="179388" lvl="0">
              <a:buFontTx/>
              <a:buChar char="-"/>
            </a:pPr>
            <a:r>
              <a:rPr lang="fr-FR" sz="2600" b="1" dirty="0" smtClean="0">
                <a:solidFill>
                  <a:schemeClr val="accent1">
                    <a:lumMod val="50000"/>
                  </a:schemeClr>
                </a:solidFill>
                <a:latin typeface="Arial" pitchFamily="34" charset="0"/>
                <a:cs typeface="Arial" pitchFamily="34" charset="0"/>
              </a:rPr>
              <a:t>1 Centre de ressources technologiques</a:t>
            </a:r>
          </a:p>
          <a:p>
            <a:pPr marL="179388" lvl="0">
              <a:buFontTx/>
              <a:buChar char="-"/>
            </a:pPr>
            <a:r>
              <a:rPr lang="fr-FR" sz="2600" b="1" dirty="0" smtClean="0">
                <a:solidFill>
                  <a:schemeClr val="accent1">
                    <a:lumMod val="50000"/>
                  </a:schemeClr>
                </a:solidFill>
                <a:latin typeface="Arial" pitchFamily="34" charset="0"/>
                <a:cs typeface="Arial" pitchFamily="34" charset="0"/>
              </a:rPr>
              <a:t>1 école d’ingénieurs</a:t>
            </a:r>
          </a:p>
          <a:p>
            <a:pPr marL="179388" lvl="0">
              <a:buFontTx/>
              <a:buChar char="-"/>
            </a:pPr>
            <a:r>
              <a:rPr lang="fr-FR" sz="2600" b="1" dirty="0" smtClean="0">
                <a:solidFill>
                  <a:schemeClr val="accent1">
                    <a:lumMod val="50000"/>
                  </a:schemeClr>
                </a:solidFill>
                <a:latin typeface="Arial" pitchFamily="34" charset="0"/>
                <a:cs typeface="Arial" pitchFamily="34" charset="0"/>
              </a:rPr>
              <a:t>1 ISET</a:t>
            </a:r>
          </a:p>
          <a:p>
            <a:pPr marL="179388" lvl="0">
              <a:buFontTx/>
              <a:buChar char="-"/>
            </a:pPr>
            <a:r>
              <a:rPr lang="fr-FR" sz="2600" b="1" dirty="0" smtClean="0">
                <a:solidFill>
                  <a:schemeClr val="accent1">
                    <a:lumMod val="50000"/>
                  </a:schemeClr>
                </a:solidFill>
                <a:latin typeface="Arial" pitchFamily="34" charset="0"/>
                <a:cs typeface="Arial" pitchFamily="34" charset="0"/>
              </a:rPr>
              <a:t>Des ateliers relais</a:t>
            </a:r>
          </a:p>
          <a:p>
            <a:pPr marL="179388" lvl="0">
              <a:buFontTx/>
              <a:buChar char="-"/>
            </a:pPr>
            <a:r>
              <a:rPr lang="fr-FR" sz="2600" b="1" dirty="0" smtClean="0">
                <a:solidFill>
                  <a:schemeClr val="accent1">
                    <a:lumMod val="50000"/>
                  </a:schemeClr>
                </a:solidFill>
                <a:latin typeface="Arial" pitchFamily="34" charset="0"/>
                <a:cs typeface="Arial" pitchFamily="34" charset="0"/>
              </a:rPr>
              <a:t>Des espaces d’accompagnement</a:t>
            </a:r>
          </a:p>
          <a:p>
            <a:pPr marL="179388" lvl="0">
              <a:buFontTx/>
              <a:buChar char="-"/>
            </a:pPr>
            <a:r>
              <a:rPr lang="fr-FR" sz="2600" b="1" dirty="0" smtClean="0">
                <a:solidFill>
                  <a:schemeClr val="accent1">
                    <a:lumMod val="50000"/>
                  </a:schemeClr>
                </a:solidFill>
                <a:latin typeface="Arial" pitchFamily="34" charset="0"/>
                <a:cs typeface="Arial" pitchFamily="34" charset="0"/>
              </a:rPr>
              <a:t>Des espaces socioculturels</a:t>
            </a:r>
            <a:endParaRPr lang="fr-FR" sz="2600" b="1"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Eastern Industry Zone – Addis Ababa - Ethiopia</a:t>
            </a:r>
            <a:endParaRPr lang="fr-FR" sz="2800" b="1" dirty="0">
              <a:solidFill>
                <a:schemeClr val="accent3">
                  <a:lumMod val="50000"/>
                </a:schemeClr>
              </a:solidFill>
            </a:endParaRPr>
          </a:p>
        </p:txBody>
      </p:sp>
      <p:pic>
        <p:nvPicPr>
          <p:cNvPr id="18434" name="Picture 2" descr="C:\Mounir DTop\Photos MBG\Ethiopia\IMG_20150503_102525.jpg"/>
          <p:cNvPicPr>
            <a:picLocks noChangeAspect="1" noChangeArrowheads="1"/>
          </p:cNvPicPr>
          <p:nvPr/>
        </p:nvPicPr>
        <p:blipFill>
          <a:blip r:embed="rId2" cstate="print"/>
          <a:srcRect/>
          <a:stretch>
            <a:fillRect/>
          </a:stretch>
        </p:blipFill>
        <p:spPr bwMode="auto">
          <a:xfrm>
            <a:off x="251520" y="1772816"/>
            <a:ext cx="3024336" cy="2268252"/>
          </a:xfrm>
          <a:prstGeom prst="rect">
            <a:avLst/>
          </a:prstGeom>
          <a:noFill/>
        </p:spPr>
      </p:pic>
      <p:pic>
        <p:nvPicPr>
          <p:cNvPr id="18436" name="Picture 4" descr="http://www.e-eiz.com/upfile/prod/20122984426.jpg"/>
          <p:cNvPicPr>
            <a:picLocks noChangeAspect="1" noChangeArrowheads="1"/>
          </p:cNvPicPr>
          <p:nvPr/>
        </p:nvPicPr>
        <p:blipFill>
          <a:blip r:embed="rId3" cstate="print"/>
          <a:srcRect/>
          <a:stretch>
            <a:fillRect/>
          </a:stretch>
        </p:blipFill>
        <p:spPr bwMode="auto">
          <a:xfrm>
            <a:off x="3635896" y="1772816"/>
            <a:ext cx="2490502" cy="1656184"/>
          </a:xfrm>
          <a:prstGeom prst="rect">
            <a:avLst/>
          </a:prstGeom>
          <a:noFill/>
        </p:spPr>
      </p:pic>
      <p:pic>
        <p:nvPicPr>
          <p:cNvPr id="18438" name="Picture 6" descr="http://www.e-eiz.com/upfile/file/201192918157.jpg"/>
          <p:cNvPicPr>
            <a:picLocks noChangeAspect="1" noChangeArrowheads="1"/>
          </p:cNvPicPr>
          <p:nvPr/>
        </p:nvPicPr>
        <p:blipFill>
          <a:blip r:embed="rId4" cstate="print"/>
          <a:srcRect/>
          <a:stretch>
            <a:fillRect/>
          </a:stretch>
        </p:blipFill>
        <p:spPr bwMode="auto">
          <a:xfrm>
            <a:off x="6228184" y="1772816"/>
            <a:ext cx="2490502" cy="1656184"/>
          </a:xfrm>
          <a:prstGeom prst="rect">
            <a:avLst/>
          </a:prstGeom>
          <a:noFill/>
        </p:spPr>
      </p:pic>
      <p:pic>
        <p:nvPicPr>
          <p:cNvPr id="18441" name="Picture 9"/>
          <p:cNvPicPr>
            <a:picLocks noChangeAspect="1" noChangeArrowheads="1"/>
          </p:cNvPicPr>
          <p:nvPr/>
        </p:nvPicPr>
        <p:blipFill>
          <a:blip r:embed="rId5" cstate="print"/>
          <a:srcRect/>
          <a:stretch>
            <a:fillRect/>
          </a:stretch>
        </p:blipFill>
        <p:spPr bwMode="auto">
          <a:xfrm>
            <a:off x="3203848" y="4107154"/>
            <a:ext cx="3960440" cy="1748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6" name="ZoneTexte 15"/>
          <p:cNvSpPr txBox="1"/>
          <p:nvPr/>
        </p:nvSpPr>
        <p:spPr>
          <a:xfrm>
            <a:off x="251520" y="2780928"/>
            <a:ext cx="8640960" cy="2092881"/>
          </a:xfrm>
          <a:prstGeom prst="rect">
            <a:avLst/>
          </a:prstGeom>
          <a:solidFill>
            <a:schemeClr val="accent2">
              <a:lumMod val="20000"/>
              <a:lumOff val="80000"/>
            </a:schemeClr>
          </a:solidFill>
          <a:ln>
            <a:solidFill>
              <a:schemeClr val="accent1"/>
            </a:solidFill>
          </a:ln>
        </p:spPr>
        <p:txBody>
          <a:bodyPr wrap="square" rtlCol="0">
            <a:spAutoFit/>
          </a:bodyPr>
          <a:lstStyle/>
          <a:p>
            <a:pPr marL="179388" lvl="0">
              <a:buFontTx/>
              <a:buChar char="-"/>
            </a:pPr>
            <a:r>
              <a:rPr lang="fr-FR" sz="2600" b="1" dirty="0" smtClean="0">
                <a:solidFill>
                  <a:schemeClr val="accent1">
                    <a:lumMod val="50000"/>
                  </a:schemeClr>
                </a:solidFill>
                <a:latin typeface="Arial" pitchFamily="34" charset="0"/>
                <a:cs typeface="Arial" pitchFamily="34" charset="0"/>
              </a:rPr>
              <a:t>500 hectares</a:t>
            </a:r>
          </a:p>
          <a:p>
            <a:pPr marL="179388" lvl="0">
              <a:buFontTx/>
              <a:buChar char="-"/>
            </a:pPr>
            <a:r>
              <a:rPr lang="fr-FR" sz="2600" b="1" dirty="0" smtClean="0">
                <a:solidFill>
                  <a:schemeClr val="accent1">
                    <a:lumMod val="50000"/>
                  </a:schemeClr>
                </a:solidFill>
                <a:latin typeface="Arial" pitchFamily="34" charset="0"/>
                <a:cs typeface="Arial" pitchFamily="34" charset="0"/>
              </a:rPr>
              <a:t>8 grandes entreprises</a:t>
            </a:r>
          </a:p>
          <a:p>
            <a:pPr marL="179388" lvl="0">
              <a:buFontTx/>
              <a:buChar char="-"/>
            </a:pPr>
            <a:r>
              <a:rPr lang="fr-FR" sz="2600" b="1" dirty="0" smtClean="0">
                <a:solidFill>
                  <a:schemeClr val="accent1">
                    <a:lumMod val="50000"/>
                  </a:schemeClr>
                </a:solidFill>
                <a:latin typeface="Arial" pitchFamily="34" charset="0"/>
                <a:cs typeface="Arial" pitchFamily="34" charset="0"/>
              </a:rPr>
              <a:t>Une administration </a:t>
            </a:r>
          </a:p>
          <a:p>
            <a:pPr marL="179388" lvl="0">
              <a:buFontTx/>
              <a:buChar char="-"/>
            </a:pPr>
            <a:r>
              <a:rPr lang="fr-FR" sz="2600" b="1" dirty="0" smtClean="0">
                <a:solidFill>
                  <a:schemeClr val="accent1">
                    <a:lumMod val="50000"/>
                  </a:schemeClr>
                </a:solidFill>
                <a:latin typeface="Arial" pitchFamily="34" charset="0"/>
                <a:cs typeface="Arial" pitchFamily="34" charset="0"/>
              </a:rPr>
              <a:t>Services d’accompagnement aux investisseurs</a:t>
            </a:r>
          </a:p>
          <a:p>
            <a:pPr marL="179388" lvl="0">
              <a:buFontTx/>
              <a:buChar char="-"/>
            </a:pPr>
            <a:r>
              <a:rPr lang="fr-FR" sz="2600" b="1" dirty="0" smtClean="0">
                <a:solidFill>
                  <a:schemeClr val="accent1">
                    <a:lumMod val="50000"/>
                  </a:schemeClr>
                </a:solidFill>
                <a:latin typeface="Arial" pitchFamily="34" charset="0"/>
                <a:cs typeface="Arial" pitchFamily="34" charset="0"/>
              </a:rPr>
              <a:t>1 hôtel</a:t>
            </a:r>
            <a:endParaRPr lang="fr-FR" sz="2600" b="1" dirty="0">
              <a:solidFill>
                <a:schemeClr val="accent1">
                  <a:lumMod val="50000"/>
                </a:schemeClr>
              </a:solidFill>
              <a:latin typeface="Arial" pitchFamily="34" charset="0"/>
              <a:cs typeface="Arial" pitchFamily="34" charset="0"/>
            </a:endParaRPr>
          </a:p>
        </p:txBody>
      </p:sp>
      <p:sp>
        <p:nvSpPr>
          <p:cNvPr id="15" name="ZoneTexte 14"/>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Eastern Industry Zone – Addis Ababa - Ethiopia</a:t>
            </a:r>
            <a:endParaRPr lang="fr-FR"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9512" y="6021288"/>
            <a:ext cx="684212" cy="593725"/>
            <a:chOff x="108743115" y="109286040"/>
            <a:chExt cx="466813" cy="534560"/>
          </a:xfrm>
        </p:grpSpPr>
        <p:sp>
          <p:nvSpPr>
            <p:cNvPr id="5" name="Rectangle 4" hidden="1"/>
            <p:cNvSpPr>
              <a:spLocks noChangeArrowheads="1" noChangeShapeType="1"/>
            </p:cNvSpPr>
            <p:nvPr/>
          </p:nvSpPr>
          <p:spPr bwMode="auto">
            <a:xfrm>
              <a:off x="108743115" y="109286040"/>
              <a:ext cx="466813" cy="53456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 name="Rectangle 5"/>
            <p:cNvSpPr>
              <a:spLocks noChangeArrowheads="1" noChangeShapeType="1"/>
            </p:cNvSpPr>
            <p:nvPr/>
          </p:nvSpPr>
          <p:spPr bwMode="auto">
            <a:xfrm>
              <a:off x="108743115" y="109286040"/>
              <a:ext cx="466813" cy="534560"/>
            </a:xfrm>
            <a:prstGeom prst="rect">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 name="Rectangle 6"/>
            <p:cNvSpPr>
              <a:spLocks noChangeArrowheads="1" noChangeShapeType="1"/>
            </p:cNvSpPr>
            <p:nvPr/>
          </p:nvSpPr>
          <p:spPr bwMode="auto">
            <a:xfrm>
              <a:off x="108898716" y="109464223"/>
              <a:ext cx="155601" cy="178189"/>
            </a:xfrm>
            <a:prstGeom prst="rect">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 name="AutoShape 7"/>
            <p:cNvSpPr>
              <a:spLocks noChangeArrowheads="1" noChangeShapeType="1"/>
            </p:cNvSpPr>
            <p:nvPr/>
          </p:nvSpPr>
          <p:spPr bwMode="auto">
            <a:xfrm>
              <a:off x="108743115" y="109286040"/>
              <a:ext cx="466813" cy="534560"/>
            </a:xfrm>
            <a:prstGeom prst="rtTriangle">
              <a:avLst/>
            </a:prstGeom>
            <a:solidFill>
              <a:srgbClr val="CC33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9" name="AutoShape 8"/>
            <p:cNvSpPr>
              <a:spLocks noChangeArrowheads="1" noChangeShapeType="1"/>
            </p:cNvSpPr>
            <p:nvPr/>
          </p:nvSpPr>
          <p:spPr bwMode="auto">
            <a:xfrm>
              <a:off x="108898716" y="109464223"/>
              <a:ext cx="155606" cy="178189"/>
            </a:xfrm>
            <a:prstGeom prst="rtTriangle">
              <a:avLst/>
            </a:prstGeom>
            <a:solidFill>
              <a:srgbClr val="330066"/>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Text Box 9"/>
          <p:cNvSpPr txBox="1">
            <a:spLocks noChangeArrowheads="1" noChangeShapeType="1"/>
          </p:cNvSpPr>
          <p:nvPr/>
        </p:nvSpPr>
        <p:spPr bwMode="auto">
          <a:xfrm>
            <a:off x="971600" y="6021288"/>
            <a:ext cx="936104" cy="576833"/>
          </a:xfrm>
          <a:prstGeom prst="rect">
            <a:avLst/>
          </a:prstGeom>
          <a:noFill/>
          <a:ln w="0" algn="in">
            <a:noFill/>
            <a:miter lim="800000"/>
            <a:headEnd/>
            <a:tailEnd/>
          </a:ln>
          <a:effectLst/>
        </p:spPr>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smtClean="0">
                <a:ln>
                  <a:noFill/>
                </a:ln>
                <a:solidFill>
                  <a:srgbClr val="330066"/>
                </a:solidFill>
                <a:effectLst/>
                <a:latin typeface="Georgia" pitchFamily="18" charset="0"/>
                <a:cs typeface="Arial" pitchFamily="34" charset="0"/>
              </a:rPr>
              <a:t>M</a:t>
            </a:r>
            <a:r>
              <a:rPr kumimoji="0" lang="fr-FR" sz="4000" b="1" i="0" u="none" strike="noStrike" cap="none" normalizeH="0" baseline="0" smtClean="0">
                <a:ln>
                  <a:noFill/>
                </a:ln>
                <a:solidFill>
                  <a:srgbClr val="CC3300"/>
                </a:solidFill>
                <a:effectLst/>
                <a:latin typeface="Georgia" pitchFamily="18" charset="0"/>
                <a:cs typeface="Arial" pitchFamily="34" charset="0"/>
              </a:rPr>
              <a:t>C</a:t>
            </a:r>
            <a:endParaRPr kumimoji="0" lang="fr-FR" sz="4000" b="0" i="0" u="none" strike="noStrike" cap="none" normalizeH="0" baseline="0" smtClean="0">
              <a:ln>
                <a:noFill/>
              </a:ln>
              <a:solidFill>
                <a:schemeClr val="tx1"/>
              </a:solidFill>
              <a:effectLst/>
              <a:latin typeface="Georgia" pitchFamily="18" charset="0"/>
              <a:cs typeface="Arial" pitchFamily="34" charset="0"/>
            </a:endParaRPr>
          </a:p>
        </p:txBody>
      </p:sp>
      <p:cxnSp>
        <p:nvCxnSpPr>
          <p:cNvPr id="11" name="Connecteur droit 10"/>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9712" y="6021288"/>
            <a:ext cx="6948264" cy="584775"/>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Mounir BEN GUIRAT</a:t>
            </a:r>
          </a:p>
          <a:p>
            <a:r>
              <a:rPr lang="en-US" sz="1600" b="1" dirty="0" smtClean="0">
                <a:solidFill>
                  <a:srgbClr val="002060"/>
                </a:solidFill>
              </a:rPr>
              <a:t>Consultant Economique: </a:t>
            </a:r>
            <a:r>
              <a:rPr lang="fr-FR" sz="1600" b="1" dirty="0" smtClean="0">
                <a:solidFill>
                  <a:srgbClr val="002060"/>
                </a:solidFill>
              </a:rPr>
              <a:t>Développement du secteur prive et des PME</a:t>
            </a:r>
            <a:endParaRPr lang="fr-FR" sz="1600" dirty="0" smtClean="0">
              <a:solidFill>
                <a:srgbClr val="002060"/>
              </a:solidFill>
            </a:endParaRPr>
          </a:p>
        </p:txBody>
      </p:sp>
      <p:sp>
        <p:nvSpPr>
          <p:cNvPr id="14" name="ZoneTexte 13"/>
          <p:cNvSpPr txBox="1"/>
          <p:nvPr/>
        </p:nvSpPr>
        <p:spPr>
          <a:xfrm>
            <a:off x="251520" y="1052736"/>
            <a:ext cx="8640960" cy="52322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800" b="1" dirty="0" smtClean="0">
                <a:solidFill>
                  <a:schemeClr val="accent3">
                    <a:lumMod val="50000"/>
                  </a:schemeClr>
                </a:solidFill>
                <a:latin typeface="Andalus" pitchFamily="18" charset="-78"/>
                <a:cs typeface="Andalus" pitchFamily="18" charset="-78"/>
              </a:rPr>
              <a:t>Zone Economique Spéciale de NKOK – Libreville - Gabon</a:t>
            </a:r>
            <a:endParaRPr lang="fr-FR" sz="2800" b="1" dirty="0">
              <a:solidFill>
                <a:schemeClr val="accent3">
                  <a:lumMod val="50000"/>
                </a:schemeClr>
              </a:solidFill>
            </a:endParaRPr>
          </a:p>
        </p:txBody>
      </p:sp>
      <p:pic>
        <p:nvPicPr>
          <p:cNvPr id="20482" name="Picture 2" descr="F:\LIBREVILLE\DSC02487.JPG"/>
          <p:cNvPicPr>
            <a:picLocks noChangeAspect="1" noChangeArrowheads="1"/>
          </p:cNvPicPr>
          <p:nvPr/>
        </p:nvPicPr>
        <p:blipFill>
          <a:blip r:embed="rId2" cstate="print"/>
          <a:srcRect/>
          <a:stretch>
            <a:fillRect/>
          </a:stretch>
        </p:blipFill>
        <p:spPr bwMode="auto">
          <a:xfrm>
            <a:off x="4788024" y="1988840"/>
            <a:ext cx="4080453" cy="3330370"/>
          </a:xfrm>
          <a:prstGeom prst="rect">
            <a:avLst/>
          </a:prstGeom>
          <a:noFill/>
        </p:spPr>
      </p:pic>
      <p:pic>
        <p:nvPicPr>
          <p:cNvPr id="20483" name="Picture 3" descr="F:\LIBREVILLE\DSC02488.JPG"/>
          <p:cNvPicPr>
            <a:picLocks noChangeAspect="1" noChangeArrowheads="1"/>
          </p:cNvPicPr>
          <p:nvPr/>
        </p:nvPicPr>
        <p:blipFill>
          <a:blip r:embed="rId3" cstate="print"/>
          <a:srcRect/>
          <a:stretch>
            <a:fillRect/>
          </a:stretch>
        </p:blipFill>
        <p:spPr bwMode="auto">
          <a:xfrm>
            <a:off x="395536" y="1988840"/>
            <a:ext cx="4021971" cy="331313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2505</TotalTime>
  <Words>940</Words>
  <Application>Microsoft Office PowerPoint</Application>
  <PresentationFormat>Affichage à l'écran (4:3)</PresentationFormat>
  <Paragraphs>144</Paragraphs>
  <Slides>20</Slides>
  <Notes>1</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MounirBG</dc:creator>
  <cp:lastModifiedBy>AHRASBUROTEC</cp:lastModifiedBy>
  <cp:revision>36</cp:revision>
  <dcterms:created xsi:type="dcterms:W3CDTF">2015-12-05T16:32:34Z</dcterms:created>
  <dcterms:modified xsi:type="dcterms:W3CDTF">2015-12-13T20:02:35Z</dcterms:modified>
</cp:coreProperties>
</file>