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70" r:id="rId9"/>
    <p:sldId id="269" r:id="rId10"/>
    <p:sldId id="267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lvl1pPr marL="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800" kern="1200">
        <a:solidFill>
          <a:schemeClr val="tx1"/>
        </a:solidFill>
        <a:latin typeface="+mn-lt"/>
        <a:ea typeface="+mn-ea"/>
        <a:cs typeface="+mn-cs"/>
      </a:defRPr>
    </a:lvl9pPr>
    <a:extLst/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0E8D5"/>
    <a:srgbClr val="777777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scrgbClr r="0" g="0" b="0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  <a:nwCell>
      <a:tcStyle>
        <a:tcBdr/>
      </a:tcStyle>
    </a:nwCel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>
        <p:scale>
          <a:sx n="100" d="100"/>
          <a:sy n="100" d="100"/>
        </p:scale>
        <p:origin x="-498" y="11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70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fr-FR" sz="1200"/>
            </a:lvl1pPr>
            <a:extLst/>
          </a:lstStyle>
          <a:p>
            <a:endParaRPr lang="fr-F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fr-FR" sz="1200"/>
            </a:lvl1pPr>
            <a:extLst/>
          </a:lstStyle>
          <a:p>
            <a:fld id="{C238408C-6839-46EE-8131-EDA75C487F2E}" type="datetimeFigureOut">
              <a:rPr lang="fr-FR"/>
              <a:pPr/>
              <a:t>09/12/2015</a:t>
            </a:fld>
            <a:endParaRPr lang="fr-F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>
            <a:extLst/>
          </a:lstStyle>
          <a:p>
            <a:endParaRPr lang="fr-F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>
            <a:extLst/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Niveau 2</a:t>
            </a:r>
          </a:p>
          <a:p>
            <a:pPr lvl="2"/>
            <a:r>
              <a:rPr lang="fr-FR"/>
              <a:t>Niveau 3</a:t>
            </a:r>
          </a:p>
          <a:p>
            <a:pPr lvl="3"/>
            <a:r>
              <a:rPr lang="fr-FR"/>
              <a:t>Niveau 4</a:t>
            </a:r>
          </a:p>
          <a:p>
            <a:pPr lvl="4"/>
            <a:r>
              <a:rPr lang="fr-FR"/>
              <a:t>Niveau 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fr-FR" sz="1200"/>
            </a:lvl1pPr>
            <a:extLst/>
          </a:lstStyle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fr-FR" sz="1200"/>
            </a:lvl1pPr>
            <a:extLst/>
          </a:lstStyle>
          <a:p>
            <a:fld id="{87D77045-401A-4D5E-BFE3-54C21A8A6634}" type="slidenum">
              <a:rPr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70814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 latinLnBrk="0">
      <a:defRPr lang="fr-FR" sz="1200" kern="1200">
        <a:solidFill>
          <a:schemeClr val="tx1"/>
        </a:solidFill>
        <a:latin typeface="+mn-lt"/>
        <a:ea typeface="+mn-ea"/>
        <a:cs typeface="+mn-cs"/>
      </a:defRPr>
    </a:lvl9pPr>
    <a:extLst/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D77045-401A-4D5E-BFE3-54C21A8A6634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3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36" name="Shape 35"/>
          <p:cNvSpPr>
            <a:spLocks/>
          </p:cNvSpPr>
          <p:nvPr/>
        </p:nvSpPr>
        <p:spPr bwMode="auto">
          <a:xfrm>
            <a:off x="4821864" y="1066800"/>
            <a:ext cx="4343400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43" name="Shape 42"/>
          <p:cNvSpPr>
            <a:spLocks/>
          </p:cNvSpPr>
          <p:nvPr/>
        </p:nvSpPr>
        <p:spPr bwMode="auto">
          <a:xfrm>
            <a:off x="290624" y="-14176"/>
            <a:ext cx="5562600" cy="6553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6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2" name="Shape 21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4" name="Shape 23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6" name="Shape 25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7" name="Shape 26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8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fr-FR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77000" y="6416675"/>
            <a:ext cx="2133600" cy="365125"/>
          </a:xfrm>
        </p:spPr>
        <p:txBody>
          <a:bodyPr/>
          <a:lstStyle>
            <a:extLst/>
          </a:lstStyle>
          <a:p>
            <a:fld id="{743653DA-8BF4-4869-96FE-9BCF43372D4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457200" cy="365125"/>
          </a:xfrm>
        </p:spPr>
        <p:txBody>
          <a:bodyPr/>
          <a:lstStyle>
            <a:extLst/>
          </a:lstStyle>
          <a:p>
            <a:fld id="{72AC53DF-4216-466D-99A7-94400E6C2A25}" type="slidenum">
              <a:rPr/>
              <a:pPr/>
              <a:t>‹N°›</a:t>
            </a:fld>
            <a:endParaRPr kumimoji="0" lang="fr-FR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45" name="Rectangle 44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774192"/>
          </a:xfrm>
        </p:spPr>
        <p:txBody>
          <a:bodyPr/>
          <a:lstStyle>
            <a:lvl1pPr marR="9144" algn="r" eaLnBrk="1" latinLnBrk="0" hangingPunct="1">
              <a:defRPr kumimoji="0" lang="fr-FR" sz="380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838381" y="1371600"/>
            <a:ext cx="3848419" cy="457200"/>
          </a:xfrm>
        </p:spPr>
        <p:txBody>
          <a:bodyPr tIns="0"/>
          <a:lstStyle>
            <a:lvl1pPr marL="0" indent="0" algn="r" eaLnBrk="1" latinLnBrk="0" hangingPunct="1">
              <a:spcBef>
                <a:spcPts val="0"/>
              </a:spcBef>
              <a:buNone/>
              <a:defRPr kumimoji="0" lang="fr-FR" sz="2000">
                <a:solidFill>
                  <a:schemeClr val="tx1"/>
                </a:solidFill>
              </a:defRPr>
            </a:lvl1pPr>
            <a:lvl2pPr marL="457200" indent="0" algn="ctr" eaLnBrk="1" latinLnBrk="0" hangingPunct="1">
              <a:buNone/>
            </a:lvl2pPr>
            <a:lvl3pPr marL="914400" indent="0" algn="ctr" eaLnBrk="1" latinLnBrk="0" hangingPunct="1">
              <a:buNone/>
            </a:lvl3pPr>
            <a:lvl4pPr marL="1371600" indent="0" algn="ctr" eaLnBrk="1" latinLnBrk="0" hangingPunct="1">
              <a:buNone/>
            </a:lvl4pPr>
            <a:lvl5pPr marL="1828800" indent="0" algn="ctr" eaLnBrk="1" latinLnBrk="0" hangingPunct="1">
              <a:buNone/>
            </a:lvl5pPr>
            <a:lvl6pPr marL="2286000" indent="0" algn="ctr" eaLnBrk="1" latinLnBrk="0" hangingPunct="1">
              <a:buNone/>
            </a:lvl6pPr>
            <a:lvl7pPr marL="2743200" indent="0" algn="ctr" eaLnBrk="1" latinLnBrk="0" hangingPunct="1">
              <a:buNone/>
            </a:lvl7pPr>
            <a:lvl8pPr marL="3200400" indent="0" algn="ctr" eaLnBrk="1" latinLnBrk="0" hangingPunct="1">
              <a:buNone/>
            </a:lvl8pPr>
            <a:lvl9pPr marL="3657600" indent="0" algn="ctr" eaLnBrk="1" latinLnBrk="0" hangingPunct="1">
              <a:buNone/>
            </a:lvl9pPr>
            <a:extLst/>
          </a:lstStyle>
          <a:p>
            <a:pPr eaLnBrk="1" latinLnBrk="0" hangingPunct="1"/>
            <a:r>
              <a:rPr lang="fr-FR" smtClean="0"/>
              <a:t>Cliquez pour modifier le style des sous-titres du masque</a:t>
            </a:r>
            <a:endParaRPr/>
          </a:p>
        </p:txBody>
      </p:sp>
      <p:sp>
        <p:nvSpPr>
          <p:cNvPr id="58" name="Rectangle 5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59" name="Rectangle 5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0" name="Rectangle 5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1" name="Rectangle 6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2" name="Rectangle 6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7129108-AC8D-4212-9283-60D9E99BF07A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352800"/>
            <a:ext cx="7772400" cy="1974059"/>
          </a:xfrm>
        </p:spPr>
        <p:txBody>
          <a:bodyPr anchor="b">
            <a:scene3d>
              <a:camera prst="orthographicFront">
                <a:rot lat="0" lon="0" rev="0"/>
              </a:camera>
              <a:lightRig rig="contrasting" dir="t">
                <a:rot lat="0" lon="0" rev="7500000"/>
              </a:lightRig>
            </a:scene3d>
            <a:sp3d contourW="6350" prstMaterial="metal">
              <a:bevelT w="130810" h="31750" prst="relaxedInset"/>
              <a:contourClr>
                <a:schemeClr val="accent1">
                  <a:shade val="75000"/>
                </a:schemeClr>
              </a:contourClr>
            </a:sp3d>
          </a:bodyPr>
          <a:lstStyle>
            <a:lvl1pPr algn="l" eaLnBrk="1" latinLnBrk="0" hangingPunct="1">
              <a:buNone/>
              <a:defRPr kumimoji="0" lang="fr-FR" sz="4000" b="1" cap="all">
                <a:ln/>
                <a:solidFill>
                  <a:schemeClr val="tx1"/>
                </a:solidFill>
                <a:effectLst>
                  <a:reflection blurRad="12700" stA="50000" endPos="50000" dir="5400000" sy="-100000" rotWithShape="0"/>
                </a:effectLst>
              </a:defRPr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334000"/>
            <a:ext cx="7772400" cy="1052512"/>
          </a:xfrm>
        </p:spPr>
        <p:txBody>
          <a:bodyPr anchor="t"/>
          <a:lstStyle>
            <a:lvl1pPr marL="374904" eaLnBrk="1" latinLnBrk="0" hangingPunct="1">
              <a:buNone/>
              <a:defRPr kumimoji="0" lang="fr-FR" sz="2000">
                <a:solidFill>
                  <a:schemeClr val="tx2"/>
                </a:solidFill>
              </a:defRPr>
            </a:lvl1pPr>
            <a:lvl2pPr eaLnBrk="1" latinLnBrk="0" hangingPunct="1">
              <a:buNone/>
              <a:defRPr kumimoji="0" lang="fr-FR" sz="1800">
                <a:solidFill>
                  <a:schemeClr val="tx1">
                    <a:tint val="75000"/>
                  </a:schemeClr>
                </a:solidFill>
              </a:defRPr>
            </a:lvl2pPr>
            <a:lvl3pPr eaLnBrk="1" latinLnBrk="0" hangingPunct="1">
              <a:buNone/>
              <a:defRPr kumimoji="0" lang="fr-FR" sz="1600">
                <a:solidFill>
                  <a:schemeClr val="tx1">
                    <a:tint val="75000"/>
                  </a:schemeClr>
                </a:solidFill>
              </a:defRPr>
            </a:lvl3pPr>
            <a:lvl4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4pPr>
            <a:lvl5pPr eaLnBrk="1" latinLnBrk="0" hangingPunct="1">
              <a:buNone/>
              <a:defRPr kumimoji="0" lang="fr-FR"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ED3D3-6235-4F4C-B439-DF277FB555A7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6416675"/>
            <a:ext cx="5562600" cy="365125"/>
          </a:xfrm>
        </p:spPr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9550"/>
            <a:ext cx="8229600" cy="1295400"/>
          </a:xfrm>
        </p:spPr>
        <p:txBody>
          <a:bodyPr anchor="ctr"/>
          <a:lstStyle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600200"/>
            <a:ext cx="4038600" cy="4525963"/>
          </a:xfrm>
        </p:spPr>
        <p:txBody>
          <a:bodyPr/>
          <a:lstStyle>
            <a:lvl1pPr marL="0" indent="0" eaLnBrk="1" latinLnBrk="0" hangingPunct="1">
              <a:buFontTx/>
              <a:buNone/>
              <a:defRPr kumimoji="0" lang="fr-FR" sz="2000"/>
            </a:lvl1pPr>
            <a:lvl2pPr eaLnBrk="1" latinLnBrk="0" hangingPunct="1">
              <a:defRPr kumimoji="0" lang="fr-FR" sz="2400"/>
            </a:lvl2pPr>
            <a:lvl3pPr eaLnBrk="1" latinLnBrk="0" hangingPunct="1">
              <a:defRPr kumimoji="0" lang="fr-FR" sz="2000"/>
            </a:lvl3pPr>
            <a:lvl4pPr eaLnBrk="1" latinLnBrk="0" hangingPunct="1">
              <a:defRPr kumimoji="0" lang="fr-FR" sz="1800"/>
            </a:lvl4pPr>
            <a:lvl5pPr eaLnBrk="1" latinLnBrk="0" hangingPunct="1">
              <a:defRPr kumimoji="0" lang="fr-FR"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600200"/>
            <a:ext cx="4038600" cy="4525963"/>
          </a:xfrm>
        </p:spPr>
        <p:txBody>
          <a:bodyPr/>
          <a:lstStyle>
            <a:lvl1pPr eaLnBrk="1" latinLnBrk="0" hangingPunct="1">
              <a:defRPr kumimoji="0" lang="fr-FR" sz="2800"/>
            </a:lvl1pPr>
            <a:lvl2pPr eaLnBrk="1" latinLnBrk="0" hangingPunct="1">
              <a:defRPr kumimoji="0" lang="fr-FR" sz="2400"/>
            </a:lvl2pPr>
            <a:lvl3pPr eaLnBrk="1" latinLnBrk="0" hangingPunct="1">
              <a:defRPr kumimoji="0" lang="fr-FR" sz="2000"/>
            </a:lvl3pPr>
            <a:lvl4pPr eaLnBrk="1" latinLnBrk="0" hangingPunct="1">
              <a:defRPr kumimoji="0" lang="fr-FR" sz="1800"/>
            </a:lvl4pPr>
            <a:lvl5pPr eaLnBrk="1" latinLnBrk="0" hangingPunct="1">
              <a:defRPr kumimoji="0" lang="fr-FR"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5F1E3E-4B2F-4895-B65E-28B2E64F39F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2305044" y="3867144"/>
            <a:ext cx="4533900" cy="1601"/>
          </a:xfrm>
          <a:prstGeom prst="line">
            <a:avLst/>
          </a:prstGeom>
          <a:ln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402264"/>
            <a:ext cx="8686800" cy="886265"/>
          </a:xfrm>
          <a:prstGeom prst="rect">
            <a:avLst/>
          </a:prstGeom>
          <a:solidFill>
            <a:schemeClr val="bg2">
              <a:alpha val="50000"/>
              <a:satMod val="18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 eaLnBrk="1" latinLnBrk="0" hangingPunct="1">
              <a:defRPr kumimoji="0" lang="fr-FR" sz="400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 eaLnBrk="1" latinLnBrk="0" hangingPunct="1">
              <a:buNone/>
              <a:defRPr kumimoji="0" lang="fr-F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fr-FR" sz="2000" b="1"/>
            </a:lvl2pPr>
            <a:lvl3pPr eaLnBrk="1" latinLnBrk="0" hangingPunct="1">
              <a:buNone/>
              <a:defRPr kumimoji="0" lang="fr-FR" sz="1800" b="1"/>
            </a:lvl3pPr>
            <a:lvl4pPr eaLnBrk="1" latinLnBrk="0" hangingPunct="1">
              <a:buNone/>
              <a:defRPr kumimoji="0" lang="fr-FR" sz="1600" b="1"/>
            </a:lvl4pPr>
            <a:lvl5pPr eaLnBrk="1" latinLnBrk="0" hangingPunct="1">
              <a:buNone/>
              <a:defRPr kumimoji="0" lang="fr-FR" sz="16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 eaLnBrk="1" latinLnBrk="0" hangingPunct="1">
              <a:buNone/>
              <a:defRPr kumimoji="0" lang="fr-FR" sz="2400" b="1">
                <a:solidFill>
                  <a:schemeClr val="accent2"/>
                </a:solidFill>
              </a:defRPr>
            </a:lvl1pPr>
            <a:lvl2pPr eaLnBrk="1" latinLnBrk="0" hangingPunct="1">
              <a:buNone/>
              <a:defRPr kumimoji="0" lang="fr-FR" sz="2000" b="1"/>
            </a:lvl2pPr>
            <a:lvl3pPr eaLnBrk="1" latinLnBrk="0" hangingPunct="1">
              <a:buNone/>
              <a:defRPr kumimoji="0" lang="fr-FR" sz="1800" b="1"/>
            </a:lvl3pPr>
            <a:lvl4pPr eaLnBrk="1" latinLnBrk="0" hangingPunct="1">
              <a:buNone/>
              <a:defRPr kumimoji="0" lang="fr-FR" sz="1600" b="1"/>
            </a:lvl4pPr>
            <a:lvl5pPr eaLnBrk="1" latinLnBrk="0" hangingPunct="1">
              <a:buNone/>
              <a:defRPr kumimoji="0" lang="fr-FR" sz="1600" b="1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 eaLnBrk="1" latinLnBrk="0" hangingPunct="1">
              <a:defRPr kumimoji="0" lang="fr-FR" sz="2400"/>
            </a:lvl1pPr>
            <a:lvl2pPr eaLnBrk="1" latinLnBrk="0" hangingPunct="1">
              <a:defRPr kumimoji="0" lang="fr-FR" sz="2000"/>
            </a:lvl2pPr>
            <a:lvl3pPr eaLnBrk="1" latinLnBrk="0" hangingPunct="1">
              <a:defRPr kumimoji="0" lang="fr-FR" sz="1800"/>
            </a:lvl3pPr>
            <a:lvl4pPr eaLnBrk="1" latinLnBrk="0" hangingPunct="1">
              <a:defRPr kumimoji="0" lang="fr-FR" sz="1600"/>
            </a:lvl4pPr>
            <a:lvl5pPr eaLnBrk="1" latinLnBrk="0" hangingPunct="1">
              <a:defRPr kumimoji="0" lang="fr-FR"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3085435-8225-4333-BFFA-0096413F0D7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 eaLnBrk="1" latinLnBrk="0" hangingPunct="1">
              <a:defRPr kumimoji="0" lang="fr-FR" sz="4000" cap="none" baseline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783C494-2A87-468C-A21B-CB14FB9ABB00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180FA0-5B31-4864-A2BB-719EA5A679C6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 eaLnBrk="1" latinLnBrk="0" hangingPunct="1">
              <a:buNone/>
              <a:defRPr kumimoji="0" lang="fr-FR" sz="3600" b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 eaLnBrk="1" latinLnBrk="0" hangingPunct="1">
              <a:buNone/>
              <a:defRPr kumimoji="0" lang="fr-FR" sz="1800"/>
            </a:lvl1pPr>
            <a:lvl2pPr eaLnBrk="1" latinLnBrk="0" hangingPunct="1">
              <a:buNone/>
              <a:defRPr kumimoji="0" lang="fr-FR" sz="1200"/>
            </a:lvl2pPr>
            <a:lvl3pPr eaLnBrk="1" latinLnBrk="0" hangingPunct="1">
              <a:buNone/>
              <a:defRPr kumimoji="0" lang="fr-FR" sz="1000"/>
            </a:lvl3pPr>
            <a:lvl4pPr eaLnBrk="1" latinLnBrk="0" hangingPunct="1">
              <a:buNone/>
              <a:defRPr kumimoji="0" lang="fr-FR" sz="900"/>
            </a:lvl4pPr>
            <a:lvl5pPr eaLnBrk="1" latinLnBrk="0" hangingPunct="1">
              <a:buNone/>
              <a:defRPr kumimoji="0" lang="fr-FR" sz="9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 eaLnBrk="1" latinLnBrk="0" hangingPunct="1">
              <a:defRPr kumimoji="0" lang="fr-FR" sz="3200"/>
            </a:lvl1pPr>
            <a:lvl2pPr eaLnBrk="1" latinLnBrk="0" hangingPunct="1">
              <a:defRPr kumimoji="0" lang="fr-FR" sz="2800"/>
            </a:lvl2pPr>
            <a:lvl3pPr eaLnBrk="1" latinLnBrk="0" hangingPunct="1">
              <a:defRPr kumimoji="0" lang="fr-FR" sz="2400"/>
            </a:lvl3pPr>
            <a:lvl4pPr eaLnBrk="1" latinLnBrk="0" hangingPunct="1">
              <a:defRPr kumimoji="0" lang="fr-FR" sz="2000"/>
            </a:lvl4pPr>
            <a:lvl5pPr eaLnBrk="1" latinLnBrk="0" hangingPunct="1">
              <a:defRPr kumimoji="0" lang="fr-FR"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BECC0C8-36B8-442A-833D-B6AACE86BB77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17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28600"/>
            <a:ext cx="6858000" cy="914400"/>
          </a:xfrm>
        </p:spPr>
        <p:txBody>
          <a:bodyPr anchor="b"/>
          <a:lstStyle>
            <a:lvl1pPr algn="l" eaLnBrk="1" latinLnBrk="0" hangingPunct="1">
              <a:buNone/>
              <a:defRPr kumimoji="0" lang="fr-FR" sz="2100" b="0"/>
            </a:lvl1pPr>
            <a:extLst/>
          </a:lstStyle>
          <a:p>
            <a:pPr eaLnBrk="1" latinLnBrk="0" hangingPunct="1"/>
            <a:r>
              <a:rPr lang="fr-FR" smtClean="0"/>
              <a:t>Cliquez pour modifier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6712" y="1905000"/>
            <a:ext cx="8778240" cy="4960144"/>
          </a:xfrm>
        </p:spPr>
        <p:txBody>
          <a:bodyPr/>
          <a:lstStyle>
            <a:lvl1pPr eaLnBrk="1" latinLnBrk="0" hangingPunct="1">
              <a:buNone/>
              <a:defRPr kumimoji="0" lang="fr-FR" sz="3200"/>
            </a:lvl1pPr>
            <a:extLst/>
          </a:lstStyle>
          <a:p>
            <a:r>
              <a:rPr kumimoji="0" lang="fr-FR" dirty="0" smtClean="0"/>
              <a:t>Cliquez sur l'icône pour ajouter une image</a:t>
            </a:r>
            <a:endParaRPr kumimoji="0"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1150144"/>
            <a:ext cx="6858000" cy="685800"/>
          </a:xfrm>
        </p:spPr>
        <p:txBody>
          <a:bodyPr/>
          <a:lstStyle>
            <a:lvl1pPr marL="27432" indent="0" eaLnBrk="1" latinLnBrk="0" hangingPunct="1">
              <a:spcBef>
                <a:spcPts val="0"/>
              </a:spcBef>
              <a:buNone/>
              <a:defRPr kumimoji="0" lang="fr-FR" sz="1400">
                <a:solidFill>
                  <a:srgbClr val="FFFFFF"/>
                </a:solidFill>
              </a:defRPr>
            </a:lvl1pPr>
            <a:lvl2pPr eaLnBrk="1" latinLnBrk="0" hangingPunct="1">
              <a:defRPr kumimoji="0" lang="fr-FR" sz="1200"/>
            </a:lvl2pPr>
            <a:lvl3pPr eaLnBrk="1" latinLnBrk="0" hangingPunct="1">
              <a:defRPr kumimoji="0" lang="fr-FR" sz="1000"/>
            </a:lvl3pPr>
            <a:lvl4pPr eaLnBrk="1" latinLnBrk="0" hangingPunct="1">
              <a:defRPr kumimoji="0" lang="fr-FR" sz="900"/>
            </a:lvl4pPr>
            <a:lvl5pPr eaLnBrk="1" latinLnBrk="0" hangingPunct="1">
              <a:defRPr kumimoji="0" lang="fr-FR" sz="9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</p:txBody>
      </p:sp>
      <p:grpSp>
        <p:nvGrpSpPr>
          <p:cNvPr id="14" name="Group 17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20EC5-AC53-4169-941E-EDF10CD23748}" type="datetimeFigureOut">
              <a:rPr lang="fr-FR"/>
              <a:pPr/>
              <a:t>09/12/2015</a:t>
            </a:fld>
            <a:endParaRPr kumimoji="0"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AD93096-5B34-4342-9326-69289CEAE4C2}" type="slidenum">
              <a:rPr/>
              <a:pPr/>
              <a:t>‹N°›</a:t>
            </a:fld>
            <a:endParaRPr kumimoji="0" lang="fr-F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kumimoji="0" lang="fr-FR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pPr eaLnBrk="1" latinLnBrk="0" hangingPunct="1"/>
            <a:r>
              <a:rPr kumimoji="0" lang="fr-FR" smtClean="0"/>
              <a:t>Cliquez pour modifier le style du titre</a:t>
            </a:r>
            <a:endParaRPr kumimoji="0" lang="en-US" smtClean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fr-FR" sz="1100">
                <a:solidFill>
                  <a:schemeClr val="tx2"/>
                </a:solidFill>
              </a:defRPr>
            </a:lvl1pPr>
            <a:extLst/>
          </a:lstStyle>
          <a:p>
            <a:fld id="{8D3816DF-213E-421B-92D3-C068DBB023D6}" type="datetimeFigureOut">
              <a:rPr kumimoji="0" lang="fr-FR">
                <a:solidFill>
                  <a:schemeClr val="tx2"/>
                </a:solidFill>
              </a:rPr>
              <a:pPr/>
              <a:t>09/12/2015</a:t>
            </a:fld>
            <a:endParaRPr kumimoji="0" lang="fr-FR" sz="11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lang="fr-FR" sz="1100">
                <a:solidFill>
                  <a:schemeClr val="tx2"/>
                </a:solidFill>
              </a:defRPr>
            </a:lvl1pPr>
            <a:extLst/>
          </a:lstStyle>
          <a:p>
            <a:pPr algn="r"/>
            <a:endParaRPr kumimoji="0" lang="fr-FR" sz="1100" dirty="0">
              <a:solidFill>
                <a:schemeClr val="tx2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lang="fr-FR" sz="1200">
                <a:solidFill>
                  <a:schemeClr val="tx2"/>
                </a:solidFill>
              </a:defRPr>
            </a:lvl1pPr>
            <a:extLst/>
          </a:lstStyle>
          <a:p>
            <a:pPr algn="l"/>
            <a:fld id="{72AC53DF-4216-466D-99A7-94400E6C2A25}" type="slidenum">
              <a:rPr kumimoji="0" lang="fr-FR" sz="1200">
                <a:solidFill>
                  <a:schemeClr val="tx2"/>
                </a:solidFill>
              </a:rPr>
              <a:pPr algn="l"/>
              <a:t>‹N°›</a:t>
            </a:fld>
            <a:endParaRPr kumimoji="0" lang="fr-FR" sz="1200" dirty="0">
              <a:solidFill>
                <a:schemeClr val="tx2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rtl="0" eaLnBrk="1" latinLnBrk="0" hangingPunct="1">
        <a:spcBef>
          <a:spcPct val="0"/>
        </a:spcBef>
        <a:buNone/>
        <a:defRPr kumimoji="0" lang="fr-FR" sz="4000" kern="1200" spc="-150" baseline="0">
          <a:solidFill>
            <a:schemeClr val="tx2">
              <a:satMod val="200000"/>
            </a:schemeClr>
          </a:solidFill>
          <a:effectLst>
            <a:outerShdw blurRad="50800" dist="50800" dir="27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SzPct val="95000"/>
        <a:buFont typeface="Wingdings"/>
        <a:buChar char=""/>
        <a:defRPr kumimoji="0" lang="fr-FR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lang="fr-FR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lang="fr-FR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lang="fr-FR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fr-FR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lang="fr-FR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lang="fr-FR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lang="fr-FR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ank-of-algeria.dz/pdf/Indicateur_monetaire/tab_6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Sch&#233;ma%20de%20fonctionnement%20bancaire.doc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Sch&#233;ma%20de%20fonctionnement%20bancaire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33400" y="464504"/>
            <a:ext cx="8153400" cy="2028392"/>
          </a:xfrm>
        </p:spPr>
        <p:txBody>
          <a:bodyPr/>
          <a:lstStyle/>
          <a:p>
            <a:pPr algn="ctr"/>
            <a:r>
              <a:rPr lang="fr-FR" sz="3200" u="sng" dirty="0" smtClean="0"/>
              <a:t>CCI  ’’Medjerda’’  Souk-Ahras</a:t>
            </a:r>
            <a:r>
              <a:rPr lang="fr-FR" sz="3200" u="sng" dirty="0"/>
              <a:t/>
            </a:r>
            <a:br>
              <a:rPr lang="fr-FR" sz="3200" u="sng" dirty="0"/>
            </a:br>
            <a:r>
              <a:rPr lang="fr-FR" sz="3200" u="sng" dirty="0" smtClean="0"/>
              <a:t/>
            </a:r>
            <a:br>
              <a:rPr lang="fr-FR" sz="3200" u="sng" dirty="0" smtClean="0"/>
            </a:br>
            <a:r>
              <a:rPr sz="2800" dirty="0" smtClean="0">
                <a:solidFill>
                  <a:schemeClr val="tx1"/>
                </a:solidFill>
              </a:rPr>
              <a:t>L'Entreprise et l'investissement :  Vision et Opportunités</a:t>
            </a:r>
            <a:endParaRPr lang="fr-FR" sz="2800" dirty="0">
              <a:solidFill>
                <a:schemeClr val="tx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979712" y="2924944"/>
            <a:ext cx="5572164" cy="1071570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ctr"/>
            <a:endParaRPr dirty="0" smtClean="0"/>
          </a:p>
          <a:p>
            <a:pPr algn="ctr"/>
            <a:r>
              <a:rPr sz="3600" dirty="0" smtClean="0">
                <a:solidFill>
                  <a:srgbClr val="FFFF00"/>
                </a:solidFill>
              </a:rPr>
              <a:t>"Quelles perspectives de financement pour les PME ?"</a:t>
            </a:r>
            <a:endParaRPr lang="fr-FR" sz="3600" dirty="0">
              <a:solidFill>
                <a:srgbClr val="FFFF00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>
            <a:off x="539552" y="4725144"/>
            <a:ext cx="8280919" cy="720080"/>
          </a:xfrm>
          <a:prstGeom prst="rect">
            <a:avLst/>
          </a:prstGeom>
        </p:spPr>
        <p:txBody>
          <a:bodyPr vert="horz" tIns="0">
            <a:normAutofit/>
          </a:bodyPr>
          <a:lstStyle>
            <a:lvl1pPr marL="0" indent="0" algn="r" rtl="0" eaLnBrk="1" latinLnBrk="0" hangingPunct="1">
              <a:spcBef>
                <a:spcPts val="0"/>
              </a:spcBef>
              <a:buSzPct val="95000"/>
              <a:buFont typeface="Wingdings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SzPct val="90000"/>
              <a:buFont typeface="Wingdings"/>
              <a:buNone/>
              <a:defRPr kumimoji="0" lang="fr-FR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ct val="20000"/>
              </a:spcBef>
              <a:buClr>
                <a:schemeClr val="accent2"/>
              </a:buClr>
              <a:buFont typeface="Wingdings 2"/>
              <a:buNone/>
              <a:defRPr kumimoji="0" lang="fr-FR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3"/>
              <a:buNone/>
              <a:defRPr kumimoji="0" lang="fr-FR"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lang="fr-FR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ct val="20000"/>
              </a:spcBef>
              <a:buClr>
                <a:schemeClr val="accent3"/>
              </a:buClr>
              <a:buFont typeface="Wingdings 2"/>
              <a:buNone/>
              <a:defRPr kumimoji="0" lang="fr-FR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ct val="20000"/>
              </a:spcBef>
              <a:buClr>
                <a:schemeClr val="accent4"/>
              </a:buClr>
              <a:buFont typeface="Wingdings 2"/>
              <a:buNone/>
              <a:defRPr kumimoji="0" lang="fr-FR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/>
            <a:endParaRPr lang="fr-FR" dirty="0" smtClean="0"/>
          </a:p>
          <a:p>
            <a:pPr algn="ctr"/>
            <a:r>
              <a:rPr lang="fr-FR" sz="1200" dirty="0" smtClean="0"/>
              <a:t>Mohammed </a:t>
            </a:r>
            <a:r>
              <a:rPr lang="fr-FR" sz="1200" dirty="0"/>
              <a:t>T</a:t>
            </a:r>
            <a:r>
              <a:rPr lang="fr-FR" sz="1200" dirty="0" smtClean="0"/>
              <a:t>ayeb Bouacha                                                                                                                                                                           09 décembre 2015</a:t>
            </a:r>
            <a:endParaRPr lang="fr-FR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576064"/>
          </a:xfrm>
        </p:spPr>
        <p:txBody>
          <a:bodyPr/>
          <a:lstStyle/>
          <a:p>
            <a:r>
              <a:rPr lang="fr-FR" sz="3200" dirty="0" smtClean="0">
                <a:solidFill>
                  <a:srgbClr val="FFFF00"/>
                </a:solidFill>
              </a:rPr>
              <a:t>Les notions de base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052736"/>
            <a:ext cx="8208912" cy="4824536"/>
          </a:xfrm>
        </p:spPr>
        <p:txBody>
          <a:bodyPr>
            <a:normAutofit/>
          </a:bodyPr>
          <a:lstStyle/>
          <a:p>
            <a:pPr marL="6858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1800" dirty="0" smtClean="0"/>
              <a:t>Tout chef d’entreprise devait connaître / assimiler au minimum les documents comptables, les concepts et ratios de base de l’analyse financière :</a:t>
            </a:r>
          </a:p>
          <a:p>
            <a:pPr marL="582930" indent="-514350">
              <a:spcAft>
                <a:spcPts val="1200"/>
              </a:spcAft>
              <a:buFont typeface="+mj-lt"/>
              <a:buAutoNum type="romanUcPeriod"/>
            </a:pPr>
            <a:r>
              <a:rPr lang="fr-FR" sz="2000" dirty="0" smtClean="0"/>
              <a:t>Trois (03) documents comptables : Bilan, TCR et Tableau de trésorerie</a:t>
            </a:r>
          </a:p>
          <a:p>
            <a:pPr marL="582930" indent="-514350">
              <a:buFont typeface="+mj-lt"/>
              <a:buAutoNum type="romanUcPeriod"/>
            </a:pPr>
            <a:r>
              <a:rPr lang="fr-FR" sz="2000" dirty="0" smtClean="0"/>
              <a:t>Trois (03) concepts fondamentaux : FR, BFR &amp; Trésorerie</a:t>
            </a:r>
          </a:p>
          <a:p>
            <a:pPr lvl="1"/>
            <a:r>
              <a:rPr lang="fr-FR" sz="1400" dirty="0" smtClean="0"/>
              <a:t>Le fonds de roulement : indicateur de l’équilibre financier à long terme</a:t>
            </a:r>
          </a:p>
          <a:p>
            <a:pPr lvl="1"/>
            <a:r>
              <a:rPr lang="fr-FR" sz="1400" dirty="0" smtClean="0"/>
              <a:t>Le besoin en fonds de roulement :, indicateur des besoins en crédits à court terme dus au décalage </a:t>
            </a:r>
            <a:r>
              <a:rPr lang="fr-FR" sz="1400" dirty="0"/>
              <a:t>entre encaissements et dépenses</a:t>
            </a:r>
            <a:endParaRPr lang="fr-FR" sz="1400" dirty="0" smtClean="0"/>
          </a:p>
          <a:p>
            <a:pPr lvl="1">
              <a:spcAft>
                <a:spcPts val="1200"/>
              </a:spcAft>
            </a:pPr>
            <a:r>
              <a:rPr lang="fr-FR" sz="1400" dirty="0" smtClean="0"/>
              <a:t>La trésorerie : élément central de la gestion de la PME, la </a:t>
            </a:r>
            <a:r>
              <a:rPr lang="fr-FR" sz="1400" dirty="0"/>
              <a:t>trésorerie nécessite </a:t>
            </a:r>
            <a:r>
              <a:rPr lang="fr-FR" sz="1400" dirty="0" smtClean="0"/>
              <a:t>un </a:t>
            </a:r>
            <a:r>
              <a:rPr lang="fr-FR" sz="1400" dirty="0"/>
              <a:t>suivi précis et </a:t>
            </a:r>
            <a:r>
              <a:rPr lang="fr-FR" sz="1400" dirty="0" smtClean="0"/>
              <a:t>quotidien pour assurer le fonctionnement normal de la PME (</a:t>
            </a:r>
            <a:r>
              <a:rPr lang="fr-FR" sz="1100" dirty="0" smtClean="0"/>
              <a:t>Risques  d’une trésorerie mal gérée : rejet de chèques avec interdiction de chéquier, saisie arrêt, ATD, procédure de recouvrement du crédit, contentieux…) </a:t>
            </a:r>
          </a:p>
          <a:p>
            <a:pPr marL="640080" indent="-514350">
              <a:buFont typeface="+mj-lt"/>
              <a:buAutoNum type="romanUcPeriod"/>
            </a:pPr>
            <a:r>
              <a:rPr lang="fr-FR" sz="2400" dirty="0" smtClean="0"/>
              <a:t> </a:t>
            </a:r>
            <a:r>
              <a:rPr lang="fr-FR" sz="2000" dirty="0" smtClean="0"/>
              <a:t>Trois (03) types de Ratios : mesurer les performances de la PME</a:t>
            </a:r>
          </a:p>
          <a:p>
            <a:pPr marL="912114" lvl="1" indent="-457200"/>
            <a:r>
              <a:rPr lang="fr-FR" sz="1400" dirty="0" smtClean="0"/>
              <a:t>Ratios de structure  et de solvabilité: Mesurer les grands équilibres, la sécurité et la solvabilité</a:t>
            </a:r>
          </a:p>
          <a:p>
            <a:pPr lvl="1"/>
            <a:r>
              <a:rPr lang="fr-FR" sz="1400" dirty="0"/>
              <a:t>	</a:t>
            </a:r>
            <a:r>
              <a:rPr lang="fr-FR" sz="1400" dirty="0" smtClean="0"/>
              <a:t>Ratios d’activité et de gestion : Apprécier l’activité et mesurer la rotation des postes du bilan</a:t>
            </a:r>
          </a:p>
          <a:p>
            <a:pPr marL="912114" lvl="1" indent="-457200"/>
            <a:r>
              <a:rPr lang="fr-FR" sz="1400" dirty="0" smtClean="0"/>
              <a:t>Ratios de rentabilité : Mesurer la rentabilité et les performances de l’entreprise</a:t>
            </a:r>
          </a:p>
          <a:p>
            <a:pPr lvl="1"/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7687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8468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Financement  de l'investissement : les CMT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99592" y="980728"/>
            <a:ext cx="7906072" cy="5076056"/>
          </a:xfrm>
        </p:spPr>
        <p:txBody>
          <a:bodyPr>
            <a:normAutofit fontScale="70000" lnSpcReduction="20000"/>
          </a:bodyPr>
          <a:lstStyle/>
          <a:p>
            <a:pPr marL="6858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fr-FR" sz="2600" dirty="0" smtClean="0"/>
              <a:t>Pour la création ou la croissance, l’entreprise a toujours besoin d’investir. L’investissement est un acte qui engage l’avenir de l’entreprise; il doit être bien préparé et passe en général par les étapes suivantes </a:t>
            </a:r>
            <a:r>
              <a:rPr lang="fr-FR" sz="2000" dirty="0" smtClean="0"/>
              <a:t>: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Préparation : description précise et claire du projet : conception, données techniques, choix technologiques, analyse des couples marché/produit et offre/demande…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Elaborations des données financières : estimation des charges, produits, chiffres d’affaires, cashflow, plan de financement (autofinancement / concours bancaires), critères de rentabilité. 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Intégration des systèmes d’aides publiques : ANDI, FGAR, CGCI, taux bonifiés….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Garanties à proposer : réalisme et faisabilité.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Négociations des financements bancaires à moyen terme.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Signature des conventions de financement et mise en place des crédits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300" dirty="0" smtClean="0"/>
              <a:t>Réalisation de l’investissement, entrée en production et …remboursement des crédits</a:t>
            </a:r>
          </a:p>
          <a:p>
            <a:pPr marL="525780" indent="-457200">
              <a:buFont typeface="+mj-lt"/>
              <a:buAutoNum type="arabicPeriod"/>
            </a:pPr>
            <a:endParaRPr lang="fr-FR" sz="1600" dirty="0"/>
          </a:p>
          <a:p>
            <a:pPr marL="68580" indent="0" algn="ctr">
              <a:spcBef>
                <a:spcPts val="0"/>
              </a:spcBef>
              <a:buNone/>
            </a:pPr>
            <a:endParaRPr lang="fr-FR" sz="2600" dirty="0" smtClean="0">
              <a:solidFill>
                <a:srgbClr val="FFFF00"/>
              </a:solidFill>
            </a:endParaRP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Etude Technico-économique plus ou moins 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détaillée selon  la complexité du projet.</a:t>
            </a:r>
          </a:p>
          <a:p>
            <a:pPr marL="68580" indent="0" algn="ctr">
              <a:spcBef>
                <a:spcPts val="0"/>
              </a:spcBef>
              <a:buNone/>
            </a:pPr>
            <a:endParaRPr lang="fr-FR" sz="2600" dirty="0" smtClean="0">
              <a:solidFill>
                <a:srgbClr val="FFFF00"/>
              </a:solidFill>
            </a:endParaRP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TCR, Bilans et PF prévisionnels sur 3 à 5 ans + </a:t>
            </a:r>
            <a:r>
              <a:rPr lang="fr-FR" sz="2600" dirty="0">
                <a:solidFill>
                  <a:srgbClr val="FFFF00"/>
                </a:solidFill>
              </a:rPr>
              <a:t>factures </a:t>
            </a:r>
            <a:r>
              <a:rPr lang="fr-FR" sz="2600" dirty="0" smtClean="0">
                <a:solidFill>
                  <a:srgbClr val="FFFF00"/>
                </a:solidFill>
              </a:rPr>
              <a:t>pro-forma </a:t>
            </a:r>
          </a:p>
          <a:p>
            <a:pPr marL="68580" indent="0" algn="ctr">
              <a:spcBef>
                <a:spcPts val="0"/>
              </a:spcBef>
              <a:buNone/>
            </a:pPr>
            <a:r>
              <a:rPr lang="fr-FR" sz="2600" dirty="0" smtClean="0">
                <a:solidFill>
                  <a:srgbClr val="FFFF00"/>
                </a:solidFill>
              </a:rPr>
              <a:t>et </a:t>
            </a:r>
            <a:r>
              <a:rPr lang="fr-FR" sz="2600" dirty="0">
                <a:solidFill>
                  <a:srgbClr val="FFFF00"/>
                </a:solidFill>
              </a:rPr>
              <a:t>une simple </a:t>
            </a:r>
            <a:r>
              <a:rPr lang="fr-FR" sz="2600" dirty="0" smtClean="0">
                <a:solidFill>
                  <a:srgbClr val="FFFF00"/>
                </a:solidFill>
              </a:rPr>
              <a:t>présentation suffisent  pour les petits projets.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906072" cy="630920"/>
          </a:xfrm>
        </p:spPr>
        <p:txBody>
          <a:bodyPr/>
          <a:lstStyle/>
          <a:p>
            <a:r>
              <a:rPr sz="3000" dirty="0" smtClean="0">
                <a:solidFill>
                  <a:srgbClr val="FFFF00"/>
                </a:solidFill>
              </a:rPr>
              <a:t>Financement de l'exploitation : les crédits à court terme</a:t>
            </a:r>
            <a:endParaRPr lang="fr-FR" sz="30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1412776"/>
            <a:ext cx="7931224" cy="4942784"/>
          </a:xfrm>
        </p:spPr>
        <p:txBody>
          <a:bodyPr>
            <a:normAutofit/>
          </a:bodyPr>
          <a:lstStyle/>
          <a:p>
            <a:r>
              <a:rPr lang="fr-FR" sz="2400" dirty="0" smtClean="0"/>
              <a:t>Crédits par caisse : FC et </a:t>
            </a:r>
            <a:r>
              <a:rPr lang="fr-FR" sz="2400" dirty="0" smtClean="0">
                <a:solidFill>
                  <a:srgbClr val="FF3300"/>
                </a:solidFill>
              </a:rPr>
              <a:t>découvert</a:t>
            </a:r>
            <a:r>
              <a:rPr lang="fr-FR" sz="2400" dirty="0" smtClean="0"/>
              <a:t>  (CC débiteur)</a:t>
            </a:r>
          </a:p>
          <a:p>
            <a:r>
              <a:rPr lang="fr-FR" sz="2400" dirty="0" smtClean="0"/>
              <a:t>Avance sur Titres : crédits garantis par dépôts (BDC / DAT)</a:t>
            </a:r>
          </a:p>
          <a:p>
            <a:r>
              <a:rPr lang="fr-FR" sz="2400" dirty="0" smtClean="0"/>
              <a:t>Crédits mobilisables : crédits en compte courant  adossés à une transaction contre la signature de BO (CC créditeur)                 </a:t>
            </a:r>
            <a:endParaRPr lang="fr-FR" sz="2400" dirty="0"/>
          </a:p>
          <a:p>
            <a:r>
              <a:rPr lang="fr-FR" sz="2400" dirty="0" smtClean="0"/>
              <a:t>Crédits de mobilisation de créances : Avances </a:t>
            </a:r>
            <a:r>
              <a:rPr lang="fr-FR" sz="2400" dirty="0"/>
              <a:t>sur factures ou </a:t>
            </a:r>
            <a:r>
              <a:rPr lang="fr-FR" sz="2400" dirty="0" smtClean="0"/>
              <a:t>situations de travaux</a:t>
            </a:r>
          </a:p>
          <a:p>
            <a:r>
              <a:rPr lang="fr-FR" sz="2400" dirty="0" smtClean="0"/>
              <a:t>Avance sur approvisionnements</a:t>
            </a:r>
            <a:endParaRPr lang="fr-FR" sz="2400" dirty="0"/>
          </a:p>
          <a:p>
            <a:r>
              <a:rPr lang="fr-FR" sz="2400" dirty="0" smtClean="0"/>
              <a:t>Escompte</a:t>
            </a:r>
          </a:p>
          <a:p>
            <a:r>
              <a:rPr lang="fr-FR" sz="2400" dirty="0" smtClean="0"/>
              <a:t>Crédits de campagne pour les activités saisonnières</a:t>
            </a:r>
          </a:p>
          <a:p>
            <a:r>
              <a:rPr lang="fr-FR" sz="2400" dirty="0" smtClean="0"/>
              <a:t>Crédits pas signature (cautions et avals)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70235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Relations banques-entreprises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268760"/>
            <a:ext cx="8424936" cy="4572000"/>
          </a:xfrm>
        </p:spPr>
        <p:txBody>
          <a:bodyPr>
            <a:normAutofit/>
          </a:bodyPr>
          <a:lstStyle/>
          <a:p>
            <a:pPr marL="525780" indent="-457200">
              <a:spcAft>
                <a:spcPts val="1200"/>
              </a:spcAft>
              <a:buFont typeface="+mj-lt"/>
              <a:buAutoNum type="arabicPeriod"/>
            </a:pPr>
            <a:r>
              <a:rPr lang="fr-FR" sz="2000" dirty="0" smtClean="0"/>
              <a:t>la relation banque-entreprise est fondamentale pour les deux parties. Chacune a besoin de l’autre pour se maintenir et se développer.</a:t>
            </a:r>
          </a:p>
          <a:p>
            <a:pPr marL="525780" indent="-457200">
              <a:buFont typeface="+mj-lt"/>
              <a:buAutoNum type="arabicPeriod"/>
            </a:pPr>
            <a:r>
              <a:rPr lang="fr-FR" sz="2000" dirty="0" smtClean="0"/>
              <a:t>Prenant la forme d’un partenariat visant à assurer la pérennité et le développement de l’entreprise, cette relation doit être basée sur :</a:t>
            </a:r>
          </a:p>
          <a:p>
            <a:pPr lvl="1"/>
            <a:r>
              <a:rPr lang="fr-FR" sz="1600" dirty="0" smtClean="0"/>
              <a:t>la connaissance de la PME, de son marché, de ses dirigeants et ses actionnaires (Processus KYC, système de notation, suivis et filtrages grâce aux SI des banques) </a:t>
            </a:r>
          </a:p>
          <a:p>
            <a:pPr lvl="1"/>
            <a:r>
              <a:rPr lang="fr-FR" sz="1600" dirty="0"/>
              <a:t>la confiance </a:t>
            </a:r>
            <a:r>
              <a:rPr lang="fr-FR" sz="1600" dirty="0" smtClean="0"/>
              <a:t>absolue qui </a:t>
            </a:r>
            <a:r>
              <a:rPr lang="fr-FR" sz="1600" dirty="0"/>
              <a:t>doit régner entre les deux parties, </a:t>
            </a:r>
            <a:endParaRPr lang="fr-FR" sz="1600" dirty="0" smtClean="0"/>
          </a:p>
          <a:p>
            <a:pPr lvl="1"/>
            <a:r>
              <a:rPr lang="fr-FR" sz="1600" dirty="0"/>
              <a:t>La communication de données financières </a:t>
            </a:r>
            <a:r>
              <a:rPr lang="fr-FR" sz="1600" dirty="0" smtClean="0"/>
              <a:t>fiables, chaque fois que nécessaire.</a:t>
            </a:r>
          </a:p>
          <a:p>
            <a:pPr lvl="1"/>
            <a:r>
              <a:rPr lang="fr-FR" sz="1600" dirty="0" smtClean="0"/>
              <a:t>la maitrise de l’environnement de l’entreprise (expertise + bases de données des banques)</a:t>
            </a:r>
          </a:p>
          <a:p>
            <a:pPr lvl="1"/>
            <a:r>
              <a:rPr lang="fr-FR" sz="1600" dirty="0" smtClean="0"/>
              <a:t>le dialogue permanent et transparent</a:t>
            </a:r>
          </a:p>
          <a:p>
            <a:pPr lvl="1">
              <a:spcAft>
                <a:spcPts val="1200"/>
              </a:spcAft>
            </a:pPr>
            <a:r>
              <a:rPr lang="fr-FR" sz="1600" dirty="0"/>
              <a:t>l</a:t>
            </a:r>
            <a:r>
              <a:rPr lang="fr-FR" sz="1600" dirty="0" smtClean="0"/>
              <a:t>’anticipation pour faire face aux situations d’urgence (difficultés ou projets nouveaux)</a:t>
            </a:r>
          </a:p>
          <a:p>
            <a:pPr marL="68580" indent="0" algn="ctr">
              <a:buNone/>
            </a:pPr>
            <a:r>
              <a:rPr lang="fr-FR" sz="2000" dirty="0" smtClean="0">
                <a:solidFill>
                  <a:srgbClr val="FFFF00"/>
                </a:solidFill>
              </a:rPr>
              <a:t>L’objectif final est d’établir une relation de type gagnant-gagnant </a:t>
            </a:r>
          </a:p>
          <a:p>
            <a:pPr marL="68580" indent="0" algn="ctr">
              <a:buNone/>
            </a:pPr>
            <a:r>
              <a:rPr lang="fr-FR" sz="2000" dirty="0" smtClean="0">
                <a:solidFill>
                  <a:srgbClr val="FFFF00"/>
                </a:solidFill>
              </a:rPr>
              <a:t>entre les banques et leurs clients, principalement</a:t>
            </a:r>
            <a:r>
              <a:rPr lang="fr-FR" sz="2000" dirty="0">
                <a:solidFill>
                  <a:srgbClr val="FFFF00"/>
                </a:solidFill>
              </a:rPr>
              <a:t> </a:t>
            </a:r>
            <a:r>
              <a:rPr lang="fr-FR" sz="2000" dirty="0" smtClean="0">
                <a:solidFill>
                  <a:srgbClr val="FFFF00"/>
                </a:solidFill>
              </a:rPr>
              <a:t>les PME.</a:t>
            </a:r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30920"/>
          </a:xfrm>
        </p:spPr>
        <p:txBody>
          <a:bodyPr/>
          <a:lstStyle/>
          <a:p>
            <a:r>
              <a:rPr sz="2800" dirty="0" smtClean="0">
                <a:solidFill>
                  <a:srgbClr val="FFFF00"/>
                </a:solidFill>
              </a:rPr>
              <a:t>Conclusion : les perspectives de financement des PME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484784"/>
            <a:ext cx="7772400" cy="4870776"/>
          </a:xfrm>
        </p:spPr>
        <p:txBody>
          <a:bodyPr>
            <a:normAutofit fontScale="92500" lnSpcReduction="10000"/>
          </a:bodyPr>
          <a:lstStyle/>
          <a:p>
            <a:pPr marL="582930" indent="-514350">
              <a:buFont typeface="+mj-lt"/>
              <a:buAutoNum type="arabicPeriod"/>
            </a:pPr>
            <a:r>
              <a:rPr sz="2800" dirty="0" smtClean="0"/>
              <a:t>Marché financier à l'état embryonnaire </a:t>
            </a:r>
          </a:p>
          <a:p>
            <a:pPr marL="582930" indent="-514350">
              <a:buFont typeface="+mj-lt"/>
              <a:buAutoNum type="arabicPeriod"/>
            </a:pPr>
            <a:r>
              <a:rPr lang="fr-FR" sz="2800" dirty="0" smtClean="0"/>
              <a:t>F</a:t>
            </a:r>
            <a:r>
              <a:rPr sz="2800" dirty="0" smtClean="0"/>
              <a:t>aible développement de la finance islamique</a:t>
            </a:r>
          </a:p>
          <a:p>
            <a:pPr marL="582930" indent="-514350">
              <a:buFont typeface="+mj-lt"/>
              <a:buAutoNum type="arabicPeriod"/>
            </a:pPr>
            <a:r>
              <a:rPr sz="2800" dirty="0" smtClean="0"/>
              <a:t>Absence d'alternative fiable au financement bancaire a court et moyen terme </a:t>
            </a:r>
          </a:p>
          <a:p>
            <a:pPr marL="68580" indent="0" algn="just">
              <a:buNone/>
            </a:pPr>
            <a:endParaRPr sz="2400" dirty="0" smtClean="0">
              <a:solidFill>
                <a:srgbClr val="FFFF00"/>
              </a:solidFill>
            </a:endParaRP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sz="2400" dirty="0" smtClean="0">
                <a:solidFill>
                  <a:srgbClr val="FFFF00"/>
                </a:solidFill>
              </a:rPr>
              <a:t>Le financement bancaire demeure, pour quelques années encore, la principale source de financement des PME, mais il sera de plus en plus sélectif à l'avenir.</a:t>
            </a:r>
          </a:p>
          <a:p>
            <a:pPr algn="just">
              <a:spcBef>
                <a:spcPts val="0"/>
              </a:spcBef>
              <a:spcAft>
                <a:spcPts val="1200"/>
              </a:spcAft>
            </a:pPr>
            <a:r>
              <a:rPr lang="fr-FR" sz="2400" dirty="0" smtClean="0">
                <a:solidFill>
                  <a:srgbClr val="FFFF00"/>
                </a:solidFill>
              </a:rPr>
              <a:t>Les PME doivent améliorer leur éligibilité afin d’y avoir accès.</a:t>
            </a:r>
            <a:endParaRPr sz="2400" dirty="0" smtClean="0">
              <a:solidFill>
                <a:srgbClr val="FFFF00"/>
              </a:solidFill>
            </a:endParaRPr>
          </a:p>
          <a:p>
            <a:pPr algn="just"/>
            <a:r>
              <a:rPr sz="2400" dirty="0" smtClean="0">
                <a:solidFill>
                  <a:srgbClr val="FFFF00"/>
                </a:solidFill>
              </a:rPr>
              <a:t>Les PME doivent s'adapter et s'organiser pour tirer le meilleur avantage du financement bancaire, indispensable au maintien et au développement de leurs activités.</a:t>
            </a:r>
          </a:p>
          <a:p>
            <a:pPr marL="582930" indent="-514350">
              <a:buFont typeface="+mj-lt"/>
              <a:buAutoNum type="arabicPeriod"/>
            </a:pPr>
            <a:endParaRPr lang="fr-F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116632"/>
            <a:ext cx="7772400" cy="648072"/>
          </a:xfrm>
        </p:spPr>
        <p:txBody>
          <a:bodyPr/>
          <a:lstStyle/>
          <a:p>
            <a:r>
              <a:rPr sz="3600" dirty="0" smtClean="0">
                <a:solidFill>
                  <a:srgbClr val="FFFF00"/>
                </a:solidFill>
              </a:rPr>
              <a:t>Sommaire</a:t>
            </a:r>
            <a:r>
              <a:rPr dirty="0" smtClean="0">
                <a:solidFill>
                  <a:srgbClr val="FFFF00"/>
                </a:solidFill>
              </a:rPr>
              <a:t> :</a:t>
            </a:r>
            <a:endParaRPr lang="fr-FR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908720"/>
            <a:ext cx="8429684" cy="5112568"/>
          </a:xfrm>
        </p:spPr>
        <p:txBody>
          <a:bodyPr>
            <a:noAutofit/>
          </a:bodyPr>
          <a:lstStyle/>
          <a:p>
            <a:pPr marL="525780" indent="-457200">
              <a:buFont typeface="+mj-lt"/>
              <a:buAutoNum type="arabicPeriod"/>
            </a:pPr>
            <a:r>
              <a:rPr sz="2400" dirty="0" smtClean="0"/>
              <a:t>Introduction :</a:t>
            </a:r>
          </a:p>
          <a:p>
            <a:pPr marL="1168146" lvl="2" indent="-457200">
              <a:buFont typeface="Wingdings" pitchFamily="2" charset="2"/>
              <a:buChar char="q"/>
            </a:pPr>
            <a:r>
              <a:rPr sz="2200" dirty="0" smtClean="0"/>
              <a:t>Définition légale de la PME </a:t>
            </a:r>
          </a:p>
          <a:p>
            <a:pPr marL="1168146" lvl="2" indent="-457200">
              <a:buFont typeface="Wingdings" pitchFamily="2" charset="2"/>
              <a:buChar char="q"/>
            </a:pPr>
            <a:r>
              <a:rPr sz="2200" dirty="0" smtClean="0"/>
              <a:t>Caractéristiques des PME Algériennes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Paradoxe du financement bancaire des PME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Principe de fonctionnement d'une banque</a:t>
            </a:r>
          </a:p>
          <a:p>
            <a:pPr marL="582930" indent="-457200">
              <a:buFont typeface="+mj-lt"/>
              <a:buAutoNum type="arabicPeriod"/>
            </a:pPr>
            <a:r>
              <a:rPr lang="fr-FR" sz="2400" dirty="0" smtClean="0"/>
              <a:t>Schéma délégataire de la décision d’octroi des crédits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Financement des investissements : le crédit à moyen terme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Financement des l'exploitation : les crédits à court terme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Relations banque-entreprise</a:t>
            </a:r>
          </a:p>
          <a:p>
            <a:pPr marL="582930" indent="-457200">
              <a:buFont typeface="+mj-lt"/>
              <a:buAutoNum type="arabicPeriod"/>
            </a:pPr>
            <a:r>
              <a:rPr sz="2400" dirty="0" smtClean="0"/>
              <a:t>Conclusion : les perspectives de financement</a:t>
            </a:r>
          </a:p>
          <a:p>
            <a:pPr marL="125730" indent="0">
              <a:buNone/>
            </a:pPr>
            <a:endParaRPr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7772400" cy="622992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Définition légale de la PME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57224" y="1500174"/>
            <a:ext cx="8001056" cy="4572000"/>
          </a:xfrm>
        </p:spPr>
        <p:txBody>
          <a:bodyPr>
            <a:normAutofit fontScale="92500" lnSpcReduction="20000"/>
          </a:bodyPr>
          <a:lstStyle/>
          <a:p>
            <a:r>
              <a:rPr lang="fr-FR" sz="2000" dirty="0" smtClean="0"/>
              <a:t>Extrait de l</a:t>
            </a:r>
            <a:r>
              <a:rPr sz="2000" dirty="0" smtClean="0"/>
              <a:t>a Loi n° 01-82 du 12/12/2001 portant loi d'orientation sur la promotion de la petite et moyenne entreprise (PME);  article 4 :</a:t>
            </a:r>
          </a:p>
          <a:p>
            <a:pPr>
              <a:buNone/>
            </a:pPr>
            <a:endParaRPr sz="2000" dirty="0" smtClean="0"/>
          </a:p>
          <a:p>
            <a:pPr marL="525780" indent="-457200">
              <a:buFont typeface="+mj-lt"/>
              <a:buAutoNum type="arabicPeriod"/>
            </a:pPr>
            <a:r>
              <a:rPr lang="fr-FR" sz="2200" dirty="0" smtClean="0"/>
              <a:t>"L</a:t>
            </a:r>
            <a:r>
              <a:rPr sz="2200" dirty="0" smtClean="0"/>
              <a:t>a PME est définie, quel que soit son statut juridique, comme étant une entreprise de production de biens et/ou services :</a:t>
            </a:r>
          </a:p>
          <a:p>
            <a:pPr lvl="1">
              <a:buFont typeface="Wingdings" pitchFamily="2" charset="2"/>
              <a:buChar char="Ø"/>
            </a:pPr>
            <a:r>
              <a:rPr sz="1500" dirty="0" smtClean="0"/>
              <a:t>Employant (01) à (250) personnes</a:t>
            </a:r>
          </a:p>
          <a:p>
            <a:pPr lvl="1">
              <a:buFont typeface="Wingdings" pitchFamily="2" charset="2"/>
              <a:buChar char="Ø"/>
            </a:pPr>
            <a:r>
              <a:rPr sz="1500" dirty="0" smtClean="0"/>
              <a:t>CA annuel &lt; ou égal à 2 Mrds de dinars ou dont le total bilan n'excède pas 500 MDZD</a:t>
            </a:r>
          </a:p>
          <a:p>
            <a:pPr lvl="1">
              <a:buFont typeface="Wingdings" pitchFamily="2" charset="2"/>
              <a:buChar char="Ø"/>
            </a:pPr>
            <a:r>
              <a:rPr lang="fr-FR" sz="1500" dirty="0" smtClean="0"/>
              <a:t>E</a:t>
            </a:r>
            <a:r>
              <a:rPr sz="1500" dirty="0" smtClean="0"/>
              <a:t>t qui respecte les critères d'indépendance (25 % du K détenu par des entreprise non PME)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moyenne entreprise :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50 à 250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entre 200 MDZD et 2 Mrds DZD ou  dont le total bilan est compris entre 100 et 500 MDZD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petite entreprise :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10 à 49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annuel &lt; ou égal 200 MDZD ou dont le total bilan n'excède pas 100 MDZD</a:t>
            </a:r>
          </a:p>
          <a:p>
            <a:pPr marL="468630">
              <a:buFont typeface="+mj-lt"/>
              <a:buAutoNum type="arabicPeriod"/>
            </a:pPr>
            <a:r>
              <a:rPr sz="2200" dirty="0" smtClean="0"/>
              <a:t>La  très petite entreprise : (TPE) ou micro-entreprise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Employant  1 à 9 personnes; </a:t>
            </a:r>
          </a:p>
          <a:p>
            <a:pPr marL="797814" lvl="1">
              <a:buFont typeface="Wingdings" pitchFamily="2" charset="2"/>
              <a:buChar char="Ø"/>
            </a:pPr>
            <a:r>
              <a:rPr sz="1500" dirty="0" smtClean="0"/>
              <a:t>CA annuel &lt; 20 MDZD ou dont le total bilan n'excède pas 10 MDZD</a:t>
            </a:r>
          </a:p>
          <a:p>
            <a:pPr marL="797814" lvl="1">
              <a:buFont typeface="Wingdings" pitchFamily="2" charset="2"/>
              <a:buChar char="Ø"/>
            </a:pPr>
            <a:endParaRPr lang="fr-F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14290"/>
            <a:ext cx="7772400" cy="773796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Caractéristiques des PME Algériennes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42910" y="1500174"/>
            <a:ext cx="8043890" cy="457200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F</a:t>
            </a:r>
            <a:r>
              <a:rPr sz="2400" dirty="0" smtClean="0"/>
              <a:t>aiblesse du capital et des fonds propres</a:t>
            </a:r>
          </a:p>
          <a:p>
            <a:r>
              <a:rPr sz="2400" dirty="0" smtClean="0"/>
              <a:t>Structure financière fragile et vulnérable</a:t>
            </a:r>
          </a:p>
          <a:p>
            <a:r>
              <a:rPr lang="fr-FR" sz="2400" dirty="0" smtClean="0"/>
              <a:t>D</a:t>
            </a:r>
            <a:r>
              <a:rPr sz="2400" dirty="0" smtClean="0"/>
              <a:t>e type familial, souvent gérée par le fondateur lui même</a:t>
            </a:r>
          </a:p>
          <a:p>
            <a:r>
              <a:rPr sz="2400" dirty="0" smtClean="0"/>
              <a:t>Management  basique : Marketing, stratégie, prévisions ???</a:t>
            </a:r>
          </a:p>
          <a:p>
            <a:r>
              <a:rPr sz="2400" dirty="0" smtClean="0"/>
              <a:t>Forte concentration dans </a:t>
            </a:r>
            <a:r>
              <a:rPr lang="fr-FR" sz="2400" dirty="0"/>
              <a:t>le </a:t>
            </a:r>
            <a:r>
              <a:rPr lang="fr-FR" sz="2400" dirty="0" smtClean="0"/>
              <a:t>BTPH, </a:t>
            </a:r>
            <a:r>
              <a:rPr sz="2400" dirty="0" smtClean="0"/>
              <a:t>les services et les IAA</a:t>
            </a:r>
          </a:p>
          <a:p>
            <a:r>
              <a:rPr lang="fr-FR" sz="2400" dirty="0" smtClean="0"/>
              <a:t>M</a:t>
            </a:r>
            <a:r>
              <a:rPr sz="2400" dirty="0" smtClean="0"/>
              <a:t>anque d'informations sectorielles fiables</a:t>
            </a:r>
          </a:p>
          <a:p>
            <a:r>
              <a:rPr sz="2400" dirty="0" smtClean="0"/>
              <a:t>Faible utilisation des TIC : sites web ? </a:t>
            </a:r>
            <a:r>
              <a:rPr lang="fr-FR" sz="2400" dirty="0" smtClean="0"/>
              <a:t>E</a:t>
            </a:r>
            <a:r>
              <a:rPr sz="2400" dirty="0" smtClean="0"/>
              <a:t>-mails standard ???</a:t>
            </a:r>
          </a:p>
          <a:p>
            <a:r>
              <a:rPr sz="2400" dirty="0" smtClean="0"/>
              <a:t>Prépondérance des TPE qui constituent 96 % des PME</a:t>
            </a:r>
          </a:p>
          <a:p>
            <a:r>
              <a:rPr sz="2400" dirty="0" smtClean="0"/>
              <a:t>Fort impact du marché informel</a:t>
            </a:r>
          </a:p>
          <a:p>
            <a:endParaRPr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943880" cy="914400"/>
          </a:xfrm>
        </p:spPr>
        <p:txBody>
          <a:bodyPr/>
          <a:lstStyle/>
          <a:p>
            <a:r>
              <a:rPr sz="2800" dirty="0" smtClean="0">
                <a:solidFill>
                  <a:srgbClr val="FFFF00"/>
                </a:solidFill>
              </a:rPr>
              <a:t>Portait standard de la PME algérienne  d'après le Code Algérien de Gouvernance d'Entreprise  (GOAL) "Extrait"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sz="3600" b="1" i="1" dirty="0" smtClean="0"/>
              <a:t>Les caractéristiques générales de la PME privée algérienne :</a:t>
            </a:r>
            <a:endParaRPr sz="3600" i="1" dirty="0" smtClean="0"/>
          </a:p>
          <a:p>
            <a:r>
              <a:rPr lang="fr-FR" sz="2900" i="1" dirty="0" smtClean="0"/>
              <a:t>…</a:t>
            </a:r>
            <a:r>
              <a:rPr sz="2900" i="1" dirty="0" smtClean="0"/>
              <a:t>des entreprises familiales dotées de statuts juridiques privilégiant très largement l’Entreprise personnelle, l’EURL, et dans une moindre mesure, la SARL. </a:t>
            </a:r>
          </a:p>
          <a:p>
            <a:r>
              <a:rPr sz="2900" i="1" dirty="0" smtClean="0"/>
              <a:t>leur gestion est soumise à un modèle familial : le propriétaire unique ou principal, assure lui-même la gestion et concentre entre ses mains la quasi-totalité du pouvoir décisionnel, des responsabilités et des prérogatives. </a:t>
            </a:r>
          </a:p>
          <a:p>
            <a:r>
              <a:rPr sz="2900" i="1" dirty="0" smtClean="0"/>
              <a:t>La maîtrise des méthodes modernes de management y demeure insuffisante et le recours au conseil et à l’expertise extérieurs ne s’effectue que très exceptionnellement.</a:t>
            </a:r>
          </a:p>
          <a:p>
            <a:pPr marL="68580" indent="0">
              <a:buNone/>
            </a:pPr>
            <a:endParaRPr sz="2900" i="1" dirty="0" smtClean="0"/>
          </a:p>
          <a:p>
            <a:pPr marL="582930" indent="-514350">
              <a:buFont typeface="+mj-lt"/>
              <a:buAutoNum type="arabicPeriod" startAt="2"/>
            </a:pPr>
            <a:r>
              <a:rPr sz="3600" b="1" i="1" dirty="0" smtClean="0"/>
              <a:t>Les PME en proie à des difficultés </a:t>
            </a:r>
            <a:r>
              <a:rPr lang="fr-FR" sz="3600" b="1" i="1" dirty="0" smtClean="0"/>
              <a:t>…</a:t>
            </a:r>
            <a:endParaRPr sz="3600" i="1" dirty="0" smtClean="0"/>
          </a:p>
          <a:p>
            <a:r>
              <a:rPr sz="2900" i="1" dirty="0" smtClean="0"/>
              <a:t>Cette première catégorie d’entreprises, dont certaines sont en très grande difficulté, forme l’écrasante majorité des entreprises privées algériennes. Ces entreprises se caractérisent par : </a:t>
            </a:r>
          </a:p>
          <a:p>
            <a:r>
              <a:rPr sz="2900" i="1" dirty="0" smtClean="0">
                <a:solidFill>
                  <a:srgbClr val="FFFF00"/>
                </a:solidFill>
              </a:rPr>
              <a:t>une capitalisation insuffisante qui ne leur permet ni de financer leurs activités, ni d’être éligibles à des crédits bancaires ;</a:t>
            </a:r>
          </a:p>
          <a:p>
            <a:r>
              <a:rPr sz="2900" i="1" dirty="0" smtClean="0">
                <a:solidFill>
                  <a:srgbClr val="FFFF00"/>
                </a:solidFill>
              </a:rPr>
              <a:t>une faiblesse et, souvent, l’absence de règles de gestion, ce qui compromet leur compétitivité et dissuade les banques de leur accorder des financements ;</a:t>
            </a:r>
          </a:p>
          <a:p>
            <a:endParaRPr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42852"/>
            <a:ext cx="7772400" cy="702358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  <a:effectLst/>
              </a:rPr>
              <a:t>Le paradoxe  du financement  bancaire  des  PME</a:t>
            </a:r>
            <a:endParaRPr lang="fr-FR" sz="3200" dirty="0">
              <a:solidFill>
                <a:srgbClr val="FFFF00"/>
              </a:solidFill>
              <a:effectLst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1000108"/>
            <a:ext cx="8429684" cy="5214974"/>
          </a:xfrm>
        </p:spPr>
        <p:txBody>
          <a:bodyPr>
            <a:normAutofit fontScale="70000" lnSpcReduction="20000"/>
          </a:bodyPr>
          <a:lstStyle/>
          <a:p>
            <a:pPr marL="582930" indent="-514350">
              <a:buFont typeface="+mj-lt"/>
              <a:buAutoNum type="arabicPeriod"/>
            </a:pPr>
            <a:r>
              <a:rPr sz="2900" u="sng" dirty="0" smtClean="0"/>
              <a:t>Le point de vue des PME</a:t>
            </a:r>
            <a:r>
              <a:rPr sz="2900" dirty="0" smtClean="0"/>
              <a:t> : selon différentes enquêtes, les PME 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sz="2100" dirty="0" smtClean="0"/>
              <a:t>Rencontrent des difficultés d'accès au crédit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lang="fr-FR" sz="2100" dirty="0" smtClean="0"/>
              <a:t>Trouvent l</a:t>
            </a:r>
            <a:r>
              <a:rPr sz="2100" dirty="0" smtClean="0"/>
              <a:t>es délais bancaires longs</a:t>
            </a:r>
          </a:p>
          <a:p>
            <a:pPr marL="912114" lvl="1" indent="-514350">
              <a:buFont typeface="Wingdings" pitchFamily="2" charset="2"/>
              <a:buChar char="Ø"/>
            </a:pPr>
            <a:r>
              <a:rPr sz="2100" dirty="0" smtClean="0"/>
              <a:t>Estiment que le coût du crédit est élevé</a:t>
            </a:r>
          </a:p>
          <a:p>
            <a:pPr marL="912114" lvl="1" indent="-514350">
              <a:buNone/>
            </a:pPr>
            <a:endParaRPr sz="1500" dirty="0" smtClean="0"/>
          </a:p>
          <a:p>
            <a:pPr marL="582930" indent="-514350">
              <a:buFont typeface="+mj-lt"/>
              <a:buAutoNum type="arabicPeriod"/>
            </a:pPr>
            <a:r>
              <a:rPr lang="fr-FR" sz="2900" u="sng" dirty="0" smtClean="0"/>
              <a:t>L</a:t>
            </a:r>
            <a:r>
              <a:rPr sz="2900" u="sng" dirty="0" smtClean="0"/>
              <a:t>e point de vue des banques </a:t>
            </a:r>
            <a:r>
              <a:rPr sz="2900" dirty="0" smtClean="0"/>
              <a:t>: selon les chiffres de la Banque d'Algérie :</a:t>
            </a:r>
          </a:p>
          <a:p>
            <a:pPr marL="912114" lvl="1" indent="-514350">
              <a:buNone/>
            </a:pPr>
            <a:endParaRPr sz="2100" dirty="0" smtClean="0"/>
          </a:p>
          <a:p>
            <a:pPr marL="912114" lvl="1" indent="-514350"/>
            <a:r>
              <a:rPr sz="2100" dirty="0" smtClean="0"/>
              <a:t>Augmentation des crédits à l'économie </a:t>
            </a:r>
          </a:p>
          <a:p>
            <a:pPr marL="912114" lvl="1" indent="-514350">
              <a:buNone/>
            </a:pPr>
            <a:r>
              <a:rPr sz="1800" dirty="0" smtClean="0"/>
              <a:t>	</a:t>
            </a:r>
            <a:r>
              <a:rPr sz="2100" i="1" u="sng" dirty="0" smtClean="0"/>
              <a:t>2009</a:t>
            </a:r>
            <a:r>
              <a:rPr sz="2100" i="1" dirty="0" smtClean="0"/>
              <a:t>	</a:t>
            </a:r>
            <a:r>
              <a:rPr sz="2100" i="1" u="sng" dirty="0" smtClean="0"/>
              <a:t>2010</a:t>
            </a:r>
            <a:r>
              <a:rPr sz="2100" i="1" dirty="0" smtClean="0"/>
              <a:t>	</a:t>
            </a:r>
            <a:r>
              <a:rPr sz="2100" i="1" u="sng" dirty="0" smtClean="0"/>
              <a:t>2011</a:t>
            </a:r>
            <a:r>
              <a:rPr sz="2100" i="1" dirty="0" smtClean="0"/>
              <a:t>	</a:t>
            </a:r>
            <a:r>
              <a:rPr sz="2100" i="1" u="sng" dirty="0" smtClean="0"/>
              <a:t>2012</a:t>
            </a:r>
            <a:r>
              <a:rPr sz="2100" i="1" dirty="0" smtClean="0"/>
              <a:t>	</a:t>
            </a:r>
            <a:r>
              <a:rPr sz="2100" i="1" u="sng" dirty="0" smtClean="0"/>
              <a:t>2013</a:t>
            </a:r>
          </a:p>
          <a:p>
            <a:pPr marL="912114" lvl="1" indent="-514350">
              <a:buNone/>
            </a:pPr>
            <a:r>
              <a:rPr sz="2100" i="1" dirty="0" smtClean="0"/>
              <a:t>        		18%	  16%	  14%	   15%	  20%</a:t>
            </a:r>
          </a:p>
          <a:p>
            <a:pPr marL="912114" lvl="1" indent="-514350">
              <a:buNone/>
            </a:pPr>
            <a:endParaRPr sz="1800" i="1" dirty="0" smtClean="0"/>
          </a:p>
          <a:p>
            <a:pPr marL="912114" lvl="1" indent="-514350" algn="just">
              <a:spcAft>
                <a:spcPts val="600"/>
              </a:spcAft>
            </a:pPr>
            <a:r>
              <a:rPr sz="2100" dirty="0" smtClean="0"/>
              <a:t>Répartition moyenne des crédits à l'économie par secteur d'activité sur la même période : </a:t>
            </a:r>
          </a:p>
          <a:p>
            <a:pPr marL="1168146" lvl="2" indent="-514350" algn="just">
              <a:spcAft>
                <a:spcPts val="300"/>
              </a:spcAft>
              <a:buNone/>
            </a:pPr>
            <a:r>
              <a:rPr sz="2100" dirty="0" smtClean="0"/>
              <a:t>	Secteur Public  = 52 %		Secteur privé  = 48 %</a:t>
            </a:r>
          </a:p>
          <a:p>
            <a:pPr marL="1168146" lvl="2" indent="-514350" algn="just">
              <a:spcAft>
                <a:spcPts val="300"/>
              </a:spcAft>
              <a:buNone/>
            </a:pPr>
            <a:r>
              <a:rPr sz="1800" dirty="0" smtClean="0"/>
              <a:t>        </a:t>
            </a:r>
            <a:r>
              <a:rPr sz="1300" dirty="0" smtClean="0"/>
              <a:t>Source </a:t>
            </a:r>
            <a:r>
              <a:rPr sz="1300" dirty="0" smtClean="0">
                <a:solidFill>
                  <a:srgbClr val="FFFF00"/>
                </a:solidFill>
              </a:rPr>
              <a:t>: </a:t>
            </a:r>
            <a:r>
              <a:rPr sz="1300" dirty="0" smtClean="0">
                <a:solidFill>
                  <a:srgbClr val="FFFF00"/>
                </a:solidFill>
                <a:hlinkClick r:id="rId3"/>
              </a:rPr>
              <a:t>http://www.bank-of-algeria.dz/pdf/Indicateur_monetaire/tab_6.pdf</a:t>
            </a:r>
            <a:endParaRPr sz="1300" dirty="0" smtClean="0">
              <a:solidFill>
                <a:srgbClr val="FFFF00"/>
              </a:solidFill>
            </a:endParaRPr>
          </a:p>
          <a:p>
            <a:pPr marL="1168146" lvl="2" indent="-514350" algn="just">
              <a:buNone/>
            </a:pPr>
            <a:endParaRPr sz="1300" i="1" dirty="0" smtClean="0"/>
          </a:p>
          <a:p>
            <a:pPr marL="910800" lvl="2" indent="-514350" algn="just"/>
            <a:r>
              <a:rPr sz="2100" i="1" dirty="0" smtClean="0"/>
              <a:t>Déclaration du gouverneur de la BA :l’octroi des crédits au secteur privé affiche une tendance </a:t>
            </a:r>
          </a:p>
          <a:p>
            <a:pPr marL="910800" lvl="2" indent="-514350" algn="just">
              <a:buNone/>
            </a:pPr>
            <a:r>
              <a:rPr sz="2100" i="1" dirty="0" smtClean="0"/>
              <a:t>             haussière avec un taux d’accroissement moyen annuel de 19,4% durant la période 2001-2013  </a:t>
            </a:r>
          </a:p>
          <a:p>
            <a:pPr marL="910800" lvl="2" indent="-514350" algn="just">
              <a:buNone/>
            </a:pPr>
            <a:r>
              <a:rPr sz="1300" i="1" dirty="0" smtClean="0"/>
              <a:t>	(Source : http://www.lesoirdalgerie.com/articles/2014/06/25/)</a:t>
            </a:r>
          </a:p>
          <a:p>
            <a:pPr marL="1168146" lvl="2" indent="-514350" algn="just">
              <a:buNone/>
            </a:pPr>
            <a:endParaRPr sz="1300" i="1" dirty="0" smtClean="0"/>
          </a:p>
          <a:p>
            <a:pPr marL="912114" lvl="1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sz="2100" dirty="0" smtClean="0"/>
              <a:t>Les délais se sont améliorés pour les dossiers bancables  et complets</a:t>
            </a:r>
          </a:p>
          <a:p>
            <a:pPr marL="912114" lvl="1" indent="-514350">
              <a:spcBef>
                <a:spcPts val="1200"/>
              </a:spcBef>
              <a:buFont typeface="Wingdings" pitchFamily="2" charset="2"/>
              <a:buChar char="Ø"/>
            </a:pPr>
            <a:r>
              <a:rPr sz="2100" dirty="0" smtClean="0"/>
              <a:t>Lien entre le taux d'inflation et le taux d'intérêt et Système de bonification des taux des CMT (à partir de 2011)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28584"/>
            <a:ext cx="7772400" cy="680136"/>
          </a:xfrm>
        </p:spPr>
        <p:txBody>
          <a:bodyPr/>
          <a:lstStyle/>
          <a:p>
            <a:r>
              <a:rPr sz="3200" dirty="0" smtClean="0">
                <a:solidFill>
                  <a:srgbClr val="FFFF00"/>
                </a:solidFill>
              </a:rPr>
              <a:t>Principes  de  fonctionnement  d'une  banque</a:t>
            </a:r>
            <a:endParaRPr lang="fr-FR" sz="32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83568" y="1142984"/>
            <a:ext cx="8352928" cy="5212576"/>
          </a:xfrm>
        </p:spPr>
        <p:txBody>
          <a:bodyPr>
            <a:normAutofit/>
          </a:bodyPr>
          <a:lstStyle/>
          <a:p>
            <a:r>
              <a:rPr sz="2400" dirty="0" smtClean="0"/>
              <a:t>Ressources : dépôts de la clientèle (DAV, Epargne, DAT, BDC)</a:t>
            </a:r>
          </a:p>
          <a:p>
            <a:r>
              <a:rPr sz="2400" dirty="0" smtClean="0"/>
              <a:t>Emplois : Crédits à l'économie (CCT, CS, </a:t>
            </a:r>
            <a:r>
              <a:rPr lang="fr-FR" sz="2400" dirty="0" smtClean="0"/>
              <a:t>CMT</a:t>
            </a:r>
            <a:r>
              <a:rPr lang="fr-FR" sz="2400" dirty="0"/>
              <a:t>, </a:t>
            </a:r>
            <a:r>
              <a:rPr lang="fr-FR" sz="2400" dirty="0" smtClean="0"/>
              <a:t>Crédit-Bail</a:t>
            </a:r>
            <a:r>
              <a:rPr sz="2400" dirty="0" smtClean="0"/>
              <a:t>)</a:t>
            </a:r>
          </a:p>
          <a:p>
            <a:r>
              <a:rPr sz="2400" dirty="0" smtClean="0"/>
              <a:t>Règlementation très stricte du régulateur : Banque d'Algérie</a:t>
            </a:r>
          </a:p>
          <a:p>
            <a:r>
              <a:rPr sz="2400" dirty="0" smtClean="0"/>
              <a:t>Obligation stricte de respecter les ratios, le dispositif LAB/FT</a:t>
            </a:r>
          </a:p>
          <a:p>
            <a:r>
              <a:rPr sz="2400" dirty="0" smtClean="0"/>
              <a:t>Contrôles internes, externes, audit, inspections</a:t>
            </a:r>
            <a:r>
              <a:rPr lang="fr-FR" sz="2400" dirty="0" smtClean="0"/>
              <a:t>…</a:t>
            </a:r>
            <a:endParaRPr sz="2400" dirty="0" smtClean="0"/>
          </a:p>
          <a:p>
            <a:r>
              <a:rPr lang="fr-FR" sz="2400" dirty="0" smtClean="0"/>
              <a:t>Pression de plusieurs acteurs aux objectifs différents :</a:t>
            </a:r>
          </a:p>
          <a:p>
            <a:pPr lvl="1"/>
            <a:r>
              <a:rPr lang="fr-FR" sz="2000" dirty="0" smtClean="0"/>
              <a:t>le régulateur : </a:t>
            </a:r>
            <a:r>
              <a:rPr lang="fr-FR" sz="2000" dirty="0"/>
              <a:t>B</a:t>
            </a:r>
            <a:r>
              <a:rPr lang="fr-FR" sz="2000" dirty="0" smtClean="0"/>
              <a:t>anque d’Algérie à travers les règlements &amp; instructions</a:t>
            </a:r>
          </a:p>
          <a:p>
            <a:pPr lvl="1"/>
            <a:r>
              <a:rPr lang="fr-FR" sz="2000" dirty="0" smtClean="0"/>
              <a:t>L’Etat et le législateur : </a:t>
            </a:r>
            <a:r>
              <a:rPr lang="fr-FR" sz="2000" dirty="0"/>
              <a:t>Min </a:t>
            </a:r>
            <a:r>
              <a:rPr lang="fr-FR" sz="2000" dirty="0" smtClean="0"/>
              <a:t>Fin, LF, Fiscalité, ANDI, les secteurs…</a:t>
            </a:r>
          </a:p>
          <a:p>
            <a:pPr lvl="1"/>
            <a:r>
              <a:rPr lang="fr-FR" sz="2000" dirty="0" smtClean="0"/>
              <a:t>les actionnaires qui fixent les objectifs à atteindre : rendement FP</a:t>
            </a:r>
          </a:p>
          <a:p>
            <a:pPr lvl="1"/>
            <a:r>
              <a:rPr lang="fr-FR" sz="2000" dirty="0" smtClean="0"/>
              <a:t>La concurrence </a:t>
            </a:r>
            <a:endParaRPr lang="fr-FR" sz="2000" dirty="0"/>
          </a:p>
          <a:p>
            <a:r>
              <a:rPr lang="fr-FR" sz="2000" dirty="0" smtClean="0"/>
              <a:t>R</a:t>
            </a:r>
            <a:r>
              <a:rPr sz="2000" dirty="0" smtClean="0"/>
              <a:t>envoi sur "</a:t>
            </a:r>
            <a:r>
              <a:rPr sz="2000" dirty="0"/>
              <a:t>S</a:t>
            </a:r>
            <a:r>
              <a:rPr sz="2000" dirty="0" smtClean="0"/>
              <a:t>lide Word" </a:t>
            </a:r>
            <a:r>
              <a:rPr lang="fr-FR" sz="2000" dirty="0" smtClean="0">
                <a:hlinkClick r:id="rId2" action="ppaction://hlinkfile"/>
              </a:rPr>
              <a:t>Schéma de fonctionnement bancaire.docx</a:t>
            </a:r>
            <a:endParaRPr sz="20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sz="2400" dirty="0" smtClean="0"/>
          </a:p>
          <a:p>
            <a:endParaRPr lang="fr-F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3200" dirty="0"/>
              <a:t>Renvoi sur "Slide Word" </a:t>
            </a:r>
            <a:endParaRPr lang="fr-FR" sz="3200" dirty="0" smtClean="0"/>
          </a:p>
          <a:p>
            <a:pPr marL="68580" indent="0">
              <a:buNone/>
            </a:pPr>
            <a:r>
              <a:rPr lang="fr-FR" sz="3200" dirty="0" smtClean="0">
                <a:hlinkClick r:id="rId2" action="ppaction://hlinkfile"/>
              </a:rPr>
              <a:t>Schéma </a:t>
            </a:r>
            <a:r>
              <a:rPr lang="fr-FR" sz="3200" dirty="0">
                <a:hlinkClick r:id="rId2" action="ppaction://hlinkfile"/>
              </a:rPr>
              <a:t>de fonctionnement </a:t>
            </a:r>
            <a:r>
              <a:rPr lang="fr-FR" sz="3200" dirty="0" smtClean="0">
                <a:hlinkClick r:id="rId2" action="ppaction://hlinkfile"/>
              </a:rPr>
              <a:t>bancaire.docx</a:t>
            </a:r>
            <a:endParaRPr lang="fr-FR" sz="3200" dirty="0"/>
          </a:p>
          <a:p>
            <a:endParaRPr lang="fr-FR" sz="36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80386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612680"/>
          </a:xfrm>
        </p:spPr>
        <p:txBody>
          <a:bodyPr/>
          <a:lstStyle/>
          <a:p>
            <a:r>
              <a:rPr lang="fr-FR" sz="2800" dirty="0" smtClean="0">
                <a:solidFill>
                  <a:srgbClr val="FFFF00"/>
                </a:solidFill>
              </a:rPr>
              <a:t>Schéma délégataire de la décision d’octroi du crédit</a:t>
            </a:r>
            <a:endParaRPr lang="fr-FR" sz="2800" dirty="0">
              <a:solidFill>
                <a:srgbClr val="FFFF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1017240"/>
            <a:ext cx="7906072" cy="4788024"/>
          </a:xfrm>
        </p:spPr>
        <p:txBody>
          <a:bodyPr>
            <a:normAutofit/>
          </a:bodyPr>
          <a:lstStyle/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La décision d’octroi du crédit obéit en général à un schéma délégataire reflétant l’organisation de la banque.</a:t>
            </a:r>
          </a:p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Chaque niveau dispose d’un pouvoir  (montant du crédit &amp; conditions de mise en place) clairement indiqué et les décisions sont prises à l’issue de l’examen du dossier par un comité de crédit siégeant ou circulant.</a:t>
            </a:r>
          </a:p>
          <a:p>
            <a:pPr marL="582930" indent="-51435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fr-FR" sz="2200" dirty="0" smtClean="0"/>
              <a:t>On distingue en général les niveaux de délégation suivants :</a:t>
            </a:r>
          </a:p>
          <a:p>
            <a:pPr marL="1168146" lvl="2" indent="-514350"/>
            <a:r>
              <a:rPr lang="fr-FR" sz="1600" dirty="0" smtClean="0"/>
              <a:t>Agence</a:t>
            </a:r>
          </a:p>
          <a:p>
            <a:pPr marL="1168146" lvl="2" indent="-514350"/>
            <a:r>
              <a:rPr lang="fr-FR" sz="1600" dirty="0" smtClean="0"/>
              <a:t>Direction Régionale</a:t>
            </a:r>
          </a:p>
          <a:p>
            <a:pPr marL="1168146" lvl="2" indent="-514350"/>
            <a:r>
              <a:rPr lang="fr-FR" sz="1600" dirty="0" smtClean="0"/>
              <a:t>Direction du crédit spécifique (BTPH, Services, PME, Grandes Entreprises…)</a:t>
            </a:r>
          </a:p>
          <a:p>
            <a:pPr marL="1168146" lvl="2" indent="-514350"/>
            <a:r>
              <a:rPr lang="fr-FR" sz="1600" dirty="0" smtClean="0"/>
              <a:t>Direction des Engagements ou Direction des Risques</a:t>
            </a:r>
          </a:p>
          <a:p>
            <a:pPr marL="1168146" lvl="2" indent="-514350"/>
            <a:r>
              <a:rPr lang="fr-FR" sz="1600" dirty="0" smtClean="0"/>
              <a:t>Direction Générale</a:t>
            </a:r>
          </a:p>
          <a:p>
            <a:pPr marL="1168146" lvl="2" indent="-514350"/>
            <a:r>
              <a:rPr lang="fr-FR" sz="1600" dirty="0" smtClean="0"/>
              <a:t>Comité de crédit de la maison mère (pour les banques à capitaux étrangers)</a:t>
            </a:r>
          </a:p>
          <a:p>
            <a:pPr marL="1168146" lvl="2" indent="-51435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2629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roducingPowerPoint2007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53000"/>
                <a:satMod val="200000"/>
              </a:schemeClr>
              <a:schemeClr val="phClr">
                <a:tint val="78000"/>
                <a:satMod val="230000"/>
              </a:schemeClr>
            </a:duotone>
          </a:blip>
          <a:tile tx="0" ty="0" sx="90000" sy="9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1416</Words>
  <Application>Microsoft Office PowerPoint</Application>
  <PresentationFormat>Affichage à l'écran (4:3)</PresentationFormat>
  <Paragraphs>164</Paragraphs>
  <Slides>14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IntroducingPowerPoint2007</vt:lpstr>
      <vt:lpstr>CCI  ’’Medjerda’’  Souk-Ahras  L'Entreprise et l'investissement :  Vision et Opportunités</vt:lpstr>
      <vt:lpstr>Sommaire :</vt:lpstr>
      <vt:lpstr>Définition légale de la PME</vt:lpstr>
      <vt:lpstr>Caractéristiques des PME Algériennes</vt:lpstr>
      <vt:lpstr>Portait standard de la PME algérienne  d'après le Code Algérien de Gouvernance d'Entreprise  (GOAL) "Extrait"</vt:lpstr>
      <vt:lpstr>Le paradoxe  du financement  bancaire  des  PME</vt:lpstr>
      <vt:lpstr>Principes  de  fonctionnement  d'une  banque</vt:lpstr>
      <vt:lpstr>Présentation PowerPoint</vt:lpstr>
      <vt:lpstr>Schéma délégataire de la décision d’octroi du crédit</vt:lpstr>
      <vt:lpstr>Les notions de base</vt:lpstr>
      <vt:lpstr>Financement  de l'investissement : les CMT</vt:lpstr>
      <vt:lpstr>Financement de l'exploitation : les crédits à court terme</vt:lpstr>
      <vt:lpstr>Relations banques-entreprises</vt:lpstr>
      <vt:lpstr>Conclusion : les perspectives de financement des PME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2015-12-04T13:55:12Z</dcterms:created>
  <dcterms:modified xsi:type="dcterms:W3CDTF">2015-12-09T04:00:21Z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LCID">
    <vt:i4>1036</vt:i4>
  </property>
  <property fmtid="{D5CDD505-2E9C-101B-9397-08002B2CF9AE}" pid="3" name="_Version">
    <vt:lpwstr>12.0.4518</vt:lpwstr>
  </property>
</Properties>
</file>